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597" r:id="rId3"/>
    <p:sldId id="257" r:id="rId4"/>
    <p:sldId id="598" r:id="rId5"/>
    <p:sldId id="259" r:id="rId6"/>
    <p:sldId id="260" r:id="rId7"/>
    <p:sldId id="599" r:id="rId8"/>
    <p:sldId id="600" r:id="rId9"/>
    <p:sldId id="601" r:id="rId10"/>
    <p:sldId id="602" r:id="rId11"/>
    <p:sldId id="604" r:id="rId12"/>
    <p:sldId id="605" r:id="rId13"/>
    <p:sldId id="606" r:id="rId14"/>
    <p:sldId id="608" r:id="rId15"/>
    <p:sldId id="607" r:id="rId16"/>
    <p:sldId id="609" r:id="rId17"/>
    <p:sldId id="610" r:id="rId18"/>
    <p:sldId id="611" r:id="rId19"/>
    <p:sldId id="612" r:id="rId20"/>
    <p:sldId id="613" r:id="rId21"/>
    <p:sldId id="614" r:id="rId22"/>
    <p:sldId id="615" r:id="rId23"/>
    <p:sldId id="616" r:id="rId24"/>
    <p:sldId id="617" r:id="rId25"/>
    <p:sldId id="618" r:id="rId26"/>
    <p:sldId id="619" r:id="rId27"/>
    <p:sldId id="622" r:id="rId28"/>
    <p:sldId id="623" r:id="rId29"/>
    <p:sldId id="624" r:id="rId30"/>
    <p:sldId id="620" r:id="rId31"/>
    <p:sldId id="621" r:id="rId32"/>
    <p:sldId id="625" r:id="rId3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B6A0CFCD-C69B-468C-BAA7-7A4DB3279BF8}" type="datetimeFigureOut">
              <a:rPr lang="en-GB" smtClean="0"/>
              <a:pPr>
                <a:defRPr/>
              </a:pPr>
              <a:t>26/03/2024</a:t>
            </a:fld>
            <a:endParaRPr lang="en-GB"/>
          </a:p>
        </p:txBody>
      </p:sp>
      <p:sp>
        <p:nvSpPr>
          <p:cNvPr id="19" name="Footer Placeholder 18"/>
          <p:cNvSpPr>
            <a:spLocks noGrp="1"/>
          </p:cNvSpPr>
          <p:nvPr>
            <p:ph type="ftr" sz="quarter" idx="11"/>
          </p:nvPr>
        </p:nvSpPr>
        <p:spPr/>
        <p:txBody>
          <a:bodyPr/>
          <a:lstStyle/>
          <a:p>
            <a:pPr>
              <a:defRPr/>
            </a:pPr>
            <a:endParaRPr lang="en-GB"/>
          </a:p>
        </p:txBody>
      </p:sp>
      <p:sp>
        <p:nvSpPr>
          <p:cNvPr id="27" name="Slide Number Placeholder 26"/>
          <p:cNvSpPr>
            <a:spLocks noGrp="1"/>
          </p:cNvSpPr>
          <p:nvPr>
            <p:ph type="sldNum" sz="quarter" idx="12"/>
          </p:nvPr>
        </p:nvSpPr>
        <p:spPr/>
        <p:txBody>
          <a:bodyPr/>
          <a:lstStyle/>
          <a:p>
            <a:pPr>
              <a:defRPr/>
            </a:pPr>
            <a:fld id="{B6AD2097-4DAD-426A-9CED-C3342B0F235C}"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62D87D0-D79F-439D-8DCA-88A864719342}" type="datetimeFigureOut">
              <a:rPr lang="en-GB" smtClean="0"/>
              <a:pPr>
                <a:defRPr/>
              </a:pPr>
              <a:t>26/03/2024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3385F9A-D8D4-4A68-B01E-715C161C2C74}"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4C9706E-B69A-4AEA-90D8-D2D78A3FE6C1}" type="datetimeFigureOut">
              <a:rPr lang="en-GB" smtClean="0"/>
              <a:pPr>
                <a:defRPr/>
              </a:pPr>
              <a:t>26/03/2024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80D8D4B-F736-45E6-988A-F4DF98859EED}"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C5A36D5-24BE-43A9-B656-3B61A6C5D92A}" type="datetimeFigureOut">
              <a:rPr lang="en-GB" smtClean="0"/>
              <a:pPr>
                <a:defRPr/>
              </a:pPr>
              <a:t>26/03/2024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32DB31E-6672-4D5F-A53C-AB2E68A8DF78}"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5AAA66B5-26F7-486F-832F-00804F510F8E}" type="datetimeFigureOut">
              <a:rPr lang="en-GB" smtClean="0"/>
              <a:pPr>
                <a:defRPr/>
              </a:pPr>
              <a:t>26/03/2024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255D523-4FF7-4459-B4D4-C859C1319E84}"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6A0B6096-053D-44B9-BD76-CBED5216462C}" type="datetimeFigureOut">
              <a:rPr lang="en-GB" smtClean="0"/>
              <a:pPr>
                <a:defRPr/>
              </a:pPr>
              <a:t>26/03/2024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3A650BE5-7EEA-4B71-95AC-097774C5C9D7}"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31A00B71-38E1-4332-ACD0-5D29DA541D1A}" type="datetimeFigureOut">
              <a:rPr lang="en-GB" smtClean="0"/>
              <a:pPr>
                <a:defRPr/>
              </a:pPr>
              <a:t>26/03/2024</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9AD2DD18-0FED-4CA8-96A6-9786511F8776}"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FE3BC684-25DA-46A0-876E-912CAC309E1C}" type="datetimeFigureOut">
              <a:rPr lang="en-GB" smtClean="0"/>
              <a:pPr>
                <a:defRPr/>
              </a:pPr>
              <a:t>26/03/2024</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4686B807-029D-4282-A42C-F57D6173C3BC}"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43E5CE7-EBEA-419E-B784-F9719D4FB9C2}" type="datetimeFigureOut">
              <a:rPr lang="en-GB" smtClean="0"/>
              <a:pPr>
                <a:defRPr/>
              </a:pPr>
              <a:t>26/03/2024</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0D2C641E-65B5-443A-89EA-BC13F991CE05}"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6F86B1A-C1FA-46DE-95E2-FB9E820F5A67}" type="datetimeFigureOut">
              <a:rPr lang="en-GB" smtClean="0"/>
              <a:pPr>
                <a:defRPr/>
              </a:pPr>
              <a:t>26/03/2024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706F46C4-D6BE-4556-A48C-F2ED4767E4D3}"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7B2B8665-D3B1-4E1F-BE42-08B52A87C6E1}" type="datetimeFigureOut">
              <a:rPr lang="en-GB" smtClean="0"/>
              <a:pPr>
                <a:defRPr/>
              </a:pPr>
              <a:t>26/03/2024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a:xfrm>
            <a:off x="10769600" y="6356351"/>
            <a:ext cx="812800" cy="365125"/>
          </a:xfrm>
        </p:spPr>
        <p:txBody>
          <a:bodyPr/>
          <a:lstStyle/>
          <a:p>
            <a:pPr>
              <a:defRPr/>
            </a:pPr>
            <a:fld id="{AE067284-60E1-4549-96BD-3F74671C8EBE}" type="slidenum">
              <a:rPr lang="en-GB" smtClean="0"/>
              <a:pPr>
                <a:defRPr/>
              </a:pPr>
              <a:t>‹#›</a:t>
            </a:fld>
            <a:endParaRPr lang="en-GB"/>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E1A788B-11FF-43A8-B21C-A6325A27B523}" type="datetimeFigureOut">
              <a:rPr lang="en-GB" smtClean="0"/>
              <a:pPr>
                <a:defRPr/>
              </a:pPr>
              <a:t>26/03/2024</a:t>
            </a:fld>
            <a:endParaRPr lang="en-GB"/>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40A8BAA0-A2AF-45B3-8BAA-8D3920475E71}" type="slidenum">
              <a:rPr lang="en-GB" smtClean="0"/>
              <a:pPr>
                <a:defRPr/>
              </a:pPr>
              <a:t>‹#›</a:t>
            </a:fld>
            <a:endParaRPr lang="en-GB"/>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708025"/>
            <a:ext cx="9144000" cy="1179513"/>
          </a:xfrm>
        </p:spPr>
        <p:txBody>
          <a:bodyPr>
            <a:normAutofit fontScale="90000"/>
          </a:bodyPr>
          <a:lstStyle/>
          <a:p>
            <a:r>
              <a:rPr lang="sr-Cyrl-RS" altLang="en-US" sz="4000" b="1" dirty="0" smtClean="0">
                <a:latin typeface="Times New Roman" panose="02020603050405020304" pitchFamily="18" charset="0"/>
                <a:cs typeface="Times New Roman" panose="02020603050405020304" pitchFamily="18" charset="0"/>
              </a:rPr>
              <a:t/>
            </a:r>
            <a:br>
              <a:rPr lang="sr-Cyrl-RS" altLang="en-US" sz="4000" b="1" dirty="0" smtClean="0">
                <a:latin typeface="Times New Roman" panose="02020603050405020304" pitchFamily="18" charset="0"/>
                <a:cs typeface="Times New Roman" panose="02020603050405020304" pitchFamily="18" charset="0"/>
              </a:rPr>
            </a:br>
            <a:r>
              <a:rPr lang="sr-Cyrl-RS" altLang="en-US" sz="4000" b="1" dirty="0" smtClean="0">
                <a:latin typeface="Times New Roman" panose="02020603050405020304" pitchFamily="18" charset="0"/>
                <a:cs typeface="Times New Roman" panose="02020603050405020304" pitchFamily="18" charset="0"/>
              </a:rPr>
              <a:t/>
            </a:r>
            <a:br>
              <a:rPr lang="sr-Cyrl-RS" altLang="en-US" sz="4000" b="1" dirty="0" smtClean="0">
                <a:latin typeface="Times New Roman" panose="02020603050405020304" pitchFamily="18" charset="0"/>
                <a:cs typeface="Times New Roman" panose="02020603050405020304" pitchFamily="18" charset="0"/>
              </a:rPr>
            </a:br>
            <a:r>
              <a:rPr lang="sr-Cyrl-RS" altLang="en-US" sz="4000" b="1" dirty="0" smtClean="0">
                <a:latin typeface="Times New Roman" panose="02020603050405020304" pitchFamily="18" charset="0"/>
                <a:cs typeface="Times New Roman" panose="02020603050405020304" pitchFamily="18" charset="0"/>
              </a:rPr>
              <a:t/>
            </a:r>
            <a:br>
              <a:rPr lang="sr-Cyrl-RS" altLang="en-US" sz="4000" b="1" dirty="0" smtClean="0">
                <a:latin typeface="Times New Roman" panose="02020603050405020304" pitchFamily="18" charset="0"/>
                <a:cs typeface="Times New Roman" panose="02020603050405020304" pitchFamily="18" charset="0"/>
              </a:rPr>
            </a:br>
            <a:r>
              <a:rPr lang="sr-Cyrl-RS" altLang="en-US" sz="4000" b="1" dirty="0" smtClean="0">
                <a:latin typeface="Times New Roman" panose="02020603050405020304" pitchFamily="18" charset="0"/>
                <a:cs typeface="Times New Roman" panose="02020603050405020304" pitchFamily="18" charset="0"/>
              </a:rPr>
              <a:t/>
            </a:r>
            <a:br>
              <a:rPr lang="sr-Cyrl-RS" altLang="en-US" sz="4000" b="1" dirty="0" smtClean="0">
                <a:latin typeface="Times New Roman" panose="02020603050405020304" pitchFamily="18" charset="0"/>
                <a:cs typeface="Times New Roman" panose="02020603050405020304" pitchFamily="18" charset="0"/>
              </a:rPr>
            </a:br>
            <a:r>
              <a:rPr lang="sr-Cyrl-RS" altLang="en-US" sz="4000" b="1" dirty="0" smtClean="0">
                <a:latin typeface="Times New Roman" panose="02020603050405020304" pitchFamily="18" charset="0"/>
                <a:cs typeface="Times New Roman" panose="02020603050405020304" pitchFamily="18" charset="0"/>
              </a:rPr>
              <a:t/>
            </a:r>
            <a:br>
              <a:rPr lang="sr-Cyrl-RS" altLang="en-US" sz="4000" b="1" dirty="0" smtClean="0">
                <a:latin typeface="Times New Roman" panose="02020603050405020304" pitchFamily="18" charset="0"/>
                <a:cs typeface="Times New Roman" panose="02020603050405020304" pitchFamily="18" charset="0"/>
              </a:rPr>
            </a:br>
            <a:endParaRPr lang="en-GB" altLang="en-US" sz="4000" b="1" dirty="0" smtClean="0">
              <a:latin typeface="Times New Roman" panose="02020603050405020304" pitchFamily="18" charset="0"/>
              <a:cs typeface="Times New Roman" panose="02020603050405020304" pitchFamily="18" charset="0"/>
            </a:endParaRPr>
          </a:p>
        </p:txBody>
      </p:sp>
      <p:sp>
        <p:nvSpPr>
          <p:cNvPr id="2051" name="Subtitle 2"/>
          <p:cNvSpPr>
            <a:spLocks noGrp="1"/>
          </p:cNvSpPr>
          <p:nvPr>
            <p:ph type="subTitle" idx="1"/>
          </p:nvPr>
        </p:nvSpPr>
        <p:spPr>
          <a:xfrm>
            <a:off x="736270" y="511277"/>
            <a:ext cx="10972800" cy="6086168"/>
          </a:xfrm>
        </p:spPr>
        <p:txBody>
          <a:bodyPr>
            <a:normAutofit/>
          </a:bodyPr>
          <a:lstStyle/>
          <a:p>
            <a:pPr algn="ctr"/>
            <a:endParaRPr lang="sr-Cyrl-RS" altLang="en-US" dirty="0" smtClean="0"/>
          </a:p>
          <a:p>
            <a:pPr algn="ctr"/>
            <a:endParaRPr lang="sr-Cyrl-RS" altLang="en-US" sz="2800" dirty="0" smtClean="0"/>
          </a:p>
          <a:p>
            <a:pPr algn="ctr"/>
            <a:endParaRPr lang="sr-Cyrl-RS" altLang="en-US" sz="2800" dirty="0" smtClean="0"/>
          </a:p>
          <a:p>
            <a:pPr algn="ctr"/>
            <a:endParaRPr lang="sr-Cyrl-RS" altLang="en-US" sz="2800" dirty="0" smtClean="0"/>
          </a:p>
          <a:p>
            <a:pPr algn="ctr"/>
            <a:r>
              <a:rPr lang="sr-Cyrl-RS" altLang="en-US" sz="2800" dirty="0" smtClean="0"/>
              <a:t>ПОСТУПАК И ТЕХНИКА ИЗРАДЕ </a:t>
            </a:r>
          </a:p>
          <a:p>
            <a:pPr algn="ctr"/>
            <a:r>
              <a:rPr lang="sr-Cyrl-RS" altLang="en-US" sz="2800" dirty="0" smtClean="0"/>
              <a:t>СУДСКИХ ОДЛУКА</a:t>
            </a:r>
            <a:endParaRPr lang="en-GB" alt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332" y="779540"/>
            <a:ext cx="10926791" cy="5491864"/>
          </a:xfrm>
        </p:spPr>
        <p:txBody>
          <a:bodyPr/>
          <a:lstStyle/>
          <a:p>
            <a:pPr>
              <a:buNone/>
            </a:pPr>
            <a:r>
              <a:rPr lang="sr-Cyrl-RS" dirty="0" smtClean="0"/>
              <a:t>    Обим и садржина права на образложену судску одлуку одређени су  националним законодавством, праксом ЕСЉП и праксом домаћих   судова.</a:t>
            </a:r>
          </a:p>
          <a:p>
            <a:pPr>
              <a:buNone/>
            </a:pPr>
            <a:r>
              <a:rPr lang="sr-Cyrl-RS" dirty="0" smtClean="0"/>
              <a:t>    Оно зависи од  врсте спора, природе одлуке и околности сваког конкретног случаја.</a:t>
            </a:r>
          </a:p>
          <a:p>
            <a:pPr>
              <a:buNone/>
            </a:pPr>
            <a:r>
              <a:rPr lang="sr-Cyrl-RS" dirty="0" smtClean="0"/>
              <a:t>    Одредба чл. 355 Закона о парничном поступку прописује шта садржи писано израђена пресуда.</a:t>
            </a:r>
          </a:p>
          <a:p>
            <a:pPr>
              <a:buNone/>
            </a:pPr>
            <a:r>
              <a:rPr lang="sr-Cyrl-RS" dirty="0" smtClean="0"/>
              <a:t>    Одредба чл. 477 ст. 3 Закона о парничном поступку прописује шта садржи писано израђена пресуда донета у спору мале вредности.</a:t>
            </a:r>
          </a:p>
          <a:p>
            <a:pPr>
              <a:buNone/>
            </a:pPr>
            <a:r>
              <a:rPr lang="sr-Cyrl-RS" dirty="0" smtClean="0"/>
              <a:t>    Одредба чл. 365 Закона о парничном поступку одређује када  решење мора бити образложено и шта оно садржи с тим да предвиђа да се на решења примењује и одредба чл. 355 Закона. </a:t>
            </a:r>
          </a:p>
          <a:p>
            <a:pPr>
              <a:buNone/>
            </a:pPr>
            <a:endParaRPr lang="sr-Cyrl-RS" dirty="0" smtClean="0"/>
          </a:p>
          <a:p>
            <a:endParaRPr lang="sr-Cyrl-R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476" y="577970"/>
            <a:ext cx="10978551" cy="5142781"/>
          </a:xfrm>
        </p:spPr>
        <p:txBody>
          <a:bodyPr/>
          <a:lstStyle/>
          <a:p>
            <a:pPr>
              <a:buNone/>
            </a:pPr>
            <a:r>
              <a:rPr lang="en-GB" dirty="0" smtClean="0"/>
              <a:t>                                    </a:t>
            </a:r>
            <a:r>
              <a:rPr lang="sr-Cyrl-RS" dirty="0" smtClean="0"/>
              <a:t>Расправно начело (чл. 7 ЗПП)</a:t>
            </a:r>
          </a:p>
          <a:p>
            <a:pPr>
              <a:buNone/>
            </a:pPr>
            <a:endParaRPr lang="sr-Cyrl-RS" dirty="0" smtClean="0"/>
          </a:p>
          <a:p>
            <a:pPr>
              <a:buNone/>
            </a:pPr>
            <a:r>
              <a:rPr lang="sr-Cyrl-RS" dirty="0" smtClean="0"/>
              <a:t>   Основно начело парничног поступка које се односи на прикупљање процесне грађе  од које формирамо чињеничну подлогу одлуке.</a:t>
            </a:r>
          </a:p>
          <a:p>
            <a:pPr>
              <a:buNone/>
            </a:pPr>
            <a:endParaRPr lang="sr-Cyrl-RS" dirty="0" smtClean="0"/>
          </a:p>
          <a:p>
            <a:pPr>
              <a:buNone/>
            </a:pPr>
            <a:r>
              <a:rPr lang="sr-Cyrl-RS" dirty="0" smtClean="0"/>
              <a:t>   Истражно начело је задржано у циљу поштовања когентних норми јер је суд овлашћен да утврди и чињенице које странке нису изнеле и изведе доказе које нису предложиле ако из резултата расправљања и доказивања произилази да располажу захтевима којима не могу располагати. (чл. 7 ст. 3 у вези чл. 3 ст. 3 ЗПП)</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223" y="828136"/>
            <a:ext cx="10987177" cy="5496464"/>
          </a:xfrm>
        </p:spPr>
        <p:txBody>
          <a:bodyPr>
            <a:normAutofit fontScale="92500" lnSpcReduction="10000"/>
          </a:bodyPr>
          <a:lstStyle/>
          <a:p>
            <a:pPr>
              <a:buNone/>
            </a:pPr>
            <a:r>
              <a:rPr lang="sr-Cyrl-RS" dirty="0" smtClean="0"/>
              <a:t>Расправно начело:</a:t>
            </a:r>
          </a:p>
          <a:p>
            <a:pPr>
              <a:buFont typeface="Arial" pitchFamily="34" charset="0"/>
              <a:buChar char="•"/>
            </a:pPr>
            <a:r>
              <a:rPr lang="sr-Cyrl-RS" i="1" dirty="0" smtClean="0"/>
              <a:t>редукује улогу суда у погледу прикупљања чињеничног материјала</a:t>
            </a:r>
          </a:p>
          <a:p>
            <a:pPr>
              <a:buFont typeface="Arial" pitchFamily="34" charset="0"/>
              <a:buChar char="•"/>
            </a:pPr>
            <a:r>
              <a:rPr lang="sr-Cyrl-RS" dirty="0" smtClean="0"/>
              <a:t>странке су дужне да изнесу релевантне чињенице на којима заснивају свој захтев односно своје тврдње</a:t>
            </a:r>
          </a:p>
          <a:p>
            <a:pPr>
              <a:buFont typeface="Arial" pitchFamily="34" charset="0"/>
              <a:buChar char="•"/>
            </a:pPr>
            <a:r>
              <a:rPr lang="sr-Cyrl-RS" dirty="0" smtClean="0"/>
              <a:t>странке су дужне да предложе доказе којима се утврђују релевантне чињенице</a:t>
            </a:r>
          </a:p>
          <a:p>
            <a:pPr>
              <a:buFont typeface="Arial" pitchFamily="34" charset="0"/>
              <a:buChar char="•"/>
            </a:pPr>
            <a:r>
              <a:rPr lang="sr-Cyrl-RS" dirty="0" smtClean="0"/>
              <a:t>суд је везан за доказне предлоге странака и одлучује које ће доказе извести </a:t>
            </a:r>
          </a:p>
          <a:p>
            <a:pPr>
              <a:buFont typeface="Arial" pitchFamily="34" charset="0"/>
              <a:buChar char="•"/>
            </a:pPr>
            <a:r>
              <a:rPr lang="sr-Cyrl-RS" dirty="0" smtClean="0"/>
              <a:t>суд утврђује и разматра само чињенице које су странке изнеле и изводи доказе које су странке предложиле, ако законом није дручије одређено (чл.7 ст. 2)</a:t>
            </a:r>
          </a:p>
          <a:p>
            <a:pPr>
              <a:buFont typeface="Arial" pitchFamily="34" charset="0"/>
              <a:buChar char="•"/>
            </a:pPr>
            <a:r>
              <a:rPr lang="sr-Cyrl-RS" dirty="0" smtClean="0"/>
              <a:t>суд </a:t>
            </a:r>
            <a:r>
              <a:rPr lang="sr-Cyrl-RS" i="1" dirty="0" smtClean="0"/>
              <a:t>треба да одлучи </a:t>
            </a:r>
            <a:r>
              <a:rPr lang="sr-Cyrl-RS" dirty="0" smtClean="0"/>
              <a:t>о свим доказним предлозима странака (чл. 308 ст.3 и 5)</a:t>
            </a:r>
          </a:p>
          <a:p>
            <a:pPr>
              <a:buNone/>
            </a:pPr>
            <a:endParaRPr lang="sr-Cyrl-RS" dirty="0" smtClean="0"/>
          </a:p>
          <a:p>
            <a:pPr>
              <a:buFont typeface="Arial" pitchFamily="34" charset="0"/>
              <a:buChar char="•"/>
            </a:pPr>
            <a:r>
              <a:rPr lang="sr-Cyrl-RS" dirty="0" smtClean="0"/>
              <a:t>Не доказују се неспорне – неоспорене чињенице, општепознате чињенице, законске претпоставке.</a:t>
            </a:r>
          </a:p>
          <a:p>
            <a:pPr>
              <a:buNone/>
            </a:pPr>
            <a:endParaRPr lang="sr-Cyrl-R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453" y="646981"/>
            <a:ext cx="11107947" cy="5677619"/>
          </a:xfrm>
        </p:spPr>
        <p:txBody>
          <a:bodyPr/>
          <a:lstStyle/>
          <a:p>
            <a:pPr>
              <a:buNone/>
            </a:pPr>
            <a:r>
              <a:rPr lang="sr-Cyrl-RS" dirty="0" smtClean="0"/>
              <a:t>  </a:t>
            </a:r>
          </a:p>
          <a:p>
            <a:pPr>
              <a:buNone/>
            </a:pPr>
            <a:r>
              <a:rPr lang="sr-Cyrl-RS" dirty="0" smtClean="0"/>
              <a:t>                         Улога суда у расветљавању чињеничног стања</a:t>
            </a:r>
          </a:p>
          <a:p>
            <a:pPr>
              <a:buNone/>
            </a:pPr>
            <a:r>
              <a:rPr lang="sr-Cyrl-RS" dirty="0" smtClean="0"/>
              <a:t>                                                (чл. 313 ЗПП)</a:t>
            </a:r>
          </a:p>
          <a:p>
            <a:pPr>
              <a:buNone/>
            </a:pPr>
            <a:endParaRPr lang="sr-Cyrl-RS" dirty="0" smtClean="0"/>
          </a:p>
          <a:p>
            <a:pPr>
              <a:buNone/>
            </a:pPr>
            <a:r>
              <a:rPr lang="sr-Cyrl-RS" dirty="0" smtClean="0"/>
              <a:t>   Суд ће постављањем питања да се стара да се у току расправе пруже потребна објашњења, да би се утврдиле чињенице од којих зависи одлука суда о основаности захтева (чл. 7 ст. 2 ЗПП).</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596" y="819509"/>
            <a:ext cx="10995804" cy="5505091"/>
          </a:xfrm>
        </p:spPr>
        <p:txBody>
          <a:bodyPr/>
          <a:lstStyle/>
          <a:p>
            <a:endParaRPr lang="sr-Cyrl-RS" dirty="0" smtClean="0"/>
          </a:p>
          <a:p>
            <a:r>
              <a:rPr lang="sr-Cyrl-RS" dirty="0" smtClean="0"/>
              <a:t>Парничне странке своје тврдње и доказе могу износити како у поднесцима (припремним) тако и у речи на рочишту.</a:t>
            </a:r>
          </a:p>
          <a:p>
            <a:pPr>
              <a:buNone/>
            </a:pPr>
            <a:endParaRPr lang="sr-Cyrl-RS" dirty="0" smtClean="0"/>
          </a:p>
          <a:p>
            <a:r>
              <a:rPr lang="sr-Cyrl-RS" dirty="0" smtClean="0"/>
              <a:t>Странке су дужне да процесни материјал изнесу најкасније на припремном рочишту, односно на првом рочишту за главну расправу ако  се припремно рочиште не одржава (у споровима мале вредности–чл. 472 ст.3 ЗПП, кад по пријему одговора на тужбу  суд утврди да међу странкама нема спорних чињеница односно ако је спор једноставан, хитан чл. 302 ЗПП)</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332" y="138023"/>
            <a:ext cx="11082068" cy="6186577"/>
          </a:xfrm>
        </p:spPr>
        <p:txBody>
          <a:bodyPr>
            <a:normAutofit lnSpcReduction="10000"/>
          </a:bodyPr>
          <a:lstStyle/>
          <a:p>
            <a:endParaRPr lang="sr-Cyrl-RS" dirty="0" smtClean="0"/>
          </a:p>
          <a:p>
            <a:pPr>
              <a:buNone/>
            </a:pPr>
            <a:r>
              <a:rPr lang="sr-Cyrl-RS" dirty="0" smtClean="0"/>
              <a:t>                                  Концентрација поступка </a:t>
            </a:r>
          </a:p>
          <a:p>
            <a:r>
              <a:rPr lang="sr-Cyrl-RS" dirty="0" smtClean="0"/>
              <a:t>Нове чињенице и доказе странке могу износити у поднесцима и на каснијим рочиштима ако </a:t>
            </a:r>
            <a:r>
              <a:rPr lang="sr-Cyrl-RS" i="1" dirty="0" smtClean="0"/>
              <a:t>учине вероватним </a:t>
            </a:r>
            <a:r>
              <a:rPr lang="sr-Cyrl-RS" dirty="0" smtClean="0"/>
              <a:t>да без своје кривице нису могле  да их изнесу и предложе раније па чињенице и доказе коју су изнети супротно наведеном суд не узима у обзир (чл. 314 ст.1). </a:t>
            </a:r>
          </a:p>
          <a:p>
            <a:r>
              <a:rPr lang="sr-Cyrl-RS" dirty="0" smtClean="0"/>
              <a:t>Чињење вероватним је нижи степен сигурности тврдње што значи да  странке </a:t>
            </a:r>
            <a:r>
              <a:rPr lang="sr-Cyrl-RS" i="1" dirty="0" smtClean="0"/>
              <a:t>не треба да доказују </a:t>
            </a:r>
            <a:r>
              <a:rPr lang="sr-Cyrl-RS" dirty="0" smtClean="0"/>
              <a:t>одсуство своје кривице.</a:t>
            </a:r>
          </a:p>
          <a:p>
            <a:r>
              <a:rPr lang="sr-Cyrl-RS" dirty="0" smtClean="0"/>
              <a:t>Преклузија у изношењу процесног материјала не односи се на нове парничне радње  каква је противтужба (конексна, компензациона, прејудицијелна).</a:t>
            </a:r>
          </a:p>
          <a:p>
            <a:r>
              <a:rPr lang="sr-Cyrl-RS" dirty="0" smtClean="0"/>
              <a:t>На новој главној расправи која се одржава накод укидања одлуке, странке могу да износе нове чињенице и предлажу нове доказе ако </a:t>
            </a:r>
            <a:r>
              <a:rPr lang="sr-Cyrl-RS" i="1" dirty="0" smtClean="0"/>
              <a:t>учине вероватним </a:t>
            </a:r>
            <a:r>
              <a:rPr lang="sr-Cyrl-RS" dirty="0" smtClean="0"/>
              <a:t>да без своје кривице нису могле  да их изнесу и предложе раније.</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947" y="776377"/>
            <a:ext cx="11142453" cy="5548223"/>
          </a:xfrm>
        </p:spPr>
        <p:txBody>
          <a:bodyPr>
            <a:normAutofit lnSpcReduction="10000"/>
          </a:bodyPr>
          <a:lstStyle/>
          <a:p>
            <a:pPr>
              <a:buNone/>
            </a:pPr>
            <a:r>
              <a:rPr lang="sr-Cyrl-RS" dirty="0" smtClean="0"/>
              <a:t>                                                Доказивање</a:t>
            </a:r>
          </a:p>
          <a:p>
            <a:pPr>
              <a:buNone/>
            </a:pPr>
            <a:endParaRPr lang="sr-Cyrl-RS" dirty="0" smtClean="0"/>
          </a:p>
          <a:p>
            <a:r>
              <a:rPr lang="sr-Cyrl-RS" dirty="0" smtClean="0"/>
              <a:t> Доказивање обухвата само оне чињенице које су странке изнеле пред суд (чл. 7 ст.2 ЗПП)</a:t>
            </a:r>
          </a:p>
          <a:p>
            <a:r>
              <a:rPr lang="sr-Cyrl-RS" dirty="0" smtClean="0"/>
              <a:t>Предмет доказивања могу и треба да буду само спорне правно релевантне чињенице  које су битне за доношење одлуке. </a:t>
            </a:r>
          </a:p>
          <a:p>
            <a:r>
              <a:rPr lang="sr-Cyrl-RS" dirty="0" smtClean="0"/>
              <a:t>Правило о терету доказивања примењује се супсидијарно, онда када суд на основу изведених доказа и након њихове оцене (појединачно и скупа), не може са сигурношћу да закључи о постојању релевантне чињенице.</a:t>
            </a:r>
          </a:p>
          <a:p>
            <a:r>
              <a:rPr lang="sr-Cyrl-RS" b="1" dirty="0" smtClean="0"/>
              <a:t>Суд не може  да примени правило о терету доказивања ако је странка благовремено понудила доказе  а суд решењем одбио да их изведе или о истим уопште није одлучио.</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596" y="327804"/>
            <a:ext cx="10995804" cy="5996796"/>
          </a:xfrm>
        </p:spPr>
        <p:txBody>
          <a:bodyPr>
            <a:normAutofit fontScale="92500"/>
          </a:bodyPr>
          <a:lstStyle/>
          <a:p>
            <a:pPr>
              <a:buNone/>
            </a:pPr>
            <a:r>
              <a:rPr lang="sr-Cyrl-RS" dirty="0" smtClean="0"/>
              <a:t>                                  Поједина доказна средства</a:t>
            </a:r>
          </a:p>
          <a:p>
            <a:pPr>
              <a:buNone/>
            </a:pPr>
            <a:r>
              <a:rPr lang="sr-Cyrl-RS" dirty="0" smtClean="0"/>
              <a:t>                                 </a:t>
            </a:r>
            <a:r>
              <a:rPr lang="sr-Cyrl-RS" i="1" dirty="0" smtClean="0"/>
              <a:t>исправе – едициона дужност</a:t>
            </a:r>
            <a:endParaRPr lang="sr-Latn-RS" i="1" dirty="0" smtClean="0"/>
          </a:p>
          <a:p>
            <a:r>
              <a:rPr lang="sr-Cyrl-RS" sz="2400" dirty="0" smtClean="0"/>
              <a:t>Странка је дужна да сама поднесе исправу на коју се позива као доказ.</a:t>
            </a:r>
            <a:endParaRPr lang="pl-PL" sz="2400" dirty="0" smtClean="0"/>
          </a:p>
          <a:p>
            <a:r>
              <a:rPr lang="sr-Cyrl-RS" sz="2400" dirty="0" smtClean="0"/>
              <a:t> Ако се исправа налази код другог државног органа/носиоца јавних овлашћења а странка не може да је прибави, то ће учинити суд на предлог странке или по службеној дужности.</a:t>
            </a:r>
            <a:r>
              <a:rPr lang="en-US" sz="2400" dirty="0" smtClean="0"/>
              <a:t> </a:t>
            </a:r>
            <a:endParaRPr lang="sr-Cyrl-RS" sz="2400" dirty="0" smtClean="0"/>
          </a:p>
          <a:p>
            <a:pPr>
              <a:buNone/>
            </a:pPr>
            <a:r>
              <a:rPr lang="sr-Cyrl-RS" sz="2400" dirty="0" smtClean="0"/>
              <a:t>           </a:t>
            </a:r>
            <a:r>
              <a:rPr lang="sr-Cyrl-RS" sz="2400" i="1" dirty="0" smtClean="0"/>
              <a:t>Странка се позива на исправу и тврди да се налази код друге стране</a:t>
            </a:r>
          </a:p>
          <a:p>
            <a:r>
              <a:rPr lang="sr-Cyrl-RS" sz="2400" dirty="0" smtClean="0"/>
              <a:t>Суд ће да позове другу страну да поднесе исправу у одређеном року.</a:t>
            </a:r>
            <a:endParaRPr lang="en-US" sz="2400" dirty="0" smtClean="0"/>
          </a:p>
          <a:p>
            <a:r>
              <a:rPr lang="sr-Cyrl-RS" sz="2400" dirty="0" smtClean="0"/>
              <a:t>Друга страна не може да ускрати исправу ако се сама на њу позвала,  ако је исту по закону дужна да преда/покаже или ако се исправа сматра заједничком.</a:t>
            </a:r>
            <a:endParaRPr lang="sr-Latn-RS" sz="2400" dirty="0" smtClean="0"/>
          </a:p>
          <a:p>
            <a:r>
              <a:rPr lang="sr-Cyrl-RS" sz="2400" dirty="0" smtClean="0"/>
              <a:t>Ако странка која је позвана на поднесе исправу пориче да се исправа налази код ње суд на наведену околност </a:t>
            </a:r>
            <a:r>
              <a:rPr lang="sr-Cyrl-RS" sz="2400" i="1" dirty="0" smtClean="0"/>
              <a:t>може изводити  доказ.</a:t>
            </a:r>
            <a:r>
              <a:rPr lang="sr-Cyrl-RS" sz="2400" dirty="0" smtClean="0"/>
              <a:t> </a:t>
            </a:r>
            <a:endParaRPr lang="vi-VN" sz="2400" dirty="0" smtClean="0"/>
          </a:p>
          <a:p>
            <a:r>
              <a:rPr lang="sr-Cyrl-RS" sz="2400" dirty="0" smtClean="0"/>
              <a:t>Суд по свом уверењу цени од каквог је значаја то што странка неће да поступи по решењу којим јој се налаже  да преда исправу или противно уверењу суда  спори да је у поседу исте. </a:t>
            </a:r>
            <a:endParaRPr lang="vi-VN" sz="2400"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396" y="698741"/>
            <a:ext cx="11522015" cy="4642450"/>
          </a:xfrm>
        </p:spPr>
        <p:txBody>
          <a:bodyPr/>
          <a:lstStyle/>
          <a:p>
            <a:pPr>
              <a:buNone/>
            </a:pPr>
            <a:r>
              <a:rPr lang="sr-Cyrl-RS" sz="2800" i="1" dirty="0" smtClean="0"/>
              <a:t> Странка се позива на исправу и тврди да се налази код трећег</a:t>
            </a:r>
          </a:p>
          <a:p>
            <a:pPr>
              <a:buNone/>
            </a:pPr>
            <a:endParaRPr lang="sr-Cyrl-RS" sz="2800" i="1" dirty="0" smtClean="0"/>
          </a:p>
          <a:p>
            <a:pPr>
              <a:buNone/>
            </a:pPr>
            <a:endParaRPr lang="sr-Cyrl-RS" sz="2800" i="1" dirty="0" smtClean="0"/>
          </a:p>
          <a:p>
            <a:pPr>
              <a:buNone/>
            </a:pPr>
            <a:endParaRPr lang="en-US" dirty="0"/>
          </a:p>
        </p:txBody>
      </p:sp>
      <p:sp>
        <p:nvSpPr>
          <p:cNvPr id="4" name="Rectangle 3"/>
          <p:cNvSpPr/>
          <p:nvPr/>
        </p:nvSpPr>
        <p:spPr>
          <a:xfrm>
            <a:off x="353684" y="724620"/>
            <a:ext cx="10722634" cy="3693319"/>
          </a:xfrm>
          <a:prstGeom prst="rect">
            <a:avLst/>
          </a:prstGeom>
        </p:spPr>
        <p:txBody>
          <a:bodyPr wrap="square">
            <a:spAutoFit/>
          </a:bodyPr>
          <a:lstStyle/>
          <a:p>
            <a:endParaRPr lang="sr-Cyrl-RS" dirty="0" smtClean="0"/>
          </a:p>
          <a:p>
            <a:endParaRPr lang="sr-Cyrl-RS" dirty="0" smtClean="0"/>
          </a:p>
          <a:p>
            <a:pPr>
              <a:buFont typeface="Arial" pitchFamily="34" charset="0"/>
              <a:buChar char="•"/>
            </a:pPr>
            <a:r>
              <a:rPr lang="sr-Cyrl-RS" sz="2200" dirty="0" smtClean="0">
                <a:latin typeface="+mn-lt"/>
              </a:rPr>
              <a:t> Суд може да нареди трећем да достави исправу само ако је то лице по закону дужно да је покаже или је се она сматра заједничком за то лице и странку која се на њу позива</a:t>
            </a:r>
            <a:r>
              <a:rPr lang="vi-VN" sz="2200" dirty="0" smtClean="0">
                <a:latin typeface="+mn-lt"/>
              </a:rPr>
              <a:t>.</a:t>
            </a:r>
            <a:endParaRPr lang="sr-Cyrl-RS" sz="2200" dirty="0" smtClean="0">
              <a:latin typeface="+mn-lt"/>
            </a:endParaRPr>
          </a:p>
          <a:p>
            <a:pPr>
              <a:buFont typeface="Arial" pitchFamily="34" charset="0"/>
              <a:buChar char="•"/>
            </a:pPr>
            <a:r>
              <a:rPr lang="sr-Cyrl-RS" sz="2200" dirty="0" smtClean="0">
                <a:latin typeface="+mn-lt"/>
              </a:rPr>
              <a:t>Ако треће лице оспорава своју дужност да поднесе исправу  суд ће решењем да одлучи да ли је оно дужно да је поднесе.</a:t>
            </a:r>
            <a:endParaRPr lang="vi-VN" sz="2200" dirty="0" smtClean="0">
              <a:latin typeface="+mn-lt"/>
            </a:endParaRPr>
          </a:p>
          <a:p>
            <a:pPr>
              <a:buFont typeface="Arial" pitchFamily="34" charset="0"/>
              <a:buChar char="•"/>
            </a:pPr>
            <a:r>
              <a:rPr lang="sr-Cyrl-RS" sz="2200" dirty="0" smtClean="0">
                <a:latin typeface="+mn-lt"/>
              </a:rPr>
              <a:t>Ако треће лице не признаје да се исправа налази код њега суд може на наведене околности да изводи доказе. </a:t>
            </a:r>
          </a:p>
          <a:p>
            <a:pPr>
              <a:buFont typeface="Arial" pitchFamily="34" charset="0"/>
              <a:buChar char="•"/>
            </a:pPr>
            <a:r>
              <a:rPr lang="sr-Cyrl-RS" sz="2200" dirty="0" smtClean="0">
                <a:latin typeface="+mn-lt"/>
              </a:rPr>
              <a:t>Правноснажно решење о дужности трећег лица  да поднесе исправу може да се извршни у складу са одредбама ЗИО. </a:t>
            </a:r>
            <a:endParaRPr lang="vi-VN" sz="2200" dirty="0" smtClean="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5826" y="629728"/>
            <a:ext cx="11116574" cy="5694872"/>
          </a:xfrm>
        </p:spPr>
        <p:txBody>
          <a:bodyPr>
            <a:normAutofit lnSpcReduction="10000"/>
          </a:bodyPr>
          <a:lstStyle/>
          <a:p>
            <a:pPr>
              <a:buNone/>
            </a:pPr>
            <a:r>
              <a:rPr lang="sr-Cyrl-RS" dirty="0" smtClean="0"/>
              <a:t>                                                ОДЛУКА</a:t>
            </a:r>
          </a:p>
          <a:p>
            <a:pPr>
              <a:buNone/>
            </a:pPr>
            <a:r>
              <a:rPr lang="sr-Cyrl-RS" dirty="0" smtClean="0"/>
              <a:t>Уочене негативности :</a:t>
            </a:r>
          </a:p>
          <a:p>
            <a:pPr>
              <a:buNone/>
            </a:pPr>
            <a:r>
              <a:rPr lang="sr-Cyrl-RS" i="1" dirty="0" smtClean="0"/>
              <a:t>        увод</a:t>
            </a:r>
          </a:p>
          <a:p>
            <a:r>
              <a:rPr lang="sr-Cyrl-RS" dirty="0" smtClean="0"/>
              <a:t>не нумеришу се стране, не куца се у формату на који су судови упућени</a:t>
            </a:r>
          </a:p>
          <a:p>
            <a:pPr>
              <a:buNone/>
            </a:pPr>
            <a:endParaRPr lang="sr-Cyrl-RS" dirty="0" smtClean="0"/>
          </a:p>
          <a:p>
            <a:r>
              <a:rPr lang="sr-Cyrl-RS" dirty="0" smtClean="0"/>
              <a:t>не разликује се дан пресуђења од дана објављивања одлуке па се као дан  доношења одлуке наводи дан када је она јавно објављена</a:t>
            </a:r>
          </a:p>
          <a:p>
            <a:pPr>
              <a:buNone/>
            </a:pPr>
            <a:endParaRPr lang="sr-Cyrl-RS" dirty="0" smtClean="0"/>
          </a:p>
          <a:p>
            <a:r>
              <a:rPr lang="sr-Cyrl-RS" dirty="0" smtClean="0"/>
              <a:t>не садржи податке о седишту странака, јер често изостане адреса, посебно адресама пуномоћника,</a:t>
            </a:r>
          </a:p>
          <a:p>
            <a:pPr>
              <a:buNone/>
            </a:pPr>
            <a:endParaRPr lang="sr-Cyrl-RS" dirty="0" smtClean="0"/>
          </a:p>
          <a:p>
            <a:r>
              <a:rPr lang="sr-Cyrl-RS" dirty="0" smtClean="0"/>
              <a:t>код једновременог одлучивања по тужби и противтужби изостави се вредност спора по противтужби</a:t>
            </a:r>
          </a:p>
          <a:p>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7238" y="934816"/>
            <a:ext cx="10972800" cy="4389120"/>
          </a:xfrm>
        </p:spPr>
        <p:txBody>
          <a:bodyPr>
            <a:normAutofit/>
          </a:bodyPr>
          <a:lstStyle/>
          <a:p>
            <a:pPr>
              <a:buNone/>
            </a:pPr>
            <a:r>
              <a:rPr lang="sr-Cyrl-RS" b="1" i="1" dirty="0" smtClean="0"/>
              <a:t>    -Европска конвенција за заштиту људских права и основних слобода (Сл. лист СЦГ – Међунарони уговори бр. </a:t>
            </a:r>
            <a:r>
              <a:rPr lang="en-US" b="1" i="1" dirty="0" smtClean="0"/>
              <a:t>9/2003, 5/2005, 7/2005 – </a:t>
            </a:r>
            <a:r>
              <a:rPr lang="sr-Cyrl-RS" b="1" i="1" dirty="0" smtClean="0"/>
              <a:t>испр.</a:t>
            </a:r>
            <a:r>
              <a:rPr lang="en-US" b="1" i="1" dirty="0" smtClean="0"/>
              <a:t> </a:t>
            </a:r>
            <a:r>
              <a:rPr lang="sr-Cyrl-RS" b="1" i="1" dirty="0" smtClean="0"/>
              <a:t>и Сл. гласник РС </a:t>
            </a:r>
            <a:r>
              <a:rPr lang="en-US" b="1" i="1" dirty="0" smtClean="0"/>
              <a:t>- </a:t>
            </a:r>
            <a:r>
              <a:rPr lang="sr-Cyrl-RS" b="1" i="1" dirty="0" smtClean="0"/>
              <a:t>Међунарони уговори бр. </a:t>
            </a:r>
            <a:r>
              <a:rPr lang="en-US" b="1" i="1" dirty="0" smtClean="0"/>
              <a:t>12/2010 </a:t>
            </a:r>
            <a:r>
              <a:rPr lang="sr-Cyrl-RS" b="1" i="1" dirty="0" smtClean="0"/>
              <a:t>и</a:t>
            </a:r>
            <a:r>
              <a:rPr lang="en-US" b="1" i="1" dirty="0" smtClean="0"/>
              <a:t> 10/2015)</a:t>
            </a:r>
            <a:endParaRPr lang="sr-Cyrl-RS" b="1" i="1" dirty="0" smtClean="0"/>
          </a:p>
          <a:p>
            <a:pPr>
              <a:buNone/>
            </a:pPr>
            <a:r>
              <a:rPr lang="sr-Cyrl-RS" b="1" i="1" dirty="0" smtClean="0"/>
              <a:t>    -Устав Републике Србије (Сл. гласник РС бр. 98/2006 и 115/2021)</a:t>
            </a:r>
          </a:p>
          <a:p>
            <a:pPr>
              <a:buNone/>
            </a:pPr>
            <a:r>
              <a:rPr lang="sr-Cyrl-RS" dirty="0" smtClean="0"/>
              <a:t>    -</a:t>
            </a:r>
            <a:r>
              <a:rPr lang="sr-Cyrl-RS" b="1" i="1" dirty="0" smtClean="0"/>
              <a:t>Закон о судијама (Сл. гласник РС бр. 10/2023) </a:t>
            </a:r>
            <a:endParaRPr lang="sr-Cyrl-RS" dirty="0" smtClean="0"/>
          </a:p>
          <a:p>
            <a:pPr>
              <a:buNone/>
            </a:pPr>
            <a:r>
              <a:rPr lang="sr-Cyrl-RS" dirty="0" smtClean="0"/>
              <a:t>   - </a:t>
            </a:r>
            <a:r>
              <a:rPr lang="sr-Cyrl-RS" b="1" i="1" dirty="0" smtClean="0"/>
              <a:t>Закон о парничном поступку (Сл. гласник РС бр.</a:t>
            </a:r>
            <a:r>
              <a:rPr lang="pl-PL" b="1" i="1" dirty="0" smtClean="0"/>
              <a:t> 72/2011, 49/2013 – </a:t>
            </a:r>
            <a:r>
              <a:rPr lang="sr-Cyrl-RS" b="1" i="1" dirty="0" smtClean="0"/>
              <a:t>одлука УС</a:t>
            </a:r>
            <a:r>
              <a:rPr lang="pl-PL" b="1" i="1" dirty="0" smtClean="0"/>
              <a:t>, 74/2013 - </a:t>
            </a:r>
            <a:r>
              <a:rPr lang="sr-Cyrl-RS" b="1" i="1" dirty="0" smtClean="0"/>
              <a:t>одлука УС</a:t>
            </a:r>
            <a:r>
              <a:rPr lang="pl-PL" b="1" i="1" dirty="0" smtClean="0"/>
              <a:t>, 55/2014, 87/2018, 18/2020 i 10/2023 – </a:t>
            </a:r>
            <a:r>
              <a:rPr lang="sr-Cyrl-RS" b="1" i="1" dirty="0" smtClean="0"/>
              <a:t>др.закон)</a:t>
            </a:r>
            <a:endParaRPr lang="en-US"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1962" y="900311"/>
            <a:ext cx="10972800" cy="4389120"/>
          </a:xfrm>
        </p:spPr>
        <p:txBody>
          <a:bodyPr/>
          <a:lstStyle/>
          <a:p>
            <a:pPr>
              <a:buNone/>
            </a:pPr>
            <a:r>
              <a:rPr lang="sr-Cyrl-RS" i="1" dirty="0" smtClean="0"/>
              <a:t>изрека</a:t>
            </a:r>
          </a:p>
          <a:p>
            <a:r>
              <a:rPr lang="sr-Cyrl-RS" dirty="0" smtClean="0"/>
              <a:t>не садржи одлуку о приговорима  о којима се одлучује изреком (приговор пресуђене ствари, стварној надлежности, листипенденције, компензационом приговору..)</a:t>
            </a:r>
          </a:p>
          <a:p>
            <a:r>
              <a:rPr lang="sr-Cyrl-RS" dirty="0" smtClean="0"/>
              <a:t>изрека пресуде садржи одлуку  којом се управља поступком (о преиначењу тужбе..)</a:t>
            </a:r>
          </a:p>
          <a:p>
            <a:r>
              <a:rPr lang="sr-Cyrl-RS" dirty="0" smtClean="0"/>
              <a:t>изреком се посебним ставом  констатује само да се тужбени захтев усваја или делимично усваја (без навођења  захтева) затим новом одлуком  у наредном ставу обавезује тужени на давање или чињење односно нечињење</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936" y="796792"/>
            <a:ext cx="10969924" cy="5655765"/>
          </a:xfrm>
        </p:spPr>
        <p:txBody>
          <a:bodyPr>
            <a:normAutofit/>
          </a:bodyPr>
          <a:lstStyle/>
          <a:p>
            <a:pPr>
              <a:buNone/>
            </a:pPr>
            <a:r>
              <a:rPr lang="sr-Cyrl-RS" i="1" dirty="0" smtClean="0"/>
              <a:t>Образложење</a:t>
            </a:r>
          </a:p>
          <a:p>
            <a:pPr>
              <a:buNone/>
            </a:pPr>
            <a:endParaRPr lang="sr-Cyrl-RS" i="1" dirty="0" smtClean="0"/>
          </a:p>
          <a:p>
            <a:r>
              <a:rPr lang="sr-Cyrl-RS" dirty="0" smtClean="0"/>
              <a:t>образложење је изузетно опширно и обилује небитним чињеницама</a:t>
            </a:r>
          </a:p>
          <a:p>
            <a:r>
              <a:rPr lang="sr-Cyrl-RS" dirty="0" smtClean="0"/>
              <a:t>образложење садржи детаљан хронолошки приказ стања  у списима  и навођење садржине сваког образложеног поднеска</a:t>
            </a:r>
          </a:p>
          <a:p>
            <a:r>
              <a:rPr lang="sr-Cyrl-RS" dirty="0" smtClean="0"/>
              <a:t>дословно се преписују  или копирају делови поднесака </a:t>
            </a:r>
          </a:p>
          <a:p>
            <a:r>
              <a:rPr lang="sr-Cyrl-RS" dirty="0" smtClean="0"/>
              <a:t>дословно се преписују или копирају налази судских вештака па и табеле</a:t>
            </a:r>
          </a:p>
          <a:p>
            <a:r>
              <a:rPr lang="sr-Cyrl-RS" dirty="0" smtClean="0"/>
              <a:t>дословно се копирају записници са исказима саслушаних лица</a:t>
            </a:r>
          </a:p>
          <a:p>
            <a:r>
              <a:rPr lang="sr-Cyrl-RS" dirty="0" smtClean="0"/>
              <a:t>не дају се разлози или о оцени сваког доказа посебно или  о резултатима доказног поступка као целине</a:t>
            </a:r>
          </a:p>
          <a:p>
            <a:pPr>
              <a:buNone/>
            </a:pPr>
            <a:endParaRPr lang="sr-Cyrl-RS" dirty="0" smtClean="0"/>
          </a:p>
          <a:p>
            <a:endParaRPr lang="sr-Cyrl-R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874713"/>
            <a:ext cx="11056938" cy="5715868"/>
          </a:xfrm>
        </p:spPr>
        <p:txBody>
          <a:bodyPr>
            <a:noAutofit/>
          </a:bodyPr>
          <a:lstStyle/>
          <a:p>
            <a:r>
              <a:rPr lang="sr-Cyrl-RS" sz="2400" dirty="0" smtClean="0"/>
              <a:t>не дају се суштински  разлози о одбијању предложених доказа уз паушално образложење (да се у привредним споровима  одлучује на основу писаних доказа,  да нису “адекватни”)</a:t>
            </a:r>
          </a:p>
          <a:p>
            <a:endParaRPr lang="sr-Cyrl-RS" sz="2400" dirty="0" smtClean="0"/>
          </a:p>
          <a:p>
            <a:r>
              <a:rPr lang="sr-Cyrl-RS" sz="2400" dirty="0" smtClean="0"/>
              <a:t>копирају се делови образложења  судских одлука донетих у поступкцима са истим предметом спора или истом парничном странком без обзира на другачију процесну грађу,</a:t>
            </a:r>
          </a:p>
          <a:p>
            <a:endParaRPr lang="sr-Cyrl-RS" sz="2400" dirty="0" smtClean="0"/>
          </a:p>
          <a:p>
            <a:r>
              <a:rPr lang="sr-Cyrl-RS" sz="2400" dirty="0" smtClean="0"/>
              <a:t>копирају се објављене сентенце без претходне подробне анализе  да ли је у питању истоврсни спор и какво је чињенично стање,</a:t>
            </a:r>
          </a:p>
          <a:p>
            <a:endParaRPr lang="sr-Cyrl-RS" sz="2400" dirty="0" smtClean="0"/>
          </a:p>
          <a:p>
            <a:r>
              <a:rPr lang="sr-Cyrl-RS" sz="2400" dirty="0" smtClean="0"/>
              <a:t>позива се на усвојена правна схватања без да је оцењено да ли има места њиховој примени с обзиром на чињенично стање у конкретној ствари</a:t>
            </a:r>
          </a:p>
          <a:p>
            <a:pPr>
              <a:buNone/>
            </a:pPr>
            <a:endParaRPr lang="sr-Cyrl-RS" sz="2400" dirty="0" smtClean="0"/>
          </a:p>
          <a:p>
            <a:pPr>
              <a:buNone/>
            </a:pPr>
            <a:r>
              <a:rPr lang="sr-Cyrl-RS" sz="2400" dirty="0" smtClean="0"/>
              <a:t>    </a:t>
            </a:r>
            <a:endParaRPr lang="sr-Cyrl-RS" sz="2400" i="1" dirty="0" smtClean="0"/>
          </a:p>
          <a:p>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93630"/>
            <a:ext cx="11125200" cy="5530970"/>
          </a:xfrm>
        </p:spPr>
        <p:txBody>
          <a:bodyPr/>
          <a:lstStyle/>
          <a:p>
            <a:pPr>
              <a:buNone/>
            </a:pPr>
            <a:r>
              <a:rPr lang="sr-Cyrl-RS" i="1" dirty="0" smtClean="0"/>
              <a:t>   Последице  наведеног:</a:t>
            </a:r>
          </a:p>
          <a:p>
            <a:r>
              <a:rPr lang="sr-Cyrl-RS" dirty="0" smtClean="0"/>
              <a:t>изостанак одлуке о процесном приговору </a:t>
            </a:r>
          </a:p>
          <a:p>
            <a:r>
              <a:rPr lang="sr-Cyrl-RS" dirty="0" smtClean="0"/>
              <a:t>изостанак приказа поступка одлучивања</a:t>
            </a:r>
          </a:p>
          <a:p>
            <a:r>
              <a:rPr lang="sr-Cyrl-RS" dirty="0" smtClean="0"/>
              <a:t>изостанак суштинског тј. супстанцијалног образложења  јер је оно замаскирано хронолошки преписаним поднесцима, налазима вештака и записницима о саслушаним  лицима</a:t>
            </a:r>
          </a:p>
          <a:p>
            <a:r>
              <a:rPr lang="sr-Cyrl-RS" dirty="0" smtClean="0"/>
              <a:t>изостанак  разлога о оцени како сваког доказа посебно тако и целокупног доказног поступка</a:t>
            </a:r>
          </a:p>
          <a:p>
            <a:r>
              <a:rPr lang="sr-Cyrl-RS" dirty="0" smtClean="0"/>
              <a:t>изостанак разлога о најважнијим приговорима</a:t>
            </a:r>
          </a:p>
          <a:p>
            <a:r>
              <a:rPr lang="sr-Cyrl-RS" dirty="0" smtClean="0"/>
              <a:t>правни закључак није у складу са стањем у спису јер  није изведен већ је преписана сентенца или део образложења друге одлуке,</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7970" y="646981"/>
            <a:ext cx="11004430" cy="5677619"/>
          </a:xfrm>
        </p:spPr>
        <p:txBody>
          <a:bodyPr/>
          <a:lstStyle/>
          <a:p>
            <a:pPr>
              <a:buNone/>
            </a:pPr>
            <a:r>
              <a:rPr lang="sr-Cyrl-RS" b="1" i="1" dirty="0" smtClean="0"/>
              <a:t>Закључак:       </a:t>
            </a:r>
          </a:p>
          <a:p>
            <a:pPr>
              <a:buNone/>
            </a:pPr>
            <a:r>
              <a:rPr lang="sr-Cyrl-RS" b="1" i="1" dirty="0" smtClean="0"/>
              <a:t>Било која од наведених последица одлуку чини неразумљивом.</a:t>
            </a:r>
          </a:p>
          <a:p>
            <a:pPr>
              <a:buNone/>
            </a:pPr>
            <a:r>
              <a:rPr lang="sr-Cyrl-RS" b="1" i="1" dirty="0" smtClean="0"/>
              <a:t>Таква одлука:</a:t>
            </a:r>
          </a:p>
          <a:p>
            <a:pPr>
              <a:buFont typeface="Arial" pitchFamily="34" charset="0"/>
              <a:buChar char="•"/>
            </a:pPr>
            <a:r>
              <a:rPr lang="sr-Cyrl-RS" b="1" i="1" dirty="0" smtClean="0"/>
              <a:t>не испуњава стандарде права на правично суђење,</a:t>
            </a:r>
          </a:p>
          <a:p>
            <a:pPr>
              <a:buFont typeface="Arial" pitchFamily="34" charset="0"/>
              <a:buChar char="•"/>
            </a:pPr>
            <a:r>
              <a:rPr lang="sr-Cyrl-RS" b="1" i="1" dirty="0" smtClean="0"/>
              <a:t>не пружа разлоге прихватљивости,</a:t>
            </a:r>
          </a:p>
          <a:p>
            <a:pPr>
              <a:buFont typeface="Arial" pitchFamily="34" charset="0"/>
              <a:buChar char="•"/>
            </a:pPr>
            <a:r>
              <a:rPr lang="sr-Cyrl-RS" b="1" i="1" dirty="0" smtClean="0"/>
              <a:t>онемогућава квалитетну контролу другостепеног односно ревизионог суда када се ради о другостепеним одлукама,</a:t>
            </a:r>
          </a:p>
          <a:p>
            <a:pPr>
              <a:buFont typeface="Arial" pitchFamily="34" charset="0"/>
              <a:buChar char="•"/>
            </a:pPr>
            <a:r>
              <a:rPr lang="sr-Cyrl-RS" b="1" i="1" dirty="0" smtClean="0"/>
              <a:t>продужва трајање поступка и утиче на повреду права на суђење у разумном року,</a:t>
            </a:r>
          </a:p>
          <a:p>
            <a:pPr>
              <a:buFont typeface="Arial" pitchFamily="34" charset="0"/>
              <a:buChar char="•"/>
            </a:pPr>
            <a:r>
              <a:rPr lang="sr-Cyrl-RS" b="1" i="1" dirty="0" smtClean="0"/>
              <a:t>онемогућава допринос уједначавању судске праксе</a:t>
            </a:r>
          </a:p>
          <a:p>
            <a:pPr>
              <a:buFont typeface="Arial" pitchFamily="34" charset="0"/>
              <a:buChar char="•"/>
            </a:pPr>
            <a:r>
              <a:rPr lang="sr-Cyrl-RS" b="1" i="1" smtClean="0"/>
              <a:t>доводи </a:t>
            </a:r>
            <a:r>
              <a:rPr lang="sr-Cyrl-RS" b="1" i="1" dirty="0" smtClean="0"/>
              <a:t>у </a:t>
            </a:r>
            <a:r>
              <a:rPr lang="sr-Cyrl-RS" b="1" i="1" smtClean="0"/>
              <a:t>питање поверење у суд.</a:t>
            </a:r>
            <a:endParaRPr lang="sr-Cyrl-RS" b="1" i="1" dirty="0" smtClean="0"/>
          </a:p>
          <a:p>
            <a:pPr>
              <a:buNone/>
            </a:pPr>
            <a:endParaRPr lang="sr-Cyrl-RS" b="1" i="1" dirty="0" smtClean="0"/>
          </a:p>
          <a:p>
            <a:pPr>
              <a:buNone/>
            </a:pPr>
            <a:endParaRPr lang="en-US" b="1"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41872"/>
            <a:ext cx="11125200" cy="5582728"/>
          </a:xfrm>
        </p:spPr>
        <p:txBody>
          <a:bodyPr>
            <a:normAutofit/>
          </a:bodyPr>
          <a:lstStyle/>
          <a:p>
            <a:pPr>
              <a:buNone/>
            </a:pPr>
            <a:r>
              <a:rPr lang="sr-Cyrl-RS" dirty="0" smtClean="0"/>
              <a:t>                                                   члан 355 ЗПП</a:t>
            </a:r>
          </a:p>
          <a:p>
            <a:pPr>
              <a:buNone/>
            </a:pPr>
            <a:endParaRPr lang="sr-Cyrl-RS" dirty="0" smtClean="0"/>
          </a:p>
          <a:p>
            <a:r>
              <a:rPr lang="sr-Cyrl-RS" dirty="0" smtClean="0"/>
              <a:t> Изрека одлуке садржи одлуку суда о усвајању или одбијању захтева који се тичу главне ствари и споредних тражења и одлуку о постојању или непостојању потраживања истакнутог ради пребијања.</a:t>
            </a:r>
          </a:p>
          <a:p>
            <a:r>
              <a:rPr lang="sr-Cyrl-RS" dirty="0" smtClean="0"/>
              <a:t> Образложење одлуке саржи</a:t>
            </a:r>
            <a:r>
              <a:rPr lang="en-US" dirty="0" smtClean="0"/>
              <a:t>: </a:t>
            </a:r>
            <a:r>
              <a:rPr lang="sr-Cyrl-RS" dirty="0" smtClean="0"/>
              <a:t>захтеве странака и њихове наводе о чињеницама на којима се ти захтеви заснивају, доказе,</a:t>
            </a:r>
            <a:r>
              <a:rPr lang="en-US" dirty="0" smtClean="0"/>
              <a:t> </a:t>
            </a:r>
            <a:r>
              <a:rPr lang="sr-Cyrl-RS" dirty="0" smtClean="0"/>
              <a:t> чињенично стање које је утврдио</a:t>
            </a:r>
            <a:r>
              <a:rPr lang="en-US" dirty="0" smtClean="0"/>
              <a:t>,</a:t>
            </a:r>
            <a:r>
              <a:rPr lang="sr-Cyrl-RS" dirty="0" smtClean="0"/>
              <a:t> као и прописе на којима је суд засновао пресуду, ако законом није другачије прописано.</a:t>
            </a:r>
            <a:r>
              <a:rPr lang="en-US" dirty="0" smtClean="0"/>
              <a:t> </a:t>
            </a:r>
          </a:p>
          <a:p>
            <a:r>
              <a:rPr lang="sr-Cyrl-RS" dirty="0" smtClean="0"/>
              <a:t>У спору мале вредности образложење садржи утврђено чињенично стање, навођење доказа на  основу којих је оно утврђено и прописе на којима је суд засновао пресуду.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947" y="767751"/>
            <a:ext cx="11142453" cy="5556849"/>
          </a:xfrm>
        </p:spPr>
        <p:txBody>
          <a:bodyPr/>
          <a:lstStyle/>
          <a:p>
            <a:endParaRPr lang="sr-Cyrl-RS" dirty="0" smtClean="0"/>
          </a:p>
          <a:p>
            <a:endParaRPr lang="sr-Cyrl-RS" dirty="0" smtClean="0"/>
          </a:p>
          <a:p>
            <a:endParaRPr lang="sr-Cyrl-RS" dirty="0" smtClean="0"/>
          </a:p>
          <a:p>
            <a:r>
              <a:rPr lang="sr-Cyrl-RS" dirty="0" smtClean="0"/>
              <a:t>У образложењу пресуде због пропуштања, пресуде на основу одрицања, пресуде на основу признања, пресуде због изостанка и пресуде донете на основу чл. 291 ст. 2 ЗППа (донете у току припреме главне расправе када се утврди да чињенице нису спорне) суд само наводи разлоге који оправдавају доношење таквих пресуда. </a:t>
            </a: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936" y="345057"/>
            <a:ext cx="11021683" cy="5865962"/>
          </a:xfrm>
        </p:spPr>
        <p:txBody>
          <a:bodyPr>
            <a:normAutofit fontScale="92500" lnSpcReduction="10000"/>
          </a:bodyPr>
          <a:lstStyle/>
          <a:p>
            <a:r>
              <a:rPr lang="sr-Cyrl-RS" dirty="0" smtClean="0"/>
              <a:t>Изрека је </a:t>
            </a:r>
            <a:r>
              <a:rPr lang="sr-Cyrl-RS" b="1" dirty="0" smtClean="0"/>
              <a:t>одлука о тужбеном захтеву- </a:t>
            </a:r>
            <a:r>
              <a:rPr lang="sr-Cyrl-RS" dirty="0" smtClean="0"/>
              <a:t>њена формулација мора бити таква да не оставља сумњу односно нејасноћу у погледу оног што тужени треба да учини, не учини или трпи.</a:t>
            </a:r>
          </a:p>
          <a:p>
            <a:endParaRPr lang="sr-Cyrl-RS" dirty="0" smtClean="0"/>
          </a:p>
          <a:p>
            <a:r>
              <a:rPr lang="sr-Cyrl-RS" dirty="0" smtClean="0"/>
              <a:t>Треба прибегавати примени законских термина.</a:t>
            </a:r>
          </a:p>
          <a:p>
            <a:endParaRPr lang="sr-Cyrl-RS" dirty="0" smtClean="0"/>
          </a:p>
          <a:p>
            <a:r>
              <a:rPr lang="sr-Cyrl-RS" dirty="0" smtClean="0"/>
              <a:t>Како суд одлучује о тужбеном захтеву у изреци се не наводи ‘’преиначени’’, ‘’прецизирани’’ ‘’смањени’’.</a:t>
            </a:r>
          </a:p>
          <a:p>
            <a:endParaRPr lang="sr-Cyrl-RS" dirty="0" smtClean="0"/>
          </a:p>
          <a:p>
            <a:r>
              <a:rPr lang="sr-Cyrl-RS" dirty="0" smtClean="0"/>
              <a:t>Код тужбених захтева који су лоше или преобимно формулисани суд га изреком може  формулисати тако да буде јасан, концизан и у складу за тражењем странке.</a:t>
            </a:r>
            <a:endParaRPr lang="sr-Cyrl-RS" smtClean="0"/>
          </a:p>
          <a:p>
            <a:pPr>
              <a:buNone/>
            </a:pPr>
            <a:endParaRPr lang="sr-Cyrl-RS" dirty="0" smtClean="0"/>
          </a:p>
          <a:p>
            <a:r>
              <a:rPr lang="sr-Cyrl-RS" dirty="0" smtClean="0"/>
              <a:t>Ако се захтев делимично усваја одлука мора да садржи јасно одређење дела у ком се усваја односно одбија (неправилно је навести ‘’у преосталом делу’’..)</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04813" y="708025"/>
            <a:ext cx="11177587" cy="5616575"/>
          </a:xfrm>
        </p:spPr>
        <p:txBody>
          <a:bodyPr/>
          <a:lstStyle/>
          <a:p>
            <a:r>
              <a:rPr lang="sr-Cyrl-RS" dirty="0" smtClean="0"/>
              <a:t>Ствари које се досуђују не треба идентификовати позивом на тужбу односно њихово означавање у тужби.</a:t>
            </a:r>
          </a:p>
          <a:p>
            <a:pPr>
              <a:buNone/>
            </a:pPr>
            <a:endParaRPr lang="sr-Cyrl-RS" dirty="0" smtClean="0"/>
          </a:p>
          <a:p>
            <a:r>
              <a:rPr lang="sr-Cyrl-RS" dirty="0" smtClean="0"/>
              <a:t>Индивидуално одређене ствари треба означити  на начин на који се иначе то чини (бр.мотора и шасије, бр. кат. пар и Лн.. )</a:t>
            </a:r>
          </a:p>
          <a:p>
            <a:pPr>
              <a:buNone/>
            </a:pPr>
            <a:endParaRPr lang="sr-Cyrl-RS" dirty="0" smtClean="0"/>
          </a:p>
          <a:p>
            <a:r>
              <a:rPr lang="sr-Cyrl-RS" dirty="0" smtClean="0"/>
              <a:t>Код генеричких и ствари  по роду треба навести њихове специфичне карактеристике ако постоје.</a:t>
            </a:r>
          </a:p>
          <a:p>
            <a:pPr>
              <a:buNone/>
            </a:pPr>
            <a:endParaRPr lang="sr-Cyrl-RS" dirty="0" smtClean="0"/>
          </a:p>
          <a:p>
            <a:r>
              <a:rPr lang="sr-Cyrl-RS" dirty="0" smtClean="0"/>
              <a:t>Мора се одредити рок за испуњење чинидбе и навести да тече од дана пријема преписа одлуке странци.</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6211" y="681487"/>
            <a:ext cx="11056189" cy="5643113"/>
          </a:xfrm>
        </p:spPr>
        <p:txBody>
          <a:bodyPr>
            <a:normAutofit lnSpcReduction="10000"/>
          </a:bodyPr>
          <a:lstStyle/>
          <a:p>
            <a:r>
              <a:rPr lang="sr-Cyrl-RS" dirty="0" smtClean="0"/>
              <a:t>У случају примарног и евентуалног захтева  уколико се усвоји примарни не приступа се одлучивању о евентуалном захтеву.</a:t>
            </a:r>
          </a:p>
          <a:p>
            <a:endParaRPr lang="sr-Cyrl-RS" dirty="0" smtClean="0"/>
          </a:p>
          <a:p>
            <a:r>
              <a:rPr lang="sr-Cyrl-RS" dirty="0" smtClean="0"/>
              <a:t>Уколико се одбије примарни захтев, приступа се одлучивању оевентуалном па ако се он усвоји не приступа се следећем евентуалном. </a:t>
            </a:r>
          </a:p>
          <a:p>
            <a:pPr>
              <a:buNone/>
            </a:pPr>
            <a:endParaRPr lang="sr-Cyrl-RS" dirty="0" smtClean="0"/>
          </a:p>
          <a:p>
            <a:r>
              <a:rPr lang="sr-Cyrl-RS" dirty="0" smtClean="0"/>
              <a:t>Разликовати тужбени захтев усмерен  на испуњење алтернативне обавезе од </a:t>
            </a:r>
            <a:r>
              <a:rPr lang="sr-Latn-RS" dirty="0" smtClean="0"/>
              <a:t>facultas alternativa</a:t>
            </a:r>
            <a:r>
              <a:rPr lang="sr-Cyrl-RS" dirty="0" smtClean="0"/>
              <a:t>.  </a:t>
            </a:r>
          </a:p>
          <a:p>
            <a:endParaRPr lang="sr-Cyrl-RS" dirty="0" smtClean="0"/>
          </a:p>
          <a:p>
            <a:r>
              <a:rPr lang="sr-Cyrl-RS" dirty="0" smtClean="0"/>
              <a:t>У случају  да је захтев постављен тако да није јасно да ли се ради о примарном и евентуалном или </a:t>
            </a:r>
            <a:r>
              <a:rPr lang="sr-Cyrl-RS" dirty="0" smtClean="0"/>
              <a:t>алтернативном</a:t>
            </a:r>
            <a:r>
              <a:rPr lang="sr-Latn-RS" dirty="0" smtClean="0"/>
              <a:t> </a:t>
            </a:r>
            <a:r>
              <a:rPr lang="sr-Cyrl-RS" dirty="0" smtClean="0"/>
              <a:t>захтеву, </a:t>
            </a:r>
            <a:r>
              <a:rPr lang="sr-Cyrl-RS" dirty="0" smtClean="0"/>
              <a:t>суд прво такву процесну недоумицу мора разрешити применом  правила процесног права.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4838" y="776377"/>
            <a:ext cx="11047562" cy="5548223"/>
          </a:xfrm>
        </p:spPr>
        <p:txBody>
          <a:bodyPr rtlCol="0">
            <a:normAutofit/>
          </a:bodyPr>
          <a:lstStyle/>
          <a:p>
            <a:pPr marL="0" indent="0" algn="ctr" fontAlgn="auto">
              <a:spcAft>
                <a:spcPts val="0"/>
              </a:spcAft>
              <a:buFont typeface="Arial" panose="020B0604020202020204" pitchFamily="34" charset="0"/>
              <a:buNone/>
              <a:defRPr/>
            </a:pPr>
            <a:endParaRPr lang="sr-Cyrl-RS" sz="2400" b="1" dirty="0" smtClean="0">
              <a:latin typeface="Times New Roman" panose="02020603050405020304" pitchFamily="18" charset="0"/>
              <a:cs typeface="Times New Roman" panose="02020603050405020304" pitchFamily="18" charset="0"/>
            </a:endParaRPr>
          </a:p>
          <a:p>
            <a:pPr algn="just" fontAlgn="auto">
              <a:spcAft>
                <a:spcPts val="0"/>
              </a:spcAft>
              <a:buNone/>
              <a:defRPr/>
            </a:pPr>
            <a:r>
              <a:rPr lang="sr-Cyrl-RS" sz="2400" dirty="0" smtClean="0">
                <a:latin typeface="Times New Roman" panose="02020603050405020304" pitchFamily="18" charset="0"/>
                <a:cs typeface="Times New Roman" panose="02020603050405020304" pitchFamily="18" charset="0"/>
              </a:rPr>
              <a:t>    Право на образложену судску одлуку, иако изричито није садржано у Конвенцији (као ни право на приступ судовима), представља део права на правично суђење, које гарантује чл.6 ст. 1 Конвенције. </a:t>
            </a:r>
            <a:endParaRPr lang="en-GB" sz="2400" dirty="0">
              <a:latin typeface="Times New Roman" panose="02020603050405020304" pitchFamily="18" charset="0"/>
              <a:cs typeface="Times New Roman" panose="02020603050405020304" pitchFamily="18" charset="0"/>
            </a:endParaRPr>
          </a:p>
          <a:p>
            <a:pPr fontAlgn="auto">
              <a:spcAft>
                <a:spcPts val="0"/>
              </a:spcAft>
              <a:buNone/>
              <a:defRPr/>
            </a:pPr>
            <a:r>
              <a:rPr lang="sr-Cyrl-RS" sz="2400" dirty="0" smtClean="0"/>
              <a:t>    </a:t>
            </a:r>
          </a:p>
          <a:p>
            <a:pPr fontAlgn="auto">
              <a:spcAft>
                <a:spcPts val="0"/>
              </a:spcAft>
              <a:buNone/>
              <a:defRPr/>
            </a:pPr>
            <a:r>
              <a:rPr lang="sr-Cyrl-RS" sz="2400" dirty="0" smtClean="0"/>
              <a:t>    Ово право развијено је кроз обимну праксу Европског суда за људска права.</a:t>
            </a:r>
          </a:p>
          <a:p>
            <a:pPr fontAlgn="auto">
              <a:spcAft>
                <a:spcPts val="0"/>
              </a:spcAft>
              <a:buNone/>
              <a:defRPr/>
            </a:pPr>
            <a:endParaRPr lang="sr-Cyrl-RS" sz="2400" dirty="0" smtClean="0"/>
          </a:p>
          <a:p>
            <a:pPr fontAlgn="auto">
              <a:spcAft>
                <a:spcPts val="0"/>
              </a:spcAft>
              <a:buNone/>
              <a:defRPr/>
            </a:pPr>
            <a:r>
              <a:rPr lang="sr-Cyrl-RS" sz="2400" dirty="0" smtClean="0"/>
              <a:t>    Односи се и на пресуде и на решења.</a:t>
            </a:r>
          </a:p>
          <a:p>
            <a:pPr fontAlgn="auto">
              <a:spcAft>
                <a:spcPts val="0"/>
              </a:spcAft>
              <a:buNone/>
              <a:defRPr/>
            </a:pPr>
            <a:r>
              <a:rPr lang="sr-Cyrl-RS" sz="2400" dirty="0" smtClean="0"/>
              <a:t>   </a:t>
            </a:r>
          </a:p>
          <a:p>
            <a:pPr fontAlgn="auto">
              <a:spcAft>
                <a:spcPts val="0"/>
              </a:spcAft>
              <a:buNone/>
              <a:defRPr/>
            </a:pPr>
            <a:r>
              <a:rPr lang="sr-Cyrl-RS" sz="2400" b="1" i="1" dirty="0" smtClean="0"/>
              <a:t>    (Пресуда ЕСЉП</a:t>
            </a:r>
            <a:r>
              <a:rPr lang="en-US" sz="2400" b="1" i="1" dirty="0" smtClean="0"/>
              <a:t> </a:t>
            </a:r>
            <a:r>
              <a:rPr lang="sr-Cyrl-RS" sz="2400" b="1" i="1" dirty="0" smtClean="0"/>
              <a:t>Анђелковић против Србије</a:t>
            </a:r>
            <a:r>
              <a:rPr lang="en-US" sz="2400" b="1" i="1" dirty="0" smtClean="0"/>
              <a:t>, </a:t>
            </a:r>
            <a:r>
              <a:rPr lang="sr-Cyrl-RS" sz="2400" b="1" i="1" dirty="0" smtClean="0"/>
              <a:t>представка бр.1401/08 од 9.04.2013. године)</a:t>
            </a:r>
            <a:endParaRPr lang="en-GB"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2693" y="468989"/>
            <a:ext cx="10875035" cy="5914558"/>
          </a:xfrm>
        </p:spPr>
        <p:txBody>
          <a:bodyPr>
            <a:normAutofit lnSpcReduction="10000"/>
          </a:bodyPr>
          <a:lstStyle/>
          <a:p>
            <a:pPr>
              <a:buNone/>
            </a:pPr>
            <a:r>
              <a:rPr lang="sr-Cyrl-RS" dirty="0" smtClean="0"/>
              <a:t>Образложење дакле:</a:t>
            </a:r>
          </a:p>
          <a:p>
            <a:r>
              <a:rPr lang="sr-Cyrl-RS" dirty="0" smtClean="0"/>
              <a:t>приказује процес доношења одлуке </a:t>
            </a:r>
          </a:p>
          <a:p>
            <a:pPr>
              <a:buNone/>
            </a:pPr>
            <a:r>
              <a:rPr lang="sr-Cyrl-RS" dirty="0" smtClean="0"/>
              <a:t>и треба да садржи:</a:t>
            </a:r>
          </a:p>
          <a:p>
            <a:r>
              <a:rPr lang="sr-Cyrl-RS" dirty="0" smtClean="0"/>
              <a:t>податке о неспорним чињеницама</a:t>
            </a:r>
          </a:p>
          <a:p>
            <a:r>
              <a:rPr lang="sr-Cyrl-RS" dirty="0" smtClean="0"/>
              <a:t>јасно навођење спорних, релевантних а утврђених чињеница и доказе из којих су оне утврђене </a:t>
            </a:r>
          </a:p>
          <a:p>
            <a:r>
              <a:rPr lang="sr-Cyrl-RS" dirty="0" smtClean="0"/>
              <a:t>закључак о утврђеном  чињеничном стању као целини односно оцену скупа чињеница- чињенични закључак као објективно судијско уверење</a:t>
            </a:r>
          </a:p>
          <a:p>
            <a:r>
              <a:rPr lang="sr-Cyrl-RS" dirty="0" smtClean="0"/>
              <a:t>разлоге о томе зашто неки предложени докази нису прихваћени</a:t>
            </a:r>
          </a:p>
          <a:p>
            <a:r>
              <a:rPr lang="sr-Cyrl-RS" dirty="0" smtClean="0"/>
              <a:t>разлоге о примени правила о терету доказивања ако је о постојању чињенице закључио применом истог</a:t>
            </a:r>
          </a:p>
          <a:p>
            <a:r>
              <a:rPr lang="sr-Cyrl-RS" dirty="0" smtClean="0"/>
              <a:t>тумачење релевантних правних норми под које подводи утврђено чињенично стање</a:t>
            </a:r>
          </a:p>
          <a:p>
            <a:pPr>
              <a:buNone/>
            </a:pPr>
            <a:endParaRPr lang="sr-Cyrl-RS" dirty="0" smtClean="0"/>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332" y="672860"/>
            <a:ext cx="11082068" cy="5651740"/>
          </a:xfrm>
        </p:spPr>
        <p:txBody>
          <a:bodyPr>
            <a:normAutofit fontScale="92500" lnSpcReduction="10000"/>
          </a:bodyPr>
          <a:lstStyle/>
          <a:p>
            <a:pPr>
              <a:buNone/>
            </a:pPr>
            <a:r>
              <a:rPr lang="sr-Cyrl-RS" dirty="0" smtClean="0"/>
              <a:t>  Разлози одлуке  морају бити </a:t>
            </a:r>
            <a:r>
              <a:rPr lang="sr-Cyrl-RS" i="1" dirty="0" smtClean="0"/>
              <a:t>сагласни</a:t>
            </a:r>
          </a:p>
          <a:p>
            <a:pPr>
              <a:buNone/>
            </a:pPr>
            <a:r>
              <a:rPr lang="sr-Cyrl-RS" dirty="0" smtClean="0"/>
              <a:t>  - </a:t>
            </a:r>
            <a:r>
              <a:rPr lang="sr-Cyrl-RS" smtClean="0"/>
              <a:t>са изреком</a:t>
            </a:r>
            <a:endParaRPr lang="sr-Cyrl-RS" dirty="0" smtClean="0"/>
          </a:p>
          <a:p>
            <a:pPr>
              <a:buNone/>
            </a:pPr>
            <a:r>
              <a:rPr lang="sr-Cyrl-RS" dirty="0" smtClean="0"/>
              <a:t>  -са приложеним исправама и записницима о изведеним доказима (искази саслушаних лица, увиђај),</a:t>
            </a:r>
          </a:p>
          <a:p>
            <a:pPr>
              <a:buNone/>
            </a:pPr>
            <a:r>
              <a:rPr lang="sr-Cyrl-RS" dirty="0" smtClean="0"/>
              <a:t>  -међусобно.</a:t>
            </a:r>
          </a:p>
          <a:p>
            <a:pPr>
              <a:buNone/>
            </a:pPr>
            <a:endParaRPr lang="sr-Cyrl-RS" dirty="0" smtClean="0"/>
          </a:p>
          <a:p>
            <a:pPr>
              <a:buNone/>
            </a:pPr>
            <a:r>
              <a:rPr lang="sr-Cyrl-RS" dirty="0" smtClean="0"/>
              <a:t>   Образложење мора бити </a:t>
            </a:r>
            <a:r>
              <a:rPr lang="sr-Cyrl-RS" i="1" dirty="0" smtClean="0"/>
              <a:t>потпуно</a:t>
            </a:r>
            <a:r>
              <a:rPr lang="sr-Cyrl-RS" dirty="0" smtClean="0"/>
              <a:t> што значи да мора садржати разлоге  о свим истакнутим процесним приговорима, о свим релевантним чињеницама, о свим материјалноправним приговорима и о примењеној одредби материјалног права. Потребно је дати тумачење код недовољно прецизних норми  и правних стандарда.</a:t>
            </a:r>
          </a:p>
          <a:p>
            <a:pPr>
              <a:buNone/>
            </a:pPr>
            <a:endParaRPr lang="sr-Cyrl-RS" dirty="0" smtClean="0"/>
          </a:p>
          <a:p>
            <a:pPr>
              <a:buNone/>
            </a:pPr>
            <a:r>
              <a:rPr lang="sr-Cyrl-RS" dirty="0" smtClean="0"/>
              <a:t>   Дати разлози морају бити </a:t>
            </a:r>
            <a:r>
              <a:rPr lang="sr-Cyrl-RS" i="1" dirty="0" smtClean="0"/>
              <a:t>јасни</a:t>
            </a:r>
            <a:r>
              <a:rPr lang="sr-Cyrl-RS" dirty="0" smtClean="0"/>
              <a:t> што значи да не остављају простор за различита тумачења. </a:t>
            </a:r>
          </a:p>
          <a:p>
            <a:pPr>
              <a:buNone/>
            </a:pPr>
            <a:r>
              <a:rPr lang="sr-Cyrl-RS" dirty="0" smtClean="0"/>
              <a:t> (видети чл. 374 ст. 2 тач. 12 ЗПП)</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596" y="802257"/>
            <a:ext cx="10995804" cy="5522343"/>
          </a:xfrm>
        </p:spPr>
        <p:txBody>
          <a:bodyPr/>
          <a:lstStyle/>
          <a:p>
            <a:pPr>
              <a:buNone/>
            </a:pPr>
            <a:r>
              <a:rPr lang="sr-Cyrl-RS" dirty="0" smtClean="0"/>
              <a:t>Одлука мора садржати јасне и потпуне разлоге о трошковима поступка.</a:t>
            </a:r>
          </a:p>
          <a:p>
            <a:pPr>
              <a:buNone/>
            </a:pPr>
            <a:endParaRPr lang="sr-Cyrl-RS" dirty="0" smtClean="0"/>
          </a:p>
          <a:p>
            <a:pPr>
              <a:buNone/>
            </a:pPr>
            <a:r>
              <a:rPr lang="sr-Cyrl-RS" dirty="0" smtClean="0"/>
              <a:t>На крају сваке одлуке је и поука о правном леку.</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223" y="707366"/>
            <a:ext cx="10987177" cy="5617234"/>
          </a:xfrm>
        </p:spPr>
        <p:txBody>
          <a:bodyPr>
            <a:normAutofit lnSpcReduction="10000"/>
          </a:bodyPr>
          <a:lstStyle/>
          <a:p>
            <a:r>
              <a:rPr lang="sr-Cyrl-RS" dirty="0" smtClean="0"/>
              <a:t>Уставни суд Републике Србије, поступајући по уставним жалбама, цени да ли је повређено право на образложену судску одлуку, сматрајући га делом права на правично суђење гарантованог одредбом чл. 32 Устава РС. </a:t>
            </a:r>
          </a:p>
          <a:p>
            <a:endParaRPr lang="sr-Cyrl-RS" dirty="0" smtClean="0"/>
          </a:p>
          <a:p>
            <a:r>
              <a:rPr lang="sr-Cyrl-RS" dirty="0" smtClean="0"/>
              <a:t>Уставни суд се позива на праксу Европског суда за људска права сходно одредби чл. 18 Устава РС који у ст. 2 предвиђа да се јемче, и као таква непосредно се примењују људска и мањинска права зајемчена општеприхваћеним правилима међународног права, потврђеним међународним уговорима и законима, а у ст. </a:t>
            </a:r>
            <a:r>
              <a:rPr lang="vi-VN" dirty="0" smtClean="0"/>
              <a:t> </a:t>
            </a:r>
            <a:r>
              <a:rPr lang="sr-Cyrl-RS" dirty="0" smtClean="0"/>
              <a:t>3 прописује да одредбе о људским и мањинским правима тумаче се у корист унапређења вредности демократског друштва, сагласно важећим  међународним стандардима људских и мањинских права, као и пракси међународних институција које надзиру њихово спровођење.</a:t>
            </a:r>
            <a:r>
              <a:rPr lang="vi-VN"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sr-Cyrl-RS" altLang="en-US" sz="4000" b="1" dirty="0" smtClean="0">
                <a:latin typeface="Times New Roman" panose="02020603050405020304" pitchFamily="18" charset="0"/>
                <a:cs typeface="Times New Roman" panose="02020603050405020304" pitchFamily="18" charset="0"/>
              </a:rPr>
              <a:t> </a:t>
            </a:r>
            <a:endParaRPr lang="en-GB" altLang="en-US" sz="4000" b="1" dirty="0" smtClean="0">
              <a:latin typeface="Times New Roman" panose="02020603050405020304" pitchFamily="18" charset="0"/>
              <a:cs typeface="Times New Roman" panose="02020603050405020304" pitchFamily="18" charset="0"/>
            </a:endParaRPr>
          </a:p>
        </p:txBody>
      </p:sp>
      <p:sp>
        <p:nvSpPr>
          <p:cNvPr id="4099" name="Content Placeholder 2"/>
          <p:cNvSpPr>
            <a:spLocks noGrp="1"/>
          </p:cNvSpPr>
          <p:nvPr>
            <p:ph idx="1"/>
          </p:nvPr>
        </p:nvSpPr>
        <p:spPr>
          <a:xfrm>
            <a:off x="595223" y="422695"/>
            <a:ext cx="10987177" cy="5901906"/>
          </a:xfrm>
        </p:spPr>
        <p:txBody>
          <a:bodyPr>
            <a:normAutofit fontScale="92500" lnSpcReduction="10000"/>
          </a:bodyPr>
          <a:lstStyle/>
          <a:p>
            <a:pPr algn="just">
              <a:buNone/>
            </a:pPr>
            <a:r>
              <a:rPr lang="sr-Cyrl-RS" sz="2400" dirty="0" smtClean="0"/>
              <a:t>Примери:</a:t>
            </a:r>
          </a:p>
          <a:p>
            <a:pPr algn="just">
              <a:buNone/>
            </a:pPr>
            <a:r>
              <a:rPr lang="sr-Cyrl-RS" sz="2400" dirty="0" smtClean="0"/>
              <a:t>- Одлука Уставног суда Уж.</a:t>
            </a:r>
            <a:r>
              <a:rPr lang="en-US" sz="2400" dirty="0" smtClean="0"/>
              <a:t> 11420/2017 </a:t>
            </a:r>
            <a:r>
              <a:rPr lang="en-US" sz="2400" dirty="0" err="1" smtClean="0"/>
              <a:t>od</a:t>
            </a:r>
            <a:r>
              <a:rPr lang="en-US" sz="2400" dirty="0" smtClean="0"/>
              <a:t> 19.5.2022. </a:t>
            </a:r>
            <a:r>
              <a:rPr lang="sr-Cyrl-RS" sz="2400" dirty="0" smtClean="0"/>
              <a:t>године</a:t>
            </a:r>
            <a:r>
              <a:rPr lang="en-US" sz="2400" dirty="0" smtClean="0"/>
              <a:t> </a:t>
            </a:r>
            <a:r>
              <a:rPr lang="sr-Cyrl-RS" sz="2400" dirty="0" smtClean="0"/>
              <a:t>- повреда права на правично суђење у поступку по ревизији због пропуста суда да оцени ревизијски разлог;</a:t>
            </a:r>
          </a:p>
          <a:p>
            <a:pPr algn="just">
              <a:buNone/>
            </a:pPr>
            <a:endParaRPr lang="sr-Cyrl-RS" altLang="en-US" sz="2400" dirty="0" smtClean="0">
              <a:latin typeface="Times New Roman" panose="02020603050405020304" pitchFamily="18" charset="0"/>
              <a:cs typeface="Times New Roman" panose="02020603050405020304" pitchFamily="18" charset="0"/>
            </a:endParaRPr>
          </a:p>
          <a:p>
            <a:pPr algn="just">
              <a:buNone/>
            </a:pPr>
            <a:r>
              <a:rPr lang="sr-Cyrl-RS" sz="2400" dirty="0" smtClean="0"/>
              <a:t>-</a:t>
            </a:r>
            <a:r>
              <a:rPr lang="pl-PL" sz="2400" dirty="0" smtClean="0"/>
              <a:t> </a:t>
            </a:r>
            <a:r>
              <a:rPr lang="sr-Cyrl-RS" sz="2400" dirty="0" smtClean="0"/>
              <a:t>Одлука Уставног суда Уж </a:t>
            </a:r>
            <a:r>
              <a:rPr lang="pl-PL" sz="2400" dirty="0" smtClean="0"/>
              <a:t>5421/2016 </a:t>
            </a:r>
            <a:r>
              <a:rPr lang="sr-Cyrl-RS" sz="2400" dirty="0" smtClean="0"/>
              <a:t>од</a:t>
            </a:r>
            <a:r>
              <a:rPr lang="pl-PL" sz="2400" dirty="0" smtClean="0"/>
              <a:t> 8.11.2018.</a:t>
            </a:r>
            <a:r>
              <a:rPr lang="sr-Cyrl-RS" sz="2400" dirty="0" smtClean="0"/>
              <a:t> године - повреда права на правично суђење због неодовљно образложене промена правног става;</a:t>
            </a:r>
            <a:endParaRPr lang="sr-Cyrl-RS" altLang="en-US" sz="2400" dirty="0" smtClean="0">
              <a:latin typeface="Times New Roman" panose="02020603050405020304" pitchFamily="18" charset="0"/>
              <a:cs typeface="Times New Roman" panose="02020603050405020304" pitchFamily="18" charset="0"/>
            </a:endParaRPr>
          </a:p>
          <a:p>
            <a:pPr algn="just">
              <a:buNone/>
            </a:pPr>
            <a:endParaRPr lang="sr-Cyrl-RS" altLang="en-US" sz="2400" dirty="0" smtClean="0">
              <a:latin typeface="Times New Roman" panose="02020603050405020304" pitchFamily="18" charset="0"/>
              <a:cs typeface="Times New Roman" panose="02020603050405020304" pitchFamily="18" charset="0"/>
            </a:endParaRPr>
          </a:p>
          <a:p>
            <a:pPr>
              <a:buFontTx/>
              <a:buChar char="-"/>
            </a:pPr>
            <a:r>
              <a:rPr lang="sr-Cyrl-RS" sz="2400" dirty="0" smtClean="0"/>
              <a:t>Одлука Уставног суда Уж</a:t>
            </a:r>
            <a:r>
              <a:rPr lang="pl-PL" sz="2400" dirty="0" smtClean="0"/>
              <a:t>, 4170/2010 </a:t>
            </a:r>
            <a:r>
              <a:rPr lang="sr-Cyrl-RS" sz="2400" dirty="0" smtClean="0"/>
              <a:t>од</a:t>
            </a:r>
            <a:r>
              <a:rPr lang="pl-PL" sz="2400" dirty="0" smtClean="0"/>
              <a:t> 25.4.2013. </a:t>
            </a:r>
            <a:r>
              <a:rPr lang="sr-Cyrl-RS" sz="2400" dirty="0" smtClean="0"/>
              <a:t>године - повреда права на правично суђење због неуверљивог образложења за одбијање предлога за враћање у пређашње стање;</a:t>
            </a:r>
          </a:p>
          <a:p>
            <a:pPr>
              <a:buFontTx/>
              <a:buChar char="-"/>
            </a:pPr>
            <a:endParaRPr lang="sr-Cyrl-RS" sz="2400" dirty="0" smtClean="0"/>
          </a:p>
          <a:p>
            <a:pPr>
              <a:buFontTx/>
              <a:buChar char="-"/>
            </a:pPr>
            <a:r>
              <a:rPr lang="sr-Cyrl-RS" sz="2400" dirty="0" smtClean="0"/>
              <a:t>Одлука Уставног суда Уж </a:t>
            </a:r>
            <a:r>
              <a:rPr lang="pl-PL" sz="2400" dirty="0" smtClean="0"/>
              <a:t>4167/2016 </a:t>
            </a:r>
            <a:r>
              <a:rPr lang="sr-Cyrl-RS" sz="2400" dirty="0" smtClean="0"/>
              <a:t>од</a:t>
            </a:r>
            <a:r>
              <a:rPr lang="pl-PL" sz="2400" dirty="0" smtClean="0"/>
              <a:t> 25.1.2018. </a:t>
            </a:r>
            <a:r>
              <a:rPr lang="sr-Cyrl-RS" sz="2400" dirty="0" smtClean="0"/>
              <a:t>године  - повреда права на правично суђење због непотпуног образложења другостепене одлуке;</a:t>
            </a:r>
          </a:p>
          <a:p>
            <a:pPr>
              <a:buFontTx/>
              <a:buChar char="-"/>
            </a:pPr>
            <a:endParaRPr lang="en-US" sz="2400" dirty="0" smtClean="0"/>
          </a:p>
          <a:p>
            <a:pPr>
              <a:buNone/>
            </a:pPr>
            <a:r>
              <a:rPr lang="sr-Cyrl-RS" sz="2400" dirty="0" smtClean="0"/>
              <a:t>-  Одлука Уставног суда Уж бр</a:t>
            </a:r>
            <a:r>
              <a:rPr lang="en-US" sz="2400" dirty="0" smtClean="0"/>
              <a:t> 3020/2011 </a:t>
            </a:r>
            <a:r>
              <a:rPr lang="sr-Cyrl-RS" sz="2400" dirty="0" smtClean="0"/>
              <a:t>од</a:t>
            </a:r>
            <a:r>
              <a:rPr lang="en-US" sz="2400" dirty="0" smtClean="0"/>
              <a:t> 5. </a:t>
            </a:r>
            <a:r>
              <a:rPr lang="sr-Cyrl-RS" sz="2400" dirty="0" smtClean="0"/>
              <a:t>06.</a:t>
            </a:r>
            <a:r>
              <a:rPr lang="en-US" sz="2400" dirty="0" smtClean="0"/>
              <a:t> 2014</a:t>
            </a:r>
            <a:r>
              <a:rPr lang="sr-Cyrl-RS" sz="2400" dirty="0" smtClean="0"/>
              <a:t>. године – нема повреде права на правично суђење јер је дато јасно и потпуно образложење</a:t>
            </a:r>
            <a:endParaRPr lang="en-US" sz="2400" b="1" dirty="0" smtClean="0"/>
          </a:p>
          <a:p>
            <a:pPr algn="just">
              <a:buNone/>
            </a:pPr>
            <a:endParaRPr lang="en-GB"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a:buNone/>
            </a:pPr>
            <a:r>
              <a:rPr lang="sr-Cyrl-RS" sz="2400" b="1" dirty="0" smtClean="0"/>
              <a:t>    Закон о судијама </a:t>
            </a:r>
            <a:r>
              <a:rPr lang="sr-Cyrl-RS" sz="2400" dirty="0" smtClean="0"/>
              <a:t>(Сл. Гласник РС 10/23) у чл. 22 ст. 2 прописује да судија није дужан да било коме, па ни другим судијама и председнику суда, објашњава своја правна схватања, утврђено чињенично стање и промену права, </a:t>
            </a:r>
            <a:r>
              <a:rPr lang="sr-Cyrl-RS" sz="2400" i="1" dirty="0" smtClean="0"/>
              <a:t>изузев у образложењу </a:t>
            </a:r>
            <a:r>
              <a:rPr lang="sr-Cyrl-RS" sz="2400" dirty="0" smtClean="0"/>
              <a:t>одлуке или кад то закон посебно налаже</a:t>
            </a:r>
            <a:r>
              <a:rPr lang="sr-Cyrl-RS" sz="2400" b="1" dirty="0" smtClean="0"/>
              <a:t>.</a:t>
            </a:r>
            <a:endParaRPr lang="vi-VN" sz="2400" b="1" dirty="0" smtClean="0"/>
          </a:p>
          <a:p>
            <a:pPr marL="0" indent="0" algn="ctr" fontAlgn="auto">
              <a:spcAft>
                <a:spcPts val="0"/>
              </a:spcAft>
              <a:buFont typeface="Arial" panose="020B0604020202020204" pitchFamily="34" charset="0"/>
              <a:buNone/>
              <a:defRPr/>
            </a:pPr>
            <a:endParaRPr lang="sr-Cyrl-RS" sz="24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706" y="664234"/>
            <a:ext cx="11090694" cy="5660366"/>
          </a:xfrm>
        </p:spPr>
        <p:txBody>
          <a:bodyPr>
            <a:normAutofit lnSpcReduction="10000"/>
          </a:bodyPr>
          <a:lstStyle/>
          <a:p>
            <a:pPr>
              <a:buNone/>
            </a:pPr>
            <a:r>
              <a:rPr lang="sr-Cyrl-RS" dirty="0" smtClean="0"/>
              <a:t>   Образложење  одлуке мора да нам омогући оцену како законитости спроведеног поступка тако и материјалноправног закључка суда. Оно треба да укаже:</a:t>
            </a:r>
          </a:p>
          <a:p>
            <a:pPr>
              <a:buFont typeface="Arial" pitchFamily="34" charset="0"/>
              <a:buChar char="•"/>
            </a:pPr>
            <a:r>
              <a:rPr lang="sr-Cyrl-RS" dirty="0" smtClean="0"/>
              <a:t>да је суд био непристрасан</a:t>
            </a:r>
          </a:p>
          <a:p>
            <a:pPr>
              <a:buFont typeface="Arial" pitchFamily="34" charset="0"/>
              <a:buChar char="•"/>
            </a:pPr>
            <a:r>
              <a:rPr lang="sr-Cyrl-RS" dirty="0" smtClean="0"/>
              <a:t>да је поступак био законит јер су поштована процесна права странака и да је био правичан јер је омогућена једнака правна заштита</a:t>
            </a:r>
          </a:p>
          <a:p>
            <a:pPr>
              <a:buFont typeface="Arial" pitchFamily="34" charset="0"/>
              <a:buChar char="•"/>
            </a:pPr>
            <a:r>
              <a:rPr lang="sr-Cyrl-RS" dirty="0" smtClean="0"/>
              <a:t>да је суд извео све потребне доказе на околност спорних релевантних чињеница</a:t>
            </a:r>
          </a:p>
          <a:p>
            <a:pPr>
              <a:buFont typeface="Arial" pitchFamily="34" charset="0"/>
              <a:buChar char="•"/>
            </a:pPr>
            <a:r>
              <a:rPr lang="sr-Cyrl-RS" dirty="0" smtClean="0"/>
              <a:t>да је из изведених доказа извео логичан закључак о чињеничном стању</a:t>
            </a:r>
          </a:p>
          <a:p>
            <a:pPr>
              <a:buFont typeface="Arial" pitchFamily="34" charset="0"/>
              <a:buChar char="•"/>
            </a:pPr>
            <a:r>
              <a:rPr lang="sr-Cyrl-RS" dirty="0" smtClean="0"/>
              <a:t>да је извео правилну материјалноправну квалификацију односно правилно применио материјално право.</a:t>
            </a:r>
          </a:p>
          <a:p>
            <a:pPr>
              <a:buNone/>
            </a:pPr>
            <a:endParaRPr lang="sr-Cyrl-RS" dirty="0" smtClean="0"/>
          </a:p>
          <a:p>
            <a:pPr>
              <a:buNone/>
            </a:pPr>
            <a:r>
              <a:rPr lang="sr-Cyrl-RS"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1102" y="810883"/>
            <a:ext cx="10961298" cy="5513717"/>
          </a:xfrm>
        </p:spPr>
        <p:txBody>
          <a:bodyPr/>
          <a:lstStyle/>
          <a:p>
            <a:pPr>
              <a:buNone/>
            </a:pPr>
            <a:r>
              <a:rPr lang="sr-Cyrl-RS" dirty="0" smtClean="0"/>
              <a:t>   </a:t>
            </a:r>
          </a:p>
          <a:p>
            <a:pPr>
              <a:buNone/>
            </a:pPr>
            <a:endParaRPr lang="sr-Cyrl-RS" dirty="0" smtClean="0"/>
          </a:p>
          <a:p>
            <a:pPr>
              <a:buNone/>
            </a:pPr>
            <a:r>
              <a:rPr lang="sr-Cyrl-RS" dirty="0" smtClean="0"/>
              <a:t>   Само добро образложена одлука омогућава суштинску реализацију права на правни лек јер:</a:t>
            </a:r>
          </a:p>
          <a:p>
            <a:pPr>
              <a:buFont typeface="Arial" pitchFamily="34" charset="0"/>
              <a:buChar char="•"/>
            </a:pPr>
            <a:r>
              <a:rPr lang="sr-Cyrl-RS" dirty="0" smtClean="0"/>
              <a:t>пружа разлоге прихватљивости и у вези са тим утиче на опредељење странке  да ли ће се правним леком користити </a:t>
            </a:r>
          </a:p>
          <a:p>
            <a:pPr>
              <a:buFont typeface="Arial" pitchFamily="34" charset="0"/>
              <a:buChar char="•"/>
            </a:pPr>
            <a:r>
              <a:rPr lang="sr-Cyrl-RS" dirty="0" smtClean="0"/>
              <a:t>анализом  образложења странка може квалитетно изнети своју аргументацију односно побијати је дозвољеним правним леком</a:t>
            </a:r>
          </a:p>
          <a:p>
            <a:pPr>
              <a:buFont typeface="Arial" pitchFamily="34" charset="0"/>
              <a:buChar char="•"/>
            </a:pPr>
            <a:r>
              <a:rPr lang="sr-Cyrl-RS" dirty="0" smtClean="0"/>
              <a:t>омогућава квалитетну контролу кроз жалбени / ревизиони поступак.</a:t>
            </a:r>
          </a:p>
          <a:p>
            <a:pPr>
              <a:buFont typeface="Arial" pitchFamily="34" charset="0"/>
              <a:buChar char="•"/>
            </a:pPr>
            <a:endParaRPr lang="sr-Cyrl-RS" dirty="0" smtClean="0"/>
          </a:p>
          <a:p>
            <a:pPr>
              <a:buFont typeface="Arial" pitchFamily="34" charset="0"/>
              <a:buChar cha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5826" y="862642"/>
            <a:ext cx="11116574" cy="5461958"/>
          </a:xfrm>
        </p:spPr>
        <p:txBody>
          <a:bodyPr/>
          <a:lstStyle/>
          <a:p>
            <a:pPr>
              <a:buNone/>
            </a:pPr>
            <a:r>
              <a:rPr lang="sr-Cyrl-RS" dirty="0" smtClean="0"/>
              <a:t>Квалитетно образложена одлука: </a:t>
            </a:r>
          </a:p>
          <a:p>
            <a:pPr>
              <a:buNone/>
            </a:pPr>
            <a:r>
              <a:rPr lang="sr-Cyrl-RS" dirty="0" smtClean="0"/>
              <a:t>-чува поверење странака у суд</a:t>
            </a:r>
          </a:p>
          <a:p>
            <a:pPr>
              <a:buNone/>
            </a:pPr>
            <a:r>
              <a:rPr lang="sr-Cyrl-RS" dirty="0" smtClean="0"/>
              <a:t>-омогућава транспарентност поступка</a:t>
            </a:r>
          </a:p>
          <a:p>
            <a:pPr>
              <a:buNone/>
            </a:pPr>
            <a:r>
              <a:rPr lang="sr-Cyrl-RS" dirty="0" smtClean="0"/>
              <a:t>-омогућава јавности да цени поступање судова</a:t>
            </a:r>
          </a:p>
          <a:p>
            <a:pPr>
              <a:buNone/>
            </a:pPr>
            <a:r>
              <a:rPr lang="sr-Cyrl-RS" dirty="0" smtClean="0"/>
              <a:t>-омогућава стручној јавности да разматра поступање судова, потребу за</a:t>
            </a:r>
          </a:p>
          <a:p>
            <a:pPr>
              <a:buNone/>
            </a:pPr>
            <a:r>
              <a:rPr lang="sr-Cyrl-RS" dirty="0" smtClean="0"/>
              <a:t>уједначавањем судске праксе, потребу за измену прописа </a:t>
            </a:r>
          </a:p>
          <a:p>
            <a:pPr>
              <a:buNone/>
            </a:pPr>
            <a:r>
              <a:rPr lang="sr-Cyrl-RS" dirty="0" smtClean="0"/>
              <a:t>-омогућава квалитетно уобличавање судске праксе. </a:t>
            </a:r>
          </a:p>
          <a:p>
            <a:pPr>
              <a:buNone/>
            </a:pPr>
            <a:endParaRPr lang="sr-Cyrl-R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12467</TotalTime>
  <Words>2747</Words>
  <Application>Microsoft Office PowerPoint</Application>
  <PresentationFormat>Custom</PresentationFormat>
  <Paragraphs>214</Paragraphs>
  <Slides>32</Slides>
  <Notes>0</Notes>
  <HiddenSlides>1</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     </vt:lpstr>
      <vt:lpstr>Slide 2</vt:lpstr>
      <vt:lpstr>Slide 3</vt:lpstr>
      <vt:lpstr>Slide 4</vt:lpstr>
      <vt:lpstr> </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 О СТЕЧАЈУ</dc:title>
  <dc:creator>Tanja Dimic</dc:creator>
  <cp:lastModifiedBy>tatjana.djurica@pa.sud.rs</cp:lastModifiedBy>
  <cp:revision>102</cp:revision>
  <dcterms:created xsi:type="dcterms:W3CDTF">2019-02-07T08:28:23Z</dcterms:created>
  <dcterms:modified xsi:type="dcterms:W3CDTF">2024-03-26T20:01:59Z</dcterms:modified>
</cp:coreProperties>
</file>