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sldIdLst>
    <p:sldId id="258" r:id="rId2"/>
    <p:sldId id="276" r:id="rId3"/>
    <p:sldId id="275" r:id="rId4"/>
    <p:sldId id="272" r:id="rId5"/>
    <p:sldId id="282" r:id="rId6"/>
    <p:sldId id="279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304" r:id="rId29"/>
    <p:sldId id="306" r:id="rId30"/>
    <p:sldId id="307" r:id="rId31"/>
    <p:sldId id="308" r:id="rId32"/>
    <p:sldId id="309" r:id="rId33"/>
    <p:sldId id="310" r:id="rId34"/>
    <p:sldId id="311" r:id="rId35"/>
    <p:sldId id="312" r:id="rId36"/>
    <p:sldId id="313" r:id="rId37"/>
    <p:sldId id="314" r:id="rId38"/>
    <p:sldId id="315" r:id="rId39"/>
    <p:sldId id="316" r:id="rId40"/>
    <p:sldId id="317" r:id="rId41"/>
    <p:sldId id="318" r:id="rId42"/>
    <p:sldId id="319" r:id="rId43"/>
    <p:sldId id="320" r:id="rId44"/>
    <p:sldId id="321" r:id="rId45"/>
    <p:sldId id="322" r:id="rId46"/>
    <p:sldId id="323" r:id="rId47"/>
    <p:sldId id="324" r:id="rId48"/>
    <p:sldId id="325" r:id="rId49"/>
    <p:sldId id="326" r:id="rId50"/>
    <p:sldId id="327" r:id="rId51"/>
    <p:sldId id="328" r:id="rId52"/>
    <p:sldId id="329" r:id="rId53"/>
    <p:sldId id="330" r:id="rId54"/>
    <p:sldId id="331" r:id="rId55"/>
    <p:sldId id="332" r:id="rId56"/>
    <p:sldId id="333" r:id="rId57"/>
    <p:sldId id="334" r:id="rId58"/>
    <p:sldId id="335" r:id="rId59"/>
    <p:sldId id="336" r:id="rId60"/>
    <p:sldId id="377" r:id="rId61"/>
    <p:sldId id="338" r:id="rId62"/>
    <p:sldId id="339" r:id="rId63"/>
    <p:sldId id="340" r:id="rId64"/>
    <p:sldId id="341" r:id="rId65"/>
    <p:sldId id="342" r:id="rId66"/>
    <p:sldId id="343" r:id="rId67"/>
    <p:sldId id="344" r:id="rId68"/>
    <p:sldId id="345" r:id="rId69"/>
    <p:sldId id="346" r:id="rId70"/>
    <p:sldId id="347" r:id="rId71"/>
    <p:sldId id="348" r:id="rId72"/>
    <p:sldId id="349" r:id="rId73"/>
    <p:sldId id="350" r:id="rId74"/>
    <p:sldId id="351" r:id="rId75"/>
    <p:sldId id="352" r:id="rId76"/>
    <p:sldId id="353" r:id="rId77"/>
    <p:sldId id="354" r:id="rId78"/>
    <p:sldId id="355" r:id="rId79"/>
    <p:sldId id="356" r:id="rId80"/>
    <p:sldId id="357" r:id="rId81"/>
    <p:sldId id="358" r:id="rId82"/>
    <p:sldId id="359" r:id="rId83"/>
    <p:sldId id="360" r:id="rId84"/>
    <p:sldId id="361" r:id="rId85"/>
    <p:sldId id="362" r:id="rId86"/>
    <p:sldId id="363" r:id="rId87"/>
    <p:sldId id="364" r:id="rId88"/>
    <p:sldId id="365" r:id="rId89"/>
    <p:sldId id="366" r:id="rId90"/>
    <p:sldId id="367" r:id="rId91"/>
    <p:sldId id="368" r:id="rId92"/>
    <p:sldId id="369" r:id="rId93"/>
    <p:sldId id="370" r:id="rId94"/>
    <p:sldId id="371" r:id="rId95"/>
    <p:sldId id="372" r:id="rId96"/>
    <p:sldId id="373" r:id="rId97"/>
    <p:sldId id="375" r:id="rId98"/>
    <p:sldId id="374" r:id="rId99"/>
    <p:sldId id="376" r:id="rId100"/>
    <p:sldId id="273" r:id="rId10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33D6"/>
    <a:srgbClr val="100E65"/>
    <a:srgbClr val="454CDB"/>
    <a:srgbClr val="4E53A5"/>
    <a:srgbClr val="6EDA6F"/>
    <a:srgbClr val="424B5B"/>
    <a:srgbClr val="9AC24B"/>
    <a:srgbClr val="438FB4"/>
    <a:srgbClr val="0F517B"/>
    <a:srgbClr val="102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25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presProps" Target="pres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CB4975-C486-5A30-3556-A54F79617F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3FE8515-3C56-E8DC-AD3C-83C5B5F2A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3ADD69C-3CC6-78B8-66F5-E423E527C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6A0C-81F8-4DF2-9288-DC374EC8D4B8}" type="datetimeFigureOut">
              <a:rPr lang="sr-Latn-RS" smtClean="0"/>
              <a:pPr/>
              <a:t>10.9.2023.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13FC024-7421-E6A1-E028-B0F833B04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FE5D0E1-B424-BA75-0215-87A59BE6E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797C2-F339-45EE-B3C0-35E3421D321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239749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0290F1-9C55-85AD-543F-1BD09FF43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EE261FB-A6FE-75C6-D1F4-CCB9DAD47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7ADA56-6B0E-25D8-8C7B-3943C7B78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6A0C-81F8-4DF2-9288-DC374EC8D4B8}" type="datetimeFigureOut">
              <a:rPr lang="sr-Latn-RS" smtClean="0"/>
              <a:pPr/>
              <a:t>10.9.2023.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FA2620F-71AF-23D4-64BA-FB1B708E1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68E8379-EB71-A56C-343D-D34ED40E2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797C2-F339-45EE-B3C0-35E3421D321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384011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560CBE1-7A78-516E-2FBA-041AEC9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FB0DF77-A0FD-9083-F5A8-7101CB8853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B8CD323-7A61-826A-3CC7-62DDBE67B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6A0C-81F8-4DF2-9288-DC374EC8D4B8}" type="datetimeFigureOut">
              <a:rPr lang="sr-Latn-RS" smtClean="0"/>
              <a:pPr/>
              <a:t>10.9.2023.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67B473E-1566-B7D9-3D95-EF4F12F43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7301F64-A87A-6406-D436-AB4122AAC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797C2-F339-45EE-B3C0-35E3421D321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96857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76993B-F9D7-7104-2D77-43F1303B3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5DFCF2-69D0-F63C-DC34-55D651058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93686A-FA10-3484-657F-E7BE9F7D8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6A0C-81F8-4DF2-9288-DC374EC8D4B8}" type="datetimeFigureOut">
              <a:rPr lang="sr-Latn-RS" smtClean="0"/>
              <a:pPr/>
              <a:t>10.9.2023.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6347E58-C9BB-02B2-2936-B70B1F5F6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E61D9E6-8E15-2E63-93AB-971AFC43E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797C2-F339-45EE-B3C0-35E3421D321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01496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42BCCE-A085-91DA-D474-8F7F4EFD2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E0FD44E-40AE-8035-297C-5BD7CC3D8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D3B1687-8F31-B8CC-7BF8-0F4C92956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6A0C-81F8-4DF2-9288-DC374EC8D4B8}" type="datetimeFigureOut">
              <a:rPr lang="sr-Latn-RS" smtClean="0"/>
              <a:pPr/>
              <a:t>10.9.2023.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1FB119D-39E3-758A-5EA5-1C7A8F9D9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97B7E94-EA31-1B18-804E-E805D2A2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797C2-F339-45EE-B3C0-35E3421D321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84747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005818-CD2A-FBC1-5539-34203619E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43D783-801B-CD0C-B330-C57692EA5E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A2984C2-8E8F-E8C9-490F-EB52C77B7A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0E912AC-B299-9EDB-DE91-24462966B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6A0C-81F8-4DF2-9288-DC374EC8D4B8}" type="datetimeFigureOut">
              <a:rPr lang="sr-Latn-RS" smtClean="0"/>
              <a:pPr/>
              <a:t>10.9.2023.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02A0E5D-4F5F-BBF7-03A4-0DC3939DC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7ACAE39-665E-ED07-E412-B69D6E7FC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797C2-F339-45EE-B3C0-35E3421D321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45838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14C5AB-51AF-05A3-4BC3-BC23AF352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5E5D6D6-88B3-0631-6C8B-AF891B0C02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943B33A-B1B1-1A8B-7190-DF4FA5240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667E4E3-F3C5-0E17-4DAF-E53E9744BB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D6F368C-A546-BF75-C8AE-ED4B72940A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65675E2-8D0D-7C06-9C53-710137539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6A0C-81F8-4DF2-9288-DC374EC8D4B8}" type="datetimeFigureOut">
              <a:rPr lang="sr-Latn-RS" smtClean="0"/>
              <a:pPr/>
              <a:t>10.9.2023.</a:t>
            </a:fld>
            <a:endParaRPr lang="sr-Latn-R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D65D0D2-CA29-26FC-6D46-BAAA32AA2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D907AF8-137F-ADB6-017B-E72C744D8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797C2-F339-45EE-B3C0-35E3421D321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86151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0F5AAD-95D0-4B25-3A7E-226C83BC9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EE96EC8-E241-EBAE-8733-B5E6DA629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6A0C-81F8-4DF2-9288-DC374EC8D4B8}" type="datetimeFigureOut">
              <a:rPr lang="sr-Latn-RS" smtClean="0"/>
              <a:pPr/>
              <a:t>10.9.2023.</a:t>
            </a:fld>
            <a:endParaRPr lang="sr-Latn-R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8BDFADC-CBF2-9439-F3A5-06F25D9CF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78677FA-7633-D311-8AB8-DD6E2D447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797C2-F339-45EE-B3C0-35E3421D321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06202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941E7F6-A54D-F08E-A8CC-DAC5AF10B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6A0C-81F8-4DF2-9288-DC374EC8D4B8}" type="datetimeFigureOut">
              <a:rPr lang="sr-Latn-RS" smtClean="0"/>
              <a:pPr/>
              <a:t>10.9.2023.</a:t>
            </a:fld>
            <a:endParaRPr lang="sr-Latn-R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1766321-6442-E1C0-AF60-CD6C3A3C6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53DCDBE-6C22-0826-E442-466C041BC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797C2-F339-45EE-B3C0-35E3421D321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53405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636385-B881-5F1C-3ED0-BB85D1757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F3B908D-93AD-E769-12BF-E5111D600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CD8F204-CF96-9EDC-545C-F1C9FAB1BD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63226CA-9CD4-9DB3-8768-6FA17A79C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6A0C-81F8-4DF2-9288-DC374EC8D4B8}" type="datetimeFigureOut">
              <a:rPr lang="sr-Latn-RS" smtClean="0"/>
              <a:pPr/>
              <a:t>10.9.2023.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DC47AD3-33A4-C8F9-7EFA-970C9B389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F948815-9EE6-61D2-60D6-ED89221BD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797C2-F339-45EE-B3C0-35E3421D321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039358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5AF773-1CB5-AAF6-BF73-4FCC124D3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428241B-3B37-06B3-AF90-51D6C5CBEC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62835A8-B72B-6FA1-5A5D-85919067E8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C9E8DF1-A0DB-B298-F98A-5143E64E7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6A0C-81F8-4DF2-9288-DC374EC8D4B8}" type="datetimeFigureOut">
              <a:rPr lang="sr-Latn-RS" smtClean="0"/>
              <a:pPr/>
              <a:t>10.9.2023.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8A3E477-63C1-486F-17FD-C62B119E6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291114E-2EF3-1CE3-EA60-5FC585C4C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797C2-F339-45EE-B3C0-35E3421D321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747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F9C784F-77CC-9EC6-626C-A45FD2540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6A7F824-ECD2-6081-9622-86A54D9D2E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051BF8-EAAB-A10C-EA48-46470EB012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46A0C-81F8-4DF2-9288-DC374EC8D4B8}" type="datetimeFigureOut">
              <a:rPr lang="sr-Latn-RS" smtClean="0"/>
              <a:pPr/>
              <a:t>10.9.2023.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AAC328-7DD9-54D5-A083-B79A2960A3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C24E3B-C40D-FE3E-2BA1-578F055D10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797C2-F339-45EE-B3C0-35E3421D321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860302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screen with white text and blue rectangles&#10;&#10;Description automatically generated with low confidence">
            <a:extLst>
              <a:ext uri="{FF2B5EF4-FFF2-40B4-BE49-F238E27FC236}">
                <a16:creationId xmlns:a16="http://schemas.microsoft.com/office/drawing/2014/main" xmlns="" id="{69A5D896-4AB3-C843-3A57-C2B8BF0031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063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3. </a:t>
            </a:r>
            <a:r>
              <a:rPr lang="en-US" sz="2400" b="1" dirty="0" err="1" smtClean="0">
                <a:solidFill>
                  <a:srgbClr val="100E65"/>
                </a:solidFill>
              </a:rPr>
              <a:t>Валута</a:t>
            </a:r>
            <a:r>
              <a:rPr lang="sr-Cyrl-R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smtClean="0">
                <a:solidFill>
                  <a:srgbClr val="100E65"/>
                </a:solidFill>
              </a:rPr>
              <a:t>у </a:t>
            </a:r>
            <a:r>
              <a:rPr lang="en-US" sz="2400" b="1" dirty="0" err="1" smtClean="0">
                <a:solidFill>
                  <a:srgbClr val="100E65"/>
                </a:solidFill>
              </a:rPr>
              <a:t>поступку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јавне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набавке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03564"/>
            <a:ext cx="1064321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2933D6"/>
                </a:solidFill>
              </a:rPr>
              <a:t>Члан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sr-Cyrl-RS" b="1" dirty="0" smtClean="0">
                <a:solidFill>
                  <a:srgbClr val="2933D6"/>
                </a:solidFill>
              </a:rPr>
              <a:t>43</a:t>
            </a:r>
            <a:r>
              <a:rPr lang="en-US" b="1" dirty="0" smtClean="0">
                <a:solidFill>
                  <a:srgbClr val="2933D6"/>
                </a:solidFill>
              </a:rPr>
              <a:t>.</a:t>
            </a:r>
            <a:r>
              <a:rPr lang="sr-Cyrl-RS" b="1" dirty="0" smtClean="0">
                <a:solidFill>
                  <a:srgbClr val="2933D6"/>
                </a:solidFill>
              </a:rPr>
              <a:t> ЗЈН</a:t>
            </a:r>
            <a:endParaRPr lang="en-US" b="1" dirty="0" smtClean="0"/>
          </a:p>
          <a:p>
            <a:pPr algn="just"/>
            <a:r>
              <a:rPr lang="en-US" b="1" dirty="0" err="1" smtClean="0">
                <a:solidFill>
                  <a:srgbClr val="2933D6"/>
                </a:solidFill>
              </a:rPr>
              <a:t>Вредности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се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поступку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јавне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набавке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исказују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динарима</a:t>
            </a:r>
            <a:r>
              <a:rPr lang="en-US" b="1" dirty="0" smtClean="0">
                <a:solidFill>
                  <a:srgbClr val="2933D6"/>
                </a:solidFill>
              </a:rPr>
              <a:t>.</a:t>
            </a:r>
            <a:endParaRPr lang="en-US" dirty="0" smtClean="0">
              <a:solidFill>
                <a:srgbClr val="2933D6"/>
              </a:solidFill>
            </a:endParaRPr>
          </a:p>
          <a:p>
            <a:pPr algn="just"/>
            <a:r>
              <a:rPr lang="en-US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може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дозволи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понуђач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цену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понуди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искаже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страној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валути</a:t>
            </a:r>
            <a:r>
              <a:rPr lang="en-US" b="1" dirty="0" smtClean="0">
                <a:solidFill>
                  <a:srgbClr val="2933D6"/>
                </a:solidFill>
              </a:rPr>
              <a:t>. У </a:t>
            </a:r>
            <a:r>
              <a:rPr lang="en-US" b="1" dirty="0" err="1" smtClean="0">
                <a:solidFill>
                  <a:srgbClr val="2933D6"/>
                </a:solidFill>
              </a:rPr>
              <a:t>том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случају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ће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конкурсној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документацији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навести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којој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валути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прерачун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динаре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користи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одговарајући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средњи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девизни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курс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Народне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банке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Србије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дан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када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започето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отварање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понуда</a:t>
            </a:r>
            <a:r>
              <a:rPr lang="en-US" b="1" dirty="0" smtClean="0">
                <a:solidFill>
                  <a:srgbClr val="2933D6"/>
                </a:solidFill>
              </a:rPr>
              <a:t>.</a:t>
            </a:r>
            <a:endParaRPr lang="en-US" dirty="0" smtClean="0">
              <a:solidFill>
                <a:srgbClr val="2933D6"/>
              </a:solidFill>
            </a:endParaRPr>
          </a:p>
          <a:p>
            <a:pPr algn="just"/>
            <a:r>
              <a:rPr lang="en-US" dirty="0" smtClean="0">
                <a:solidFill>
                  <a:srgbClr val="2933D6"/>
                </a:solidFill>
              </a:rPr>
              <a:t>У </a:t>
            </a:r>
            <a:r>
              <a:rPr lang="en-US" dirty="0" err="1" smtClean="0">
                <a:solidFill>
                  <a:srgbClr val="2933D6"/>
                </a:solidFill>
              </a:rPr>
              <a:t>случају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којем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наручилац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одбио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понуду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као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неприхватљиву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зато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што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приложена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банкарска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гаранција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уместо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еврима</a:t>
            </a:r>
            <a:r>
              <a:rPr lang="en-US" b="1" dirty="0" smtClean="0">
                <a:solidFill>
                  <a:srgbClr val="2933D6"/>
                </a:solidFill>
              </a:rPr>
              <a:t> (у </a:t>
            </a:r>
            <a:r>
              <a:rPr lang="en-US" b="1" dirty="0" err="1" smtClean="0">
                <a:solidFill>
                  <a:srgbClr val="2933D6"/>
                </a:solidFill>
              </a:rPr>
              <a:t>којима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била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изражена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понуђена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цена</a:t>
            </a:r>
            <a:r>
              <a:rPr lang="en-US" b="1" dirty="0" smtClean="0">
                <a:solidFill>
                  <a:srgbClr val="2933D6"/>
                </a:solidFill>
              </a:rPr>
              <a:t>) </a:t>
            </a:r>
            <a:r>
              <a:rPr lang="en-US" b="1" dirty="0" err="1" smtClean="0">
                <a:solidFill>
                  <a:srgbClr val="2933D6"/>
                </a:solidFill>
              </a:rPr>
              <a:t>била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изражена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динарима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Републичка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комисија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одговарајућем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делу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поништила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поступак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јавне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набавке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sr-Cyrl-RS" dirty="0" smtClean="0">
                <a:solidFill>
                  <a:srgbClr val="2933D6"/>
                </a:solidFill>
              </a:rPr>
              <a:t>јер </a:t>
            </a:r>
            <a:r>
              <a:rPr lang="sr-Cyrl-RS" b="1" dirty="0" smtClean="0">
                <a:solidFill>
                  <a:srgbClr val="2933D6"/>
                </a:solidFill>
              </a:rPr>
              <a:t>није у питању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бит</a:t>
            </a:r>
            <a:r>
              <a:rPr lang="sr-Cyrl-RS" b="1" dirty="0" smtClean="0">
                <a:solidFill>
                  <a:srgbClr val="2933D6"/>
                </a:solidFill>
              </a:rPr>
              <a:t>а</a:t>
            </a:r>
            <a:r>
              <a:rPr lang="en-US" b="1" dirty="0" smtClean="0">
                <a:solidFill>
                  <a:srgbClr val="2933D6"/>
                </a:solidFill>
              </a:rPr>
              <a:t>н </a:t>
            </a:r>
            <a:r>
              <a:rPr lang="en-US" b="1" dirty="0" err="1" smtClean="0">
                <a:solidFill>
                  <a:srgbClr val="2933D6"/>
                </a:solidFill>
              </a:rPr>
              <a:t>недостат</a:t>
            </a:r>
            <a:r>
              <a:rPr lang="sr-Cyrl-RS" b="1" dirty="0" smtClean="0">
                <a:solidFill>
                  <a:srgbClr val="2933D6"/>
                </a:solidFill>
              </a:rPr>
              <a:t>а</a:t>
            </a:r>
            <a:r>
              <a:rPr lang="en-US" b="1" dirty="0" smtClean="0">
                <a:solidFill>
                  <a:srgbClr val="2933D6"/>
                </a:solidFill>
              </a:rPr>
              <a:t>к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који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онемогућио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наручиоца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наплати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основу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достављене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банкарске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гаранције</a:t>
            </a:r>
            <a:r>
              <a:rPr lang="en-US" dirty="0" smtClean="0">
                <a:solidFill>
                  <a:srgbClr val="2933D6"/>
                </a:solidFill>
              </a:rPr>
              <a:t> (</a:t>
            </a:r>
            <a:r>
              <a:rPr lang="en-US" dirty="0" err="1" smtClean="0">
                <a:solidFill>
                  <a:srgbClr val="2933D6"/>
                </a:solidFill>
              </a:rPr>
              <a:t>решење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бр</a:t>
            </a:r>
            <a:r>
              <a:rPr lang="en-US" dirty="0" smtClean="0">
                <a:solidFill>
                  <a:srgbClr val="2933D6"/>
                </a:solidFill>
              </a:rPr>
              <a:t>. 4-00-158/2018 </a:t>
            </a:r>
            <a:r>
              <a:rPr lang="en-US" dirty="0" err="1" smtClean="0">
                <a:solidFill>
                  <a:srgbClr val="2933D6"/>
                </a:solidFill>
              </a:rPr>
              <a:t>од</a:t>
            </a:r>
            <a:r>
              <a:rPr lang="en-US" dirty="0" smtClean="0">
                <a:solidFill>
                  <a:srgbClr val="2933D6"/>
                </a:solidFill>
              </a:rPr>
              <a:t> 29. </a:t>
            </a:r>
            <a:r>
              <a:rPr lang="en-US" dirty="0" err="1" smtClean="0">
                <a:solidFill>
                  <a:srgbClr val="2933D6"/>
                </a:solidFill>
              </a:rPr>
              <a:t>марта</a:t>
            </a:r>
            <a:r>
              <a:rPr lang="en-US" dirty="0" smtClean="0">
                <a:solidFill>
                  <a:srgbClr val="2933D6"/>
                </a:solidFill>
              </a:rPr>
              <a:t> 2018). </a:t>
            </a:r>
            <a:endParaRPr lang="sr-Cyrl-RS" dirty="0" smtClean="0">
              <a:solidFill>
                <a:srgbClr val="2933D6"/>
              </a:solidFill>
            </a:endParaRPr>
          </a:p>
          <a:p>
            <a:pPr algn="just"/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исти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начин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sr-Cyrl-RS" dirty="0" smtClean="0">
                <a:solidFill>
                  <a:srgbClr val="2933D6"/>
                </a:solidFill>
              </a:rPr>
              <a:t>она ј</a:t>
            </a:r>
            <a:r>
              <a:rPr lang="en-US" dirty="0" smtClean="0">
                <a:solidFill>
                  <a:srgbClr val="2933D6"/>
                </a:solidFill>
              </a:rPr>
              <a:t>е </a:t>
            </a:r>
            <a:r>
              <a:rPr lang="sr-Cyrl-RS" dirty="0" smtClean="0">
                <a:solidFill>
                  <a:srgbClr val="2933D6"/>
                </a:solidFill>
              </a:rPr>
              <a:t>одлучила 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решењу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бр</a:t>
            </a:r>
            <a:r>
              <a:rPr lang="en-US" dirty="0" smtClean="0">
                <a:solidFill>
                  <a:srgbClr val="2933D6"/>
                </a:solidFill>
              </a:rPr>
              <a:t>. 4-00-6/2016 </a:t>
            </a:r>
            <a:r>
              <a:rPr lang="en-US" dirty="0" err="1" smtClean="0">
                <a:solidFill>
                  <a:srgbClr val="2933D6"/>
                </a:solidFill>
              </a:rPr>
              <a:t>од</a:t>
            </a:r>
            <a:r>
              <a:rPr lang="en-US" dirty="0" smtClean="0">
                <a:solidFill>
                  <a:srgbClr val="2933D6"/>
                </a:solidFill>
              </a:rPr>
              <a:t> 28. </a:t>
            </a:r>
            <a:r>
              <a:rPr lang="en-US" dirty="0" err="1" smtClean="0">
                <a:solidFill>
                  <a:srgbClr val="2933D6"/>
                </a:solidFill>
              </a:rPr>
              <a:t>априла</a:t>
            </a:r>
            <a:r>
              <a:rPr lang="en-US" dirty="0" smtClean="0">
                <a:solidFill>
                  <a:srgbClr val="2933D6"/>
                </a:solidFill>
              </a:rPr>
              <a:t> 2016, </a:t>
            </a:r>
            <a:r>
              <a:rPr lang="en-US" dirty="0" err="1" smtClean="0">
                <a:solidFill>
                  <a:srgbClr val="2933D6"/>
                </a:solidFill>
              </a:rPr>
              <a:t>по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захтеву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заштиту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права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изјављен</a:t>
            </a:r>
            <a:r>
              <a:rPr lang="sr-Cyrl-RS" dirty="0" smtClean="0">
                <a:solidFill>
                  <a:srgbClr val="2933D6"/>
                </a:solidFill>
              </a:rPr>
              <a:t>ом</a:t>
            </a:r>
            <a:r>
              <a:rPr lang="en-US" dirty="0" smtClean="0">
                <a:solidFill>
                  <a:srgbClr val="2933D6"/>
                </a:solidFill>
              </a:rPr>
              <a:t> з</a:t>
            </a:r>
            <a:r>
              <a:rPr lang="sr-Cyrl-RS" dirty="0" smtClean="0">
                <a:solidFill>
                  <a:srgbClr val="2933D6"/>
                </a:solidFill>
              </a:rPr>
              <a:t>а</a:t>
            </a:r>
            <a:r>
              <a:rPr lang="en-US" dirty="0" err="1" smtClean="0">
                <a:solidFill>
                  <a:srgbClr val="2933D6"/>
                </a:solidFill>
              </a:rPr>
              <a:t>то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што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полиса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осигурања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уместо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динарима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била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одређена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еврима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  <a:r>
              <a:rPr lang="sr-Cyrl-R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Комисија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утврдила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достављена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полиса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прерачуната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динаре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покрива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минимални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тражени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износ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осигурања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те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одбила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захтев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као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неоснован</a:t>
            </a:r>
            <a:r>
              <a:rPr lang="en-US" dirty="0" smtClean="0">
                <a:solidFill>
                  <a:srgbClr val="2933D6"/>
                </a:solidFill>
              </a:rPr>
              <a:t>. </a:t>
            </a:r>
            <a:r>
              <a:rPr lang="en-US" dirty="0" err="1" smtClean="0">
                <a:solidFill>
                  <a:srgbClr val="2933D6"/>
                </a:solidFill>
              </a:rPr>
              <a:t>Наиме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разлог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одбијање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понуде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као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неприхватљиве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sr-Cyrl-RS" dirty="0" smtClean="0">
                <a:solidFill>
                  <a:srgbClr val="2933D6"/>
                </a:solidFill>
              </a:rPr>
              <a:t>не може бити</a:t>
            </a:r>
            <a:r>
              <a:rPr lang="en-US" dirty="0" smtClean="0">
                <a:solidFill>
                  <a:srgbClr val="2933D6"/>
                </a:solidFill>
              </a:rPr>
              <a:t>  </a:t>
            </a:r>
            <a:r>
              <a:rPr lang="en-US" dirty="0" err="1" smtClean="0">
                <a:solidFill>
                  <a:srgbClr val="2933D6"/>
                </a:solidFill>
              </a:rPr>
              <a:t>изражавања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вредности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погрешној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валути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јер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могућност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прерачунавања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датих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валута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средњем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девизном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курсу</a:t>
            </a:r>
            <a:r>
              <a:rPr lang="en-US" dirty="0" smtClean="0">
                <a:solidFill>
                  <a:srgbClr val="2933D6"/>
                </a:solidFill>
              </a:rPr>
              <a:t> НБС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када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започето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отварање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понуда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sr-Cyrl-RS" sz="2400" b="1" dirty="0" smtClean="0">
              <a:solidFill>
                <a:srgbClr val="2933D6"/>
              </a:solidFill>
            </a:endParaRPr>
          </a:p>
          <a:p>
            <a:pPr algn="just"/>
            <a:endParaRPr lang="sr-Cyrl-RS" sz="2400" b="1" dirty="0" smtClean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electric blue, blue, screenshot, majorelle blue&#10;&#10;Description automatically generated">
            <a:extLst>
              <a:ext uri="{FF2B5EF4-FFF2-40B4-BE49-F238E27FC236}">
                <a16:creationId xmlns:a16="http://schemas.microsoft.com/office/drawing/2014/main" xmlns="" id="{40E74C95-8B06-1268-ABB8-6591B9C3B0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418D5A3-4203-CF3F-B72C-311EA645485F}"/>
              </a:ext>
            </a:extLst>
          </p:cNvPr>
          <p:cNvSpPr txBox="1"/>
          <p:nvPr/>
        </p:nvSpPr>
        <p:spPr>
          <a:xfrm>
            <a:off x="1898073" y="721453"/>
            <a:ext cx="76615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600" b="1" dirty="0" smtClean="0">
                <a:solidFill>
                  <a:schemeClr val="bg1"/>
                </a:solidFill>
                <a:latin typeface="Futura PT Bold" panose="020B0902020204020203" pitchFamily="34" charset="0"/>
              </a:rPr>
              <a:t>Захваљујемо на сарадњи</a:t>
            </a:r>
            <a:r>
              <a:rPr lang="sr-Cyrl-RS" sz="5400" b="1" dirty="0" smtClean="0">
                <a:solidFill>
                  <a:schemeClr val="bg1"/>
                </a:solidFill>
                <a:latin typeface="Futura PT Bold" panose="020B0902020204020203" pitchFamily="34" charset="0"/>
              </a:rPr>
              <a:t> </a:t>
            </a:r>
            <a:endParaRPr lang="sr-Latn-RS" sz="5400" b="1" dirty="0">
              <a:solidFill>
                <a:schemeClr val="bg1"/>
              </a:solidFill>
              <a:latin typeface="Futura PT Bold" panose="020B090202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40C4428-0ADF-17F5-EC85-24A30982914D}"/>
              </a:ext>
            </a:extLst>
          </p:cNvPr>
          <p:cNvSpPr txBox="1"/>
          <p:nvPr/>
        </p:nvSpPr>
        <p:spPr>
          <a:xfrm>
            <a:off x="897621" y="1532624"/>
            <a:ext cx="39512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sz="2800" dirty="0">
              <a:solidFill>
                <a:schemeClr val="bg1"/>
              </a:solidFill>
              <a:latin typeface="Futura Light" pitchFamily="50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668BDAD-A1A3-553D-6F1C-553FDDA34EEB}"/>
              </a:ext>
            </a:extLst>
          </p:cNvPr>
          <p:cNvSpPr txBox="1"/>
          <p:nvPr/>
        </p:nvSpPr>
        <p:spPr>
          <a:xfrm>
            <a:off x="897621" y="2666960"/>
            <a:ext cx="39512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sz="2000" dirty="0">
              <a:solidFill>
                <a:schemeClr val="bg1"/>
              </a:solidFill>
              <a:latin typeface="Futura Light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98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4. </a:t>
            </a:r>
            <a:r>
              <a:rPr lang="en-US" sz="2400" b="1" dirty="0" err="1" smtClean="0">
                <a:solidFill>
                  <a:srgbClr val="100E65"/>
                </a:solidFill>
              </a:rPr>
              <a:t>Комуникација</a:t>
            </a:r>
            <a:r>
              <a:rPr lang="en-US" sz="2400" b="1" dirty="0" smtClean="0">
                <a:solidFill>
                  <a:srgbClr val="100E65"/>
                </a:solidFill>
              </a:rPr>
              <a:t> у </a:t>
            </a:r>
            <a:r>
              <a:rPr lang="en-US" sz="2400" b="1" dirty="0" err="1" smtClean="0">
                <a:solidFill>
                  <a:srgbClr val="100E65"/>
                </a:solidFill>
              </a:rPr>
              <a:t>поступку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јавне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набавке</a:t>
            </a:r>
            <a:r>
              <a:rPr lang="sr-Cyrl-RS" sz="2400" b="1" dirty="0" smtClean="0">
                <a:solidFill>
                  <a:srgbClr val="100E65"/>
                </a:solidFill>
              </a:rPr>
              <a:t> (1)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03564"/>
            <a:ext cx="10643215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err="1" smtClean="0">
                <a:solidFill>
                  <a:srgbClr val="2933D6"/>
                </a:solidFill>
              </a:rPr>
              <a:t>Члан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sr-Cyrl-RS" sz="2200" b="1" dirty="0" smtClean="0">
                <a:solidFill>
                  <a:srgbClr val="2933D6"/>
                </a:solidFill>
              </a:rPr>
              <a:t>44</a:t>
            </a:r>
            <a:r>
              <a:rPr lang="en-US" sz="2200" b="1" dirty="0" smtClean="0">
                <a:solidFill>
                  <a:srgbClr val="2933D6"/>
                </a:solidFill>
              </a:rPr>
              <a:t>.</a:t>
            </a:r>
            <a:r>
              <a:rPr lang="sr-Cyrl-RS" sz="2200" b="1" dirty="0" smtClean="0">
                <a:solidFill>
                  <a:srgbClr val="2933D6"/>
                </a:solidFill>
              </a:rPr>
              <a:t> ЗЈН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endParaRPr lang="sr-Cyrl-RS" sz="2200" dirty="0" smtClean="0">
              <a:solidFill>
                <a:srgbClr val="2933D6"/>
              </a:solidFill>
            </a:endParaRPr>
          </a:p>
          <a:p>
            <a:pPr algn="just"/>
            <a:r>
              <a:rPr lang="en-US" sz="2200" dirty="0" err="1" smtClean="0">
                <a:solidFill>
                  <a:srgbClr val="2933D6"/>
                </a:solidFill>
              </a:rPr>
              <a:t>Постоје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b="1" i="1" dirty="0" err="1" smtClean="0">
                <a:solidFill>
                  <a:srgbClr val="2933D6"/>
                </a:solidFill>
              </a:rPr>
              <a:t>два</a:t>
            </a:r>
            <a:r>
              <a:rPr lang="en-US" sz="2200" b="1" i="1" dirty="0" smtClean="0">
                <a:solidFill>
                  <a:srgbClr val="2933D6"/>
                </a:solidFill>
              </a:rPr>
              <a:t> </a:t>
            </a:r>
            <a:r>
              <a:rPr lang="en-US" sz="2200" b="1" i="1" dirty="0" err="1" smtClean="0">
                <a:solidFill>
                  <a:srgbClr val="2933D6"/>
                </a:solidFill>
              </a:rPr>
              <a:t>основна</a:t>
            </a:r>
            <a:r>
              <a:rPr lang="en-US" sz="2200" b="1" i="1" dirty="0" smtClean="0">
                <a:solidFill>
                  <a:srgbClr val="2933D6"/>
                </a:solidFill>
              </a:rPr>
              <a:t> </a:t>
            </a:r>
            <a:r>
              <a:rPr lang="en-US" sz="2200" b="1" i="1" dirty="0" err="1" smtClean="0">
                <a:solidFill>
                  <a:srgbClr val="2933D6"/>
                </a:solidFill>
              </a:rPr>
              <a:t>начина</a:t>
            </a:r>
            <a:r>
              <a:rPr lang="en-US" sz="2200" b="1" i="1" dirty="0" smtClean="0">
                <a:solidFill>
                  <a:srgbClr val="2933D6"/>
                </a:solidFill>
              </a:rPr>
              <a:t> </a:t>
            </a:r>
            <a:r>
              <a:rPr lang="en-US" sz="2200" b="1" i="1" dirty="0" err="1" smtClean="0">
                <a:solidFill>
                  <a:srgbClr val="2933D6"/>
                </a:solidFill>
              </a:rPr>
              <a:t>комуникације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између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наручилаца</a:t>
            </a:r>
            <a:r>
              <a:rPr lang="en-US" sz="2200" b="1" dirty="0" smtClean="0">
                <a:solidFill>
                  <a:srgbClr val="2933D6"/>
                </a:solidFill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</a:rPr>
              <a:t>привредних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субјеката</a:t>
            </a:r>
            <a:r>
              <a:rPr lang="en-US" sz="2200" dirty="0" smtClean="0">
                <a:solidFill>
                  <a:srgbClr val="2933D6"/>
                </a:solidFill>
              </a:rPr>
              <a:t>: 1) </a:t>
            </a:r>
            <a:r>
              <a:rPr lang="en-US" sz="2200" b="1" dirty="0" err="1" smtClean="0">
                <a:solidFill>
                  <a:srgbClr val="2933D6"/>
                </a:solidFill>
              </a:rPr>
              <a:t>електронским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путем</a:t>
            </a:r>
            <a:r>
              <a:rPr lang="en-US" sz="2200" b="1" dirty="0" smtClean="0">
                <a:solidFill>
                  <a:srgbClr val="2933D6"/>
                </a:solidFill>
              </a:rPr>
              <a:t> (</a:t>
            </a:r>
            <a:r>
              <a:rPr lang="en-US" sz="2200" b="1" dirty="0" err="1" smtClean="0">
                <a:solidFill>
                  <a:srgbClr val="2933D6"/>
                </a:solidFill>
              </a:rPr>
              <a:t>путем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Портала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јавних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набавки</a:t>
            </a:r>
            <a:r>
              <a:rPr lang="en-US" sz="2200" b="1" dirty="0" smtClean="0">
                <a:solidFill>
                  <a:srgbClr val="2933D6"/>
                </a:solidFill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</a:rPr>
              <a:t>слањем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докумената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електронском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поштом</a:t>
            </a:r>
            <a:r>
              <a:rPr lang="en-US" sz="2200" dirty="0" smtClean="0">
                <a:solidFill>
                  <a:srgbClr val="2933D6"/>
                </a:solidFill>
              </a:rPr>
              <a:t>) </a:t>
            </a:r>
            <a:r>
              <a:rPr lang="en-US" sz="2200" b="1" dirty="0" smtClean="0">
                <a:solidFill>
                  <a:srgbClr val="2933D6"/>
                </a:solidFill>
              </a:rPr>
              <a:t>и 2) </a:t>
            </a:r>
            <a:r>
              <a:rPr lang="en-US" sz="2200" b="1" dirty="0" err="1" smtClean="0">
                <a:solidFill>
                  <a:srgbClr val="2933D6"/>
                </a:solidFill>
              </a:rPr>
              <a:t>разменом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писмена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предмета</a:t>
            </a:r>
            <a:r>
              <a:rPr lang="en-US" sz="2200" dirty="0" smtClean="0">
                <a:solidFill>
                  <a:srgbClr val="2933D6"/>
                </a:solidFill>
              </a:rPr>
              <a:t> (</a:t>
            </a:r>
            <a:r>
              <a:rPr lang="en-US" sz="2200" dirty="0" err="1" smtClean="0">
                <a:solidFill>
                  <a:srgbClr val="2933D6"/>
                </a:solidFill>
              </a:rPr>
              <a:t>нпр</a:t>
            </a:r>
            <a:r>
              <a:rPr lang="en-US" sz="2200" dirty="0" smtClean="0">
                <a:solidFill>
                  <a:srgbClr val="2933D6"/>
                </a:solidFill>
              </a:rPr>
              <a:t>. </a:t>
            </a:r>
            <a:r>
              <a:rPr lang="en-US" sz="2200" dirty="0" err="1" smtClean="0">
                <a:solidFill>
                  <a:srgbClr val="2933D6"/>
                </a:solidFill>
              </a:rPr>
              <a:t>узорака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робе</a:t>
            </a:r>
            <a:r>
              <a:rPr lang="en-US" sz="2200" dirty="0" smtClean="0">
                <a:solidFill>
                  <a:srgbClr val="2933D6"/>
                </a:solidFill>
              </a:rPr>
              <a:t>) </a:t>
            </a:r>
            <a:r>
              <a:rPr lang="en-US" sz="2200" b="1" dirty="0" err="1" smtClean="0">
                <a:solidFill>
                  <a:srgbClr val="2933D6"/>
                </a:solidFill>
              </a:rPr>
              <a:t>путем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поште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курирске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службе</a:t>
            </a:r>
            <a:r>
              <a:rPr lang="en-US" sz="2200" dirty="0" smtClean="0">
                <a:solidFill>
                  <a:srgbClr val="2933D6"/>
                </a:solidFill>
              </a:rPr>
              <a:t>. У </a:t>
            </a:r>
            <a:r>
              <a:rPr lang="en-US" sz="2200" dirty="0" err="1" smtClean="0">
                <a:solidFill>
                  <a:srgbClr val="2933D6"/>
                </a:solidFill>
              </a:rPr>
              <a:t>члану</a:t>
            </a:r>
            <a:r>
              <a:rPr lang="en-US" sz="2200" dirty="0" smtClean="0">
                <a:solidFill>
                  <a:srgbClr val="2933D6"/>
                </a:solidFill>
              </a:rPr>
              <a:t> 46. </a:t>
            </a:r>
            <a:r>
              <a:rPr lang="en-US" sz="2200" dirty="0" err="1" smtClean="0">
                <a:solidFill>
                  <a:srgbClr val="2933D6"/>
                </a:solidFill>
              </a:rPr>
              <a:t>ЗЈН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предвиђена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је</a:t>
            </a:r>
            <a:r>
              <a:rPr lang="en-US" sz="2200" dirty="0" smtClean="0">
                <a:solidFill>
                  <a:srgbClr val="2933D6"/>
                </a:solidFill>
              </a:rPr>
              <a:t> и 3) </a:t>
            </a:r>
            <a:r>
              <a:rPr lang="en-US" sz="2200" b="1" dirty="0" err="1" smtClean="0">
                <a:solidFill>
                  <a:srgbClr val="2933D6"/>
                </a:solidFill>
              </a:rPr>
              <a:t>усмена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комуникација</a:t>
            </a:r>
            <a:r>
              <a:rPr lang="en-US" sz="22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200" dirty="0" smtClean="0">
                <a:solidFill>
                  <a:srgbClr val="2933D6"/>
                </a:solidFill>
              </a:rPr>
              <a:t>У </a:t>
            </a:r>
            <a:r>
              <a:rPr lang="en-US" sz="2200" dirty="0" err="1" smtClean="0">
                <a:solidFill>
                  <a:srgbClr val="2933D6"/>
                </a:solidFill>
              </a:rPr>
              <a:t>случају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достављања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документа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из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јавне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набавке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електронском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поштом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</a:rPr>
              <a:t>сматраће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је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документ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i="1" dirty="0" err="1" smtClean="0">
                <a:solidFill>
                  <a:srgbClr val="2933D6"/>
                </a:solidFill>
              </a:rPr>
              <a:t>примљен</a:t>
            </a:r>
            <a:r>
              <a:rPr lang="en-US" sz="2200" b="1" i="1" dirty="0" smtClean="0">
                <a:solidFill>
                  <a:srgbClr val="2933D6"/>
                </a:solidFill>
              </a:rPr>
              <a:t> </a:t>
            </a:r>
            <a:r>
              <a:rPr lang="en-US" sz="2200" b="1" i="1" dirty="0" err="1" smtClean="0">
                <a:solidFill>
                  <a:srgbClr val="2933D6"/>
                </a:solidFill>
              </a:rPr>
              <a:t>даном</a:t>
            </a:r>
            <a:r>
              <a:rPr lang="en-US" sz="2200" b="1" i="1" dirty="0" smtClean="0">
                <a:solidFill>
                  <a:srgbClr val="2933D6"/>
                </a:solidFill>
              </a:rPr>
              <a:t> </a:t>
            </a:r>
            <a:r>
              <a:rPr lang="en-US" sz="2200" b="1" i="1" dirty="0" err="1" smtClean="0">
                <a:solidFill>
                  <a:srgbClr val="2933D6"/>
                </a:solidFill>
              </a:rPr>
              <a:t>слања</a:t>
            </a:r>
            <a:r>
              <a:rPr lang="en-US" sz="2200" dirty="0" smtClean="0">
                <a:solidFill>
                  <a:srgbClr val="2933D6"/>
                </a:solidFill>
              </a:rPr>
              <a:t>. </a:t>
            </a:r>
            <a:r>
              <a:rPr lang="en-US" sz="2200" dirty="0" err="1" smtClean="0">
                <a:solidFill>
                  <a:srgbClr val="2933D6"/>
                </a:solidFill>
              </a:rPr>
              <a:t>Тиме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одступа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од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правила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предвиђеног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i="1" dirty="0" err="1" smtClean="0">
                <a:solidFill>
                  <a:srgbClr val="2933D6"/>
                </a:solidFill>
              </a:rPr>
              <a:t>Законом</a:t>
            </a:r>
            <a:r>
              <a:rPr lang="en-US" sz="2200" i="1" dirty="0" smtClean="0">
                <a:solidFill>
                  <a:srgbClr val="2933D6"/>
                </a:solidFill>
              </a:rPr>
              <a:t> о </a:t>
            </a:r>
            <a:r>
              <a:rPr lang="en-US" sz="2200" i="1" dirty="0" err="1" smtClean="0">
                <a:solidFill>
                  <a:srgbClr val="2933D6"/>
                </a:solidFill>
              </a:rPr>
              <a:t>електронској</a:t>
            </a:r>
            <a:r>
              <a:rPr lang="en-US" sz="2200" i="1" dirty="0" smtClean="0">
                <a:solidFill>
                  <a:srgbClr val="2933D6"/>
                </a:solidFill>
              </a:rPr>
              <a:t> </a:t>
            </a:r>
            <a:r>
              <a:rPr lang="en-US" sz="2200" i="1" dirty="0" err="1" smtClean="0">
                <a:solidFill>
                  <a:srgbClr val="2933D6"/>
                </a:solidFill>
              </a:rPr>
              <a:t>управи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који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уређује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обављање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послова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управе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употребом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ИКТ</a:t>
            </a:r>
            <a:r>
              <a:rPr lang="en-US" sz="2200" dirty="0" smtClean="0">
                <a:solidFill>
                  <a:srgbClr val="2933D6"/>
                </a:solidFill>
              </a:rPr>
              <a:t>. </a:t>
            </a:r>
            <a:r>
              <a:rPr lang="en-US" sz="2200" dirty="0" err="1" smtClean="0">
                <a:solidFill>
                  <a:srgbClr val="2933D6"/>
                </a:solidFill>
              </a:rPr>
              <a:t>Према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члану</a:t>
            </a:r>
            <a:r>
              <a:rPr lang="en-US" sz="2200" dirty="0" smtClean="0">
                <a:solidFill>
                  <a:srgbClr val="2933D6"/>
                </a:solidFill>
              </a:rPr>
              <a:t> 39. </a:t>
            </a:r>
            <a:r>
              <a:rPr lang="sr-Cyrl-RS" sz="2200" dirty="0" smtClean="0">
                <a:solidFill>
                  <a:srgbClr val="2933D6"/>
                </a:solidFill>
              </a:rPr>
              <a:t>ЗЕУ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време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пријема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електронског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поднеска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време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одређено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квалификованим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електронским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временским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жигом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што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значи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релевантан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тренутак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пријема</a:t>
            </a:r>
            <a:r>
              <a:rPr lang="en-US" sz="2200" dirty="0" smtClean="0">
                <a:solidFill>
                  <a:srgbClr val="2933D6"/>
                </a:solidFill>
              </a:rPr>
              <a:t>, а </a:t>
            </a:r>
            <a:r>
              <a:rPr lang="en-US" sz="2200" dirty="0" err="1" smtClean="0">
                <a:solidFill>
                  <a:srgbClr val="2933D6"/>
                </a:solidFill>
              </a:rPr>
              <a:t>не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тренутак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слања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документа</a:t>
            </a:r>
            <a:r>
              <a:rPr lang="en-US" sz="2200" dirty="0" smtClean="0">
                <a:solidFill>
                  <a:srgbClr val="2933D6"/>
                </a:solidFill>
              </a:rPr>
              <a:t>.</a:t>
            </a:r>
            <a:endParaRPr lang="en-US" sz="2200" b="1" dirty="0" smtClean="0">
              <a:solidFill>
                <a:srgbClr val="2933D6"/>
              </a:solidFill>
            </a:endParaRPr>
          </a:p>
          <a:p>
            <a:pPr algn="just"/>
            <a:endParaRPr lang="en-US" sz="2200" dirty="0" smtClean="0">
              <a:solidFill>
                <a:srgbClr val="2933D6"/>
              </a:solidFill>
            </a:endParaRPr>
          </a:p>
          <a:p>
            <a:pPr algn="just"/>
            <a:endParaRPr lang="sr-Cyrl-RS" sz="2400" b="1" dirty="0" smtClean="0">
              <a:solidFill>
                <a:srgbClr val="2933D6"/>
              </a:solidFill>
            </a:endParaRPr>
          </a:p>
          <a:p>
            <a:pPr algn="just"/>
            <a:endParaRPr lang="sr-Cyrl-RS" sz="2400" b="1" dirty="0" smtClean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4. </a:t>
            </a:r>
            <a:r>
              <a:rPr lang="en-US" sz="2400" b="1" dirty="0" err="1" smtClean="0">
                <a:solidFill>
                  <a:srgbClr val="100E65"/>
                </a:solidFill>
              </a:rPr>
              <a:t>Комуникација</a:t>
            </a:r>
            <a:r>
              <a:rPr lang="en-US" sz="2400" b="1" dirty="0" smtClean="0">
                <a:solidFill>
                  <a:srgbClr val="100E65"/>
                </a:solidFill>
              </a:rPr>
              <a:t> у </a:t>
            </a:r>
            <a:r>
              <a:rPr lang="en-US" sz="2400" b="1" dirty="0" err="1" smtClean="0">
                <a:solidFill>
                  <a:srgbClr val="100E65"/>
                </a:solidFill>
              </a:rPr>
              <a:t>поступку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јавне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набавке</a:t>
            </a:r>
            <a:r>
              <a:rPr lang="sr-Cyrl-RS" sz="2400" b="1" dirty="0" smtClean="0">
                <a:solidFill>
                  <a:srgbClr val="100E65"/>
                </a:solidFill>
              </a:rPr>
              <a:t> (2)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03564"/>
            <a:ext cx="10643215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Члан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sr-Cyrl-RS" sz="2000" b="1" dirty="0" smtClean="0">
                <a:solidFill>
                  <a:srgbClr val="2933D6"/>
                </a:solidFill>
              </a:rPr>
              <a:t>45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  <a:r>
              <a:rPr lang="sr-Cyrl-RS" sz="2000" b="1" dirty="0" smtClean="0">
                <a:solidFill>
                  <a:srgbClr val="2933D6"/>
                </a:solidFill>
              </a:rPr>
              <a:t> ЗЈН</a:t>
            </a: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Комуникација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путем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Портала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правило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поступку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набавки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Ст</a:t>
            </a:r>
            <a:r>
              <a:rPr lang="en-US" sz="2000" dirty="0" smtClean="0">
                <a:solidFill>
                  <a:srgbClr val="2933D6"/>
                </a:solidFill>
              </a:rPr>
              <a:t>. 3. и 5. </a:t>
            </a:r>
            <a:r>
              <a:rPr lang="en-US" sz="2000" dirty="0" err="1" smtClean="0">
                <a:solidFill>
                  <a:srgbClr val="2933D6"/>
                </a:solidFill>
              </a:rPr>
              <a:t>прописују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изузетке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овог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правила</a:t>
            </a:r>
            <a:r>
              <a:rPr lang="en-US" sz="2000" dirty="0" smtClean="0">
                <a:solidFill>
                  <a:srgbClr val="2933D6"/>
                </a:solidFill>
              </a:rPr>
              <a:t>, а </a:t>
            </a:r>
            <a:r>
              <a:rPr lang="en-US" sz="2000" dirty="0" err="1" smtClean="0">
                <a:solidFill>
                  <a:srgbClr val="2933D6"/>
                </a:solidFill>
              </a:rPr>
              <a:t>став</a:t>
            </a:r>
            <a:r>
              <a:rPr lang="en-US" sz="2000" dirty="0" smtClean="0">
                <a:solidFill>
                  <a:srgbClr val="2933D6"/>
                </a:solidFill>
              </a:rPr>
              <a:t> 7. </a:t>
            </a:r>
            <a:r>
              <a:rPr lang="en-US" sz="2000" dirty="0" err="1" smtClean="0">
                <a:solidFill>
                  <a:srgbClr val="2933D6"/>
                </a:solidFill>
              </a:rPr>
              <a:t>налаже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наручиоцима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посебно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образложе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разлоге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примене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средстава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комуникације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нису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електронска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средства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Осим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норми</a:t>
            </a:r>
            <a:r>
              <a:rPr lang="en-US" sz="2000" dirty="0" smtClean="0">
                <a:solidFill>
                  <a:srgbClr val="2933D6"/>
                </a:solidFill>
              </a:rPr>
              <a:t> ЗЈН, </a:t>
            </a:r>
            <a:r>
              <a:rPr lang="en-US" sz="2000" dirty="0" err="1" smtClean="0">
                <a:solidFill>
                  <a:srgbClr val="2933D6"/>
                </a:solidFill>
              </a:rPr>
              <a:t>комуникација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путем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Портала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уређена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посебним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упутством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његово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коришћење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припремају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Канцеларија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служба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Владе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надлежна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пројектовање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усклађивање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развој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функционисање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система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електронске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управе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члан</a:t>
            </a:r>
            <a:r>
              <a:rPr lang="en-US" sz="2000" dirty="0" smtClean="0">
                <a:solidFill>
                  <a:srgbClr val="2933D6"/>
                </a:solidFill>
              </a:rPr>
              <a:t> 184. </a:t>
            </a:r>
            <a:r>
              <a:rPr lang="en-US" sz="2000" dirty="0" err="1" smtClean="0">
                <a:solidFill>
                  <a:srgbClr val="2933D6"/>
                </a:solidFill>
              </a:rPr>
              <a:t>ЗЈН</a:t>
            </a:r>
            <a:r>
              <a:rPr lang="en-US" sz="2000" dirty="0" smtClean="0">
                <a:solidFill>
                  <a:srgbClr val="2933D6"/>
                </a:solidFill>
              </a:rPr>
              <a:t>).</a:t>
            </a: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Суштину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изузетака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чини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немогућност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обезбеђивања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бесплатног</a:t>
            </a:r>
            <a:r>
              <a:rPr lang="en-US" sz="2000" b="1" i="1" dirty="0" smtClean="0">
                <a:solidFill>
                  <a:srgbClr val="2933D6"/>
                </a:solidFill>
              </a:rPr>
              <a:t>,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неограниченог</a:t>
            </a:r>
            <a:r>
              <a:rPr lang="en-US" sz="2000" b="1" i="1" dirty="0" smtClean="0">
                <a:solidFill>
                  <a:srgbClr val="2933D6"/>
                </a:solidFill>
              </a:rPr>
              <a:t> и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несметаног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директног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приступа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конкурсној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документацији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електронским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средствима</a:t>
            </a:r>
            <a:r>
              <a:rPr lang="en-US" sz="2000" b="1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Та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немогућност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може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буде</a:t>
            </a:r>
            <a:r>
              <a:rPr lang="en-US" sz="2000" dirty="0" smtClean="0">
                <a:solidFill>
                  <a:srgbClr val="2933D6"/>
                </a:solidFill>
              </a:rPr>
              <a:t>: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последица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природе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оног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што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шаље</a:t>
            </a:r>
            <a:r>
              <a:rPr lang="en-US" sz="2000" b="1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нпр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кад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шаљу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узорци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робе</a:t>
            </a:r>
            <a:r>
              <a:rPr lang="en-US" sz="2000" dirty="0" smtClean="0">
                <a:solidFill>
                  <a:srgbClr val="2933D6"/>
                </a:solidFill>
              </a:rPr>
              <a:t>),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последица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поверљивости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података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размењују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резултат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потребе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коришћењем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апликација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софтвера</a:t>
            </a:r>
            <a:r>
              <a:rPr lang="en-US" sz="2000" b="1" dirty="0" smtClean="0">
                <a:solidFill>
                  <a:srgbClr val="2933D6"/>
                </a:solidFill>
              </a:rPr>
              <a:t> и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опреме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који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нису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широко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доступни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Други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начини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комуникације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изузетни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стога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што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представљају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само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допуну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која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комбинује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разменом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путем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Портала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набавки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  <a:endParaRPr lang="en-US" sz="2200" dirty="0" smtClean="0">
              <a:solidFill>
                <a:srgbClr val="2933D6"/>
              </a:solidFill>
            </a:endParaRPr>
          </a:p>
          <a:p>
            <a:pPr algn="just"/>
            <a:endParaRPr lang="sr-Cyrl-RS" sz="2400" b="1" dirty="0" smtClean="0">
              <a:solidFill>
                <a:srgbClr val="2933D6"/>
              </a:solidFill>
            </a:endParaRPr>
          </a:p>
          <a:p>
            <a:pPr algn="just"/>
            <a:endParaRPr lang="sr-Cyrl-RS" sz="2400" b="1" dirty="0" smtClean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4. </a:t>
            </a:r>
            <a:r>
              <a:rPr lang="en-US" sz="2400" b="1" dirty="0" err="1" smtClean="0">
                <a:solidFill>
                  <a:srgbClr val="100E65"/>
                </a:solidFill>
              </a:rPr>
              <a:t>Комуникација</a:t>
            </a:r>
            <a:r>
              <a:rPr lang="en-US" sz="2400" b="1" dirty="0" smtClean="0">
                <a:solidFill>
                  <a:srgbClr val="100E65"/>
                </a:solidFill>
              </a:rPr>
              <a:t> у </a:t>
            </a:r>
            <a:r>
              <a:rPr lang="en-US" sz="2400" b="1" dirty="0" err="1" smtClean="0">
                <a:solidFill>
                  <a:srgbClr val="100E65"/>
                </a:solidFill>
              </a:rPr>
              <a:t>поступку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јавне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набавке</a:t>
            </a:r>
            <a:r>
              <a:rPr lang="sr-Cyrl-RS" sz="2400" b="1" dirty="0" smtClean="0">
                <a:solidFill>
                  <a:srgbClr val="100E65"/>
                </a:solidFill>
              </a:rPr>
              <a:t> (3)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03564"/>
            <a:ext cx="1064321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err="1" smtClean="0">
                <a:solidFill>
                  <a:srgbClr val="2933D6"/>
                </a:solidFill>
              </a:rPr>
              <a:t>Члан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sr-Cyrl-RS" sz="2200" b="1" dirty="0" smtClean="0">
                <a:solidFill>
                  <a:srgbClr val="2933D6"/>
                </a:solidFill>
              </a:rPr>
              <a:t>46</a:t>
            </a:r>
            <a:r>
              <a:rPr lang="en-US" sz="2200" b="1" dirty="0" smtClean="0">
                <a:solidFill>
                  <a:srgbClr val="2933D6"/>
                </a:solidFill>
              </a:rPr>
              <a:t>.</a:t>
            </a:r>
            <a:r>
              <a:rPr lang="sr-Cyrl-RS" sz="2200" b="1" dirty="0" smtClean="0">
                <a:solidFill>
                  <a:srgbClr val="2933D6"/>
                </a:solidFill>
              </a:rPr>
              <a:t> ЗЈН</a:t>
            </a:r>
          </a:p>
          <a:p>
            <a:pPr algn="just"/>
            <a:r>
              <a:rPr lang="en-US" sz="2200" b="1" dirty="0" err="1" smtClean="0">
                <a:solidFill>
                  <a:srgbClr val="2933D6"/>
                </a:solidFill>
              </a:rPr>
              <a:t>Усмена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комуникација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dirty="0" smtClean="0">
                <a:solidFill>
                  <a:srgbClr val="2933D6"/>
                </a:solidFill>
              </a:rPr>
              <a:t>у </a:t>
            </a:r>
            <a:r>
              <a:rPr lang="en-US" sz="2200" dirty="0" err="1" smtClean="0">
                <a:solidFill>
                  <a:srgbClr val="2933D6"/>
                </a:solidFill>
              </a:rPr>
              <a:t>поступку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јавних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набавки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представља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i="1" dirty="0" err="1" smtClean="0">
                <a:solidFill>
                  <a:srgbClr val="2933D6"/>
                </a:solidFill>
              </a:rPr>
              <a:t>изузетак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толико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уско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постављен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тешко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описати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ситуацију</a:t>
            </a:r>
            <a:r>
              <a:rPr lang="en-US" sz="2200" dirty="0" smtClean="0">
                <a:solidFill>
                  <a:srgbClr val="2933D6"/>
                </a:solidFill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</a:rPr>
              <a:t>којој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би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она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била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допуштена</a:t>
            </a:r>
            <a:r>
              <a:rPr lang="en-US" sz="2200" dirty="0" smtClean="0">
                <a:solidFill>
                  <a:srgbClr val="2933D6"/>
                </a:solidFill>
              </a:rPr>
              <a:t>. </a:t>
            </a:r>
            <a:r>
              <a:rPr lang="en-US" sz="2200" dirty="0" err="1" smtClean="0">
                <a:solidFill>
                  <a:srgbClr val="2933D6"/>
                </a:solidFill>
              </a:rPr>
              <a:t>Наиме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услови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су</a:t>
            </a:r>
            <a:r>
              <a:rPr lang="en-US" sz="2200" dirty="0" smtClean="0">
                <a:solidFill>
                  <a:srgbClr val="2933D6"/>
                </a:solidFill>
              </a:rPr>
              <a:t>: 1) </a:t>
            </a:r>
            <a:r>
              <a:rPr lang="en-US" sz="2200" dirty="0" err="1" smtClean="0">
                <a:solidFill>
                  <a:srgbClr val="2933D6"/>
                </a:solidFill>
              </a:rPr>
              <a:t>да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односи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битне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елементе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јавне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набавке</a:t>
            </a:r>
            <a:r>
              <a:rPr lang="en-US" sz="2200" dirty="0" smtClean="0">
                <a:solidFill>
                  <a:srgbClr val="2933D6"/>
                </a:solidFill>
              </a:rPr>
              <a:t> (</a:t>
            </a:r>
            <a:r>
              <a:rPr lang="en-US" sz="2200" dirty="0" err="1" smtClean="0">
                <a:solidFill>
                  <a:srgbClr val="2933D6"/>
                </a:solidFill>
              </a:rPr>
              <a:t>који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укључују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документацију</a:t>
            </a:r>
            <a:r>
              <a:rPr lang="en-US" sz="2200" dirty="0" smtClean="0">
                <a:solidFill>
                  <a:srgbClr val="2933D6"/>
                </a:solidFill>
              </a:rPr>
              <a:t> о </a:t>
            </a:r>
            <a:r>
              <a:rPr lang="en-US" sz="2200" dirty="0" err="1" smtClean="0">
                <a:solidFill>
                  <a:srgbClr val="2933D6"/>
                </a:solidFill>
              </a:rPr>
              <a:t>набавци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пријаве</a:t>
            </a:r>
            <a:r>
              <a:rPr lang="en-US" sz="2200" dirty="0" smtClean="0">
                <a:solidFill>
                  <a:srgbClr val="2933D6"/>
                </a:solidFill>
              </a:rPr>
              <a:t> и </a:t>
            </a:r>
            <a:r>
              <a:rPr lang="en-US" sz="2200" dirty="0" err="1" smtClean="0">
                <a:solidFill>
                  <a:srgbClr val="2933D6"/>
                </a:solidFill>
              </a:rPr>
              <a:t>понуде</a:t>
            </a:r>
            <a:r>
              <a:rPr lang="en-US" sz="2200" dirty="0" smtClean="0">
                <a:solidFill>
                  <a:srgbClr val="2933D6"/>
                </a:solidFill>
              </a:rPr>
              <a:t>), 2) </a:t>
            </a:r>
            <a:r>
              <a:rPr lang="en-US" sz="2200" dirty="0" err="1" smtClean="0">
                <a:solidFill>
                  <a:srgbClr val="2933D6"/>
                </a:solidFill>
              </a:rPr>
              <a:t>да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ЗЈН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није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прописао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обавезу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писане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комуникације</a:t>
            </a:r>
            <a:r>
              <a:rPr lang="en-US" sz="2200" dirty="0" smtClean="0">
                <a:solidFill>
                  <a:srgbClr val="2933D6"/>
                </a:solidFill>
              </a:rPr>
              <a:t> и 3) </a:t>
            </a:r>
            <a:r>
              <a:rPr lang="en-US" sz="2200" dirty="0" err="1" smtClean="0">
                <a:solidFill>
                  <a:srgbClr val="2933D6"/>
                </a:solidFill>
              </a:rPr>
              <a:t>да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њена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садржина</a:t>
            </a:r>
            <a:r>
              <a:rPr lang="en-US" sz="2200" dirty="0" smtClean="0">
                <a:solidFill>
                  <a:srgbClr val="2933D6"/>
                </a:solidFill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</a:rPr>
              <a:t>задовољавајућој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мери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документована</a:t>
            </a:r>
            <a:r>
              <a:rPr lang="sr-Cyrl-RS" sz="2200" dirty="0" smtClean="0">
                <a:solidFill>
                  <a:srgbClr val="2933D6"/>
                </a:solidFill>
              </a:rPr>
              <a:t>. </a:t>
            </a:r>
          </a:p>
          <a:p>
            <a:pPr algn="just"/>
            <a:r>
              <a:rPr lang="en-US" sz="2200" dirty="0" err="1" smtClean="0">
                <a:solidFill>
                  <a:srgbClr val="2933D6"/>
                </a:solidFill>
              </a:rPr>
              <a:t>Имајући</a:t>
            </a:r>
            <a:r>
              <a:rPr lang="en-US" sz="2200" dirty="0" smtClean="0">
                <a:solidFill>
                  <a:srgbClr val="2933D6"/>
                </a:solidFill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</a:rPr>
              <a:t>виду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за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шта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све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прописана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обавеза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размене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путем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Портала</a:t>
            </a:r>
            <a:r>
              <a:rPr lang="en-US" sz="2200" dirty="0" smtClean="0">
                <a:solidFill>
                  <a:srgbClr val="2933D6"/>
                </a:solidFill>
              </a:rPr>
              <a:t> (</a:t>
            </a:r>
            <a:r>
              <a:rPr lang="en-US" sz="2200" dirty="0" err="1" smtClean="0">
                <a:solidFill>
                  <a:srgbClr val="2933D6"/>
                </a:solidFill>
              </a:rPr>
              <a:t>члан</a:t>
            </a:r>
            <a:r>
              <a:rPr lang="en-US" sz="2200" dirty="0" smtClean="0">
                <a:solidFill>
                  <a:srgbClr val="2933D6"/>
                </a:solidFill>
              </a:rPr>
              <a:t> 45. </a:t>
            </a:r>
            <a:r>
              <a:rPr lang="en-US" sz="2200" dirty="0" err="1" smtClean="0">
                <a:solidFill>
                  <a:srgbClr val="2933D6"/>
                </a:solidFill>
              </a:rPr>
              <a:t>став</a:t>
            </a:r>
            <a:r>
              <a:rPr lang="en-US" sz="2200" dirty="0" smtClean="0">
                <a:solidFill>
                  <a:srgbClr val="2933D6"/>
                </a:solidFill>
              </a:rPr>
              <a:t> 2. </a:t>
            </a:r>
            <a:r>
              <a:rPr lang="en-US" sz="2200" dirty="0" err="1" smtClean="0">
                <a:solidFill>
                  <a:srgbClr val="2933D6"/>
                </a:solidFill>
              </a:rPr>
              <a:t>ЗЈН</a:t>
            </a:r>
            <a:r>
              <a:rPr lang="en-US" sz="2200" dirty="0" smtClean="0">
                <a:solidFill>
                  <a:srgbClr val="2933D6"/>
                </a:solidFill>
              </a:rPr>
              <a:t>), </a:t>
            </a:r>
            <a:r>
              <a:rPr lang="en-US" sz="2200" dirty="0" err="1" smtClean="0">
                <a:solidFill>
                  <a:srgbClr val="2933D6"/>
                </a:solidFill>
              </a:rPr>
              <a:t>није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једноставно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конструисати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пример</a:t>
            </a:r>
            <a:r>
              <a:rPr lang="en-US" sz="2200" dirty="0" smtClean="0">
                <a:solidFill>
                  <a:srgbClr val="2933D6"/>
                </a:solidFill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</a:rPr>
              <a:t>којем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испуњени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услови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за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усмену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комуникацију</a:t>
            </a:r>
            <a:r>
              <a:rPr lang="en-US" sz="2200" b="1" dirty="0" smtClean="0">
                <a:solidFill>
                  <a:srgbClr val="2933D6"/>
                </a:solidFill>
              </a:rPr>
              <a:t>. </a:t>
            </a:r>
            <a:endParaRPr lang="sr-Cyrl-RS" sz="22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200" dirty="0" err="1" smtClean="0">
                <a:solidFill>
                  <a:srgbClr val="2933D6"/>
                </a:solidFill>
              </a:rPr>
              <a:t>Теоретски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sr-Cyrl-RS" sz="2200" dirty="0" smtClean="0">
                <a:solidFill>
                  <a:srgbClr val="2933D6"/>
                </a:solidFill>
              </a:rPr>
              <a:t>ти </a:t>
            </a:r>
            <a:r>
              <a:rPr lang="en-US" sz="2200" dirty="0" err="1" smtClean="0">
                <a:solidFill>
                  <a:srgbClr val="2933D6"/>
                </a:solidFill>
              </a:rPr>
              <a:t>услови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за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могли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би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буду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испуњени</a:t>
            </a:r>
            <a:r>
              <a:rPr lang="en-US" sz="2200" dirty="0" smtClean="0">
                <a:solidFill>
                  <a:srgbClr val="2933D6"/>
                </a:solidFill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</a:rPr>
              <a:t>случају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усменог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саопштавања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поверљивих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података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који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односе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предмете</a:t>
            </a:r>
            <a:r>
              <a:rPr lang="en-US" sz="2200" dirty="0" smtClean="0">
                <a:solidFill>
                  <a:srgbClr val="2933D6"/>
                </a:solidFill>
              </a:rPr>
              <a:t>, у </a:t>
            </a:r>
            <a:r>
              <a:rPr lang="en-US" sz="2200" dirty="0" err="1" smtClean="0">
                <a:solidFill>
                  <a:srgbClr val="2933D6"/>
                </a:solidFill>
              </a:rPr>
              <a:t>које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привредни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субјекти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могу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изврше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увид</a:t>
            </a:r>
            <a:r>
              <a:rPr lang="en-US" sz="2200" dirty="0" smtClean="0">
                <a:solidFill>
                  <a:srgbClr val="2933D6"/>
                </a:solidFill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</a:rPr>
              <a:t>просторијама</a:t>
            </a:r>
            <a:r>
              <a:rPr lang="en-US" sz="2200" dirty="0" smtClean="0">
                <a:solidFill>
                  <a:srgbClr val="2933D6"/>
                </a:solidFill>
              </a:rPr>
              <a:t> и у </a:t>
            </a:r>
            <a:r>
              <a:rPr lang="en-US" sz="2200" dirty="0" err="1" smtClean="0">
                <a:solidFill>
                  <a:srgbClr val="2933D6"/>
                </a:solidFill>
              </a:rPr>
              <a:t>присуству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представника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22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sr-Cyrl-RS" sz="2400" b="1" dirty="0" smtClean="0">
              <a:solidFill>
                <a:srgbClr val="2933D6"/>
              </a:solidFill>
            </a:endParaRPr>
          </a:p>
          <a:p>
            <a:pPr algn="just"/>
            <a:endParaRPr lang="sr-Cyrl-RS" sz="2400" b="1" dirty="0" smtClean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4. </a:t>
            </a:r>
            <a:r>
              <a:rPr lang="en-US" sz="2400" b="1" dirty="0" err="1" smtClean="0">
                <a:solidFill>
                  <a:srgbClr val="100E65"/>
                </a:solidFill>
              </a:rPr>
              <a:t>Комуникација</a:t>
            </a:r>
            <a:r>
              <a:rPr lang="en-US" sz="2400" b="1" dirty="0" smtClean="0">
                <a:solidFill>
                  <a:srgbClr val="100E65"/>
                </a:solidFill>
              </a:rPr>
              <a:t> у </a:t>
            </a:r>
            <a:r>
              <a:rPr lang="en-US" sz="2400" b="1" dirty="0" err="1" smtClean="0">
                <a:solidFill>
                  <a:srgbClr val="100E65"/>
                </a:solidFill>
              </a:rPr>
              <a:t>поступку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јавне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набавке</a:t>
            </a:r>
            <a:r>
              <a:rPr lang="sr-Cyrl-RS" sz="2400" b="1" dirty="0" smtClean="0">
                <a:solidFill>
                  <a:srgbClr val="100E65"/>
                </a:solidFill>
              </a:rPr>
              <a:t> (4)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03564"/>
            <a:ext cx="1064321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err="1" smtClean="0">
                <a:solidFill>
                  <a:srgbClr val="2933D6"/>
                </a:solidFill>
              </a:rPr>
              <a:t>Члан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sr-Cyrl-RS" sz="2200" b="1" dirty="0" smtClean="0">
                <a:solidFill>
                  <a:srgbClr val="2933D6"/>
                </a:solidFill>
              </a:rPr>
              <a:t>47</a:t>
            </a:r>
            <a:r>
              <a:rPr lang="en-US" sz="2200" b="1" dirty="0" smtClean="0">
                <a:solidFill>
                  <a:srgbClr val="2933D6"/>
                </a:solidFill>
              </a:rPr>
              <a:t>.</a:t>
            </a:r>
            <a:r>
              <a:rPr lang="sr-Cyrl-RS" sz="2200" b="1" dirty="0" smtClean="0">
                <a:solidFill>
                  <a:srgbClr val="2933D6"/>
                </a:solidFill>
              </a:rPr>
              <a:t> ЗЈН</a:t>
            </a:r>
          </a:p>
          <a:p>
            <a:pPr algn="just"/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Алтернативно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средство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приступа</a:t>
            </a:r>
            <a:endParaRPr lang="en-US" sz="22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200" dirty="0" err="1" smtClean="0">
                <a:solidFill>
                  <a:srgbClr val="2933D6"/>
                </a:solidFill>
              </a:rPr>
              <a:t>Одредба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овог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члана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ослања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члан</a:t>
            </a:r>
            <a:r>
              <a:rPr lang="en-US" sz="2200" dirty="0" smtClean="0">
                <a:solidFill>
                  <a:srgbClr val="2933D6"/>
                </a:solidFill>
              </a:rPr>
              <a:t> 45. </a:t>
            </a:r>
            <a:r>
              <a:rPr lang="en-US" sz="2200" dirty="0" err="1" smtClean="0">
                <a:solidFill>
                  <a:srgbClr val="2933D6"/>
                </a:solidFill>
              </a:rPr>
              <a:t>где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прописано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комуникација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путем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Портала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правило</a:t>
            </a:r>
            <a:r>
              <a:rPr lang="en-US" sz="2200" dirty="0" smtClean="0">
                <a:solidFill>
                  <a:srgbClr val="2933D6"/>
                </a:solidFill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</a:rPr>
              <a:t>поступку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јавних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набавки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изузев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ако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постоји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i="1" dirty="0" err="1" smtClean="0">
                <a:solidFill>
                  <a:srgbClr val="2933D6"/>
                </a:solidFill>
              </a:rPr>
              <a:t>немогућност</a:t>
            </a:r>
            <a:r>
              <a:rPr lang="en-US" sz="2200" i="1" dirty="0" smtClean="0">
                <a:solidFill>
                  <a:srgbClr val="2933D6"/>
                </a:solidFill>
              </a:rPr>
              <a:t> </a:t>
            </a:r>
            <a:r>
              <a:rPr lang="en-US" sz="2200" i="1" dirty="0" err="1" smtClean="0">
                <a:solidFill>
                  <a:srgbClr val="2933D6"/>
                </a:solidFill>
              </a:rPr>
              <a:t>обезбеђивања</a:t>
            </a:r>
            <a:r>
              <a:rPr lang="en-US" sz="2200" i="1" dirty="0" smtClean="0">
                <a:solidFill>
                  <a:srgbClr val="2933D6"/>
                </a:solidFill>
              </a:rPr>
              <a:t> </a:t>
            </a:r>
            <a:r>
              <a:rPr lang="en-US" sz="2200" i="1" dirty="0" err="1" smtClean="0">
                <a:solidFill>
                  <a:srgbClr val="2933D6"/>
                </a:solidFill>
              </a:rPr>
              <a:t>бесплатног</a:t>
            </a:r>
            <a:r>
              <a:rPr lang="en-US" sz="2200" i="1" dirty="0" smtClean="0">
                <a:solidFill>
                  <a:srgbClr val="2933D6"/>
                </a:solidFill>
              </a:rPr>
              <a:t>, </a:t>
            </a:r>
            <a:r>
              <a:rPr lang="en-US" sz="2200" i="1" dirty="0" err="1" smtClean="0">
                <a:solidFill>
                  <a:srgbClr val="2933D6"/>
                </a:solidFill>
              </a:rPr>
              <a:t>неограниченог</a:t>
            </a:r>
            <a:r>
              <a:rPr lang="en-US" sz="2200" i="1" dirty="0" smtClean="0">
                <a:solidFill>
                  <a:srgbClr val="2933D6"/>
                </a:solidFill>
              </a:rPr>
              <a:t> и </a:t>
            </a:r>
            <a:r>
              <a:rPr lang="en-US" sz="2200" i="1" dirty="0" err="1" smtClean="0">
                <a:solidFill>
                  <a:srgbClr val="2933D6"/>
                </a:solidFill>
              </a:rPr>
              <a:t>несметаног</a:t>
            </a:r>
            <a:r>
              <a:rPr lang="en-US" sz="2200" i="1" dirty="0" smtClean="0">
                <a:solidFill>
                  <a:srgbClr val="2933D6"/>
                </a:solidFill>
              </a:rPr>
              <a:t> </a:t>
            </a:r>
            <a:r>
              <a:rPr lang="en-US" sz="2200" i="1" dirty="0" err="1" smtClean="0">
                <a:solidFill>
                  <a:srgbClr val="2933D6"/>
                </a:solidFill>
              </a:rPr>
              <a:t>директног</a:t>
            </a:r>
            <a:r>
              <a:rPr lang="en-US" sz="2200" i="1" dirty="0" smtClean="0">
                <a:solidFill>
                  <a:srgbClr val="2933D6"/>
                </a:solidFill>
              </a:rPr>
              <a:t> </a:t>
            </a:r>
            <a:r>
              <a:rPr lang="en-US" sz="2200" i="1" dirty="0" err="1" smtClean="0">
                <a:solidFill>
                  <a:srgbClr val="2933D6"/>
                </a:solidFill>
              </a:rPr>
              <a:t>приступа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конкурсној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документацији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електронским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средствима</a:t>
            </a:r>
            <a:r>
              <a:rPr lang="en-US" sz="2200" dirty="0" smtClean="0">
                <a:solidFill>
                  <a:srgbClr val="2933D6"/>
                </a:solidFill>
              </a:rPr>
              <a:t>. </a:t>
            </a:r>
            <a:r>
              <a:rPr lang="en-US" sz="2200" dirty="0" err="1" smtClean="0">
                <a:solidFill>
                  <a:srgbClr val="2933D6"/>
                </a:solidFill>
              </a:rPr>
              <a:t>Између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осталог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један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од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изузетака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јавља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се</a:t>
            </a:r>
            <a:r>
              <a:rPr lang="en-US" sz="2200" dirty="0" smtClean="0">
                <a:solidFill>
                  <a:srgbClr val="2933D6"/>
                </a:solidFill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</a:rPr>
              <a:t>ситуацији</a:t>
            </a:r>
            <a:r>
              <a:rPr lang="en-US" sz="2200" dirty="0" smtClean="0">
                <a:solidFill>
                  <a:srgbClr val="2933D6"/>
                </a:solidFill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</a:rPr>
              <a:t>којој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размена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путем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Портала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захтева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алате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софтвере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апликације</a:t>
            </a:r>
            <a:r>
              <a:rPr lang="en-US" sz="2200" dirty="0" smtClean="0">
                <a:solidFill>
                  <a:srgbClr val="2933D6"/>
                </a:solidFill>
              </a:rPr>
              <a:t> и/</a:t>
            </a:r>
            <a:r>
              <a:rPr lang="en-US" sz="2200" dirty="0" err="1" smtClean="0">
                <a:solidFill>
                  <a:srgbClr val="2933D6"/>
                </a:solidFill>
              </a:rPr>
              <a:t>или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опрему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који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нису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општедоступни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или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нису</a:t>
            </a:r>
            <a:r>
              <a:rPr lang="en-US" sz="2200" dirty="0" smtClean="0">
                <a:solidFill>
                  <a:srgbClr val="2933D6"/>
                </a:solidFill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</a:rPr>
              <a:t>широј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употреби</a:t>
            </a:r>
            <a:r>
              <a:rPr lang="en-US" sz="2200" dirty="0" smtClean="0">
                <a:solidFill>
                  <a:srgbClr val="2933D6"/>
                </a:solidFill>
              </a:rPr>
              <a:t> (</a:t>
            </a:r>
            <a:r>
              <a:rPr lang="en-US" sz="2200" dirty="0" err="1" smtClean="0">
                <a:solidFill>
                  <a:srgbClr val="2933D6"/>
                </a:solidFill>
              </a:rPr>
              <a:t>члан</a:t>
            </a:r>
            <a:r>
              <a:rPr lang="en-US" sz="2200" dirty="0" smtClean="0">
                <a:solidFill>
                  <a:srgbClr val="2933D6"/>
                </a:solidFill>
              </a:rPr>
              <a:t> 45. </a:t>
            </a:r>
            <a:r>
              <a:rPr lang="en-US" sz="2200" dirty="0" err="1" smtClean="0">
                <a:solidFill>
                  <a:srgbClr val="2933D6"/>
                </a:solidFill>
              </a:rPr>
              <a:t>став</a:t>
            </a:r>
            <a:r>
              <a:rPr lang="en-US" sz="2200" dirty="0" smtClean="0">
                <a:solidFill>
                  <a:srgbClr val="2933D6"/>
                </a:solidFill>
              </a:rPr>
              <a:t> 3).</a:t>
            </a:r>
          </a:p>
          <a:p>
            <a:pPr algn="just"/>
            <a:r>
              <a:rPr lang="en-US" sz="2200" dirty="0" err="1" smtClean="0">
                <a:solidFill>
                  <a:srgbClr val="2933D6"/>
                </a:solidFill>
              </a:rPr>
              <a:t>Члан</a:t>
            </a:r>
            <a:r>
              <a:rPr lang="en-US" sz="2200" dirty="0" smtClean="0">
                <a:solidFill>
                  <a:srgbClr val="2933D6"/>
                </a:solidFill>
              </a:rPr>
              <a:t> 47. </a:t>
            </a:r>
            <a:r>
              <a:rPr lang="en-US" sz="2200" dirty="0" err="1" smtClean="0">
                <a:solidFill>
                  <a:srgbClr val="2933D6"/>
                </a:solidFill>
              </a:rPr>
              <a:t>управо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предвиђа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изузетак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од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изузетка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прописујући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да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</a:rPr>
              <a:t>ако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је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то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нарочито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потребно</a:t>
            </a:r>
            <a:r>
              <a:rPr lang="en-US" sz="2200" b="1" dirty="0" smtClean="0">
                <a:solidFill>
                  <a:srgbClr val="2933D6"/>
                </a:solidFill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захтева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коришћење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алата</a:t>
            </a:r>
            <a:r>
              <a:rPr lang="en-US" sz="2200" b="1" dirty="0" smtClean="0">
                <a:solidFill>
                  <a:srgbClr val="2933D6"/>
                </a:solidFill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</a:rPr>
              <a:t>уређаја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нису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широко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доступни</a:t>
            </a:r>
            <a:r>
              <a:rPr lang="en-US" sz="2200" b="1" dirty="0" smtClean="0">
                <a:solidFill>
                  <a:srgbClr val="2933D6"/>
                </a:solidFill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</a:rPr>
              <a:t>под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условом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понуди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алтернативно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средство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приступа</a:t>
            </a:r>
            <a:r>
              <a:rPr lang="en-US" sz="2200" b="1" dirty="0" smtClean="0">
                <a:solidFill>
                  <a:srgbClr val="2933D6"/>
                </a:solidFill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</a:rPr>
              <a:t>тј</a:t>
            </a:r>
            <a:r>
              <a:rPr lang="en-US" sz="2200" b="1" dirty="0" smtClean="0">
                <a:solidFill>
                  <a:srgbClr val="2933D6"/>
                </a:solidFill>
              </a:rPr>
              <a:t>. </a:t>
            </a:r>
            <a:r>
              <a:rPr lang="en-US" sz="2200" b="1" dirty="0" err="1" smtClean="0">
                <a:solidFill>
                  <a:srgbClr val="2933D6"/>
                </a:solidFill>
              </a:rPr>
              <a:t>под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условом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такву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електронску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комуникацију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учини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за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понуђаче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бесплатном</a:t>
            </a:r>
            <a:r>
              <a:rPr lang="en-US" sz="2200" b="1" dirty="0" smtClean="0">
                <a:solidFill>
                  <a:srgbClr val="2933D6"/>
                </a:solidFill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</a:rPr>
              <a:t>неограниченом</a:t>
            </a:r>
            <a:r>
              <a:rPr lang="en-US" sz="2200" b="1" dirty="0" smtClean="0">
                <a:solidFill>
                  <a:srgbClr val="2933D6"/>
                </a:solidFill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</a:rPr>
              <a:t>несметаном</a:t>
            </a:r>
            <a:r>
              <a:rPr lang="en-US" sz="2200" b="1" dirty="0" smtClean="0">
                <a:solidFill>
                  <a:srgbClr val="2933D6"/>
                </a:solidFill>
              </a:rPr>
              <a:t>.</a:t>
            </a:r>
            <a:endParaRPr lang="en-US" sz="2200" dirty="0" smtClean="0">
              <a:solidFill>
                <a:srgbClr val="2933D6"/>
              </a:solidFill>
            </a:endParaRPr>
          </a:p>
          <a:p>
            <a:pPr algn="just"/>
            <a:endParaRPr lang="sr-Cyrl-RS" sz="2200" b="1" dirty="0" smtClean="0">
              <a:solidFill>
                <a:srgbClr val="2933D6"/>
              </a:solidFill>
            </a:endParaRPr>
          </a:p>
          <a:p>
            <a:pPr algn="just"/>
            <a:endParaRPr lang="sr-Cyrl-RS" sz="2400" b="1" dirty="0" smtClean="0">
              <a:solidFill>
                <a:srgbClr val="2933D6"/>
              </a:solidFill>
            </a:endParaRPr>
          </a:p>
          <a:p>
            <a:pPr algn="just"/>
            <a:endParaRPr lang="sr-Cyrl-RS" sz="2400" b="1" dirty="0" smtClean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4. </a:t>
            </a:r>
            <a:r>
              <a:rPr lang="en-US" sz="2400" b="1" dirty="0" err="1" smtClean="0">
                <a:solidFill>
                  <a:srgbClr val="100E65"/>
                </a:solidFill>
              </a:rPr>
              <a:t>Комуникација</a:t>
            </a:r>
            <a:r>
              <a:rPr lang="en-US" sz="2400" b="1" dirty="0" smtClean="0">
                <a:solidFill>
                  <a:srgbClr val="100E65"/>
                </a:solidFill>
              </a:rPr>
              <a:t> у </a:t>
            </a:r>
            <a:r>
              <a:rPr lang="en-US" sz="2400" b="1" dirty="0" err="1" smtClean="0">
                <a:solidFill>
                  <a:srgbClr val="100E65"/>
                </a:solidFill>
              </a:rPr>
              <a:t>поступку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јавне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набавке</a:t>
            </a:r>
            <a:r>
              <a:rPr lang="sr-Cyrl-RS" sz="2400" b="1" dirty="0" smtClean="0">
                <a:solidFill>
                  <a:srgbClr val="100E65"/>
                </a:solidFill>
              </a:rPr>
              <a:t> (5)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03564"/>
            <a:ext cx="10643215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err="1" smtClean="0">
                <a:solidFill>
                  <a:srgbClr val="2933D6"/>
                </a:solidFill>
              </a:rPr>
              <a:t>Члан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sr-Cyrl-RS" sz="2200" b="1" dirty="0" smtClean="0">
                <a:solidFill>
                  <a:srgbClr val="2933D6"/>
                </a:solidFill>
              </a:rPr>
              <a:t>48</a:t>
            </a:r>
            <a:r>
              <a:rPr lang="en-US" sz="2200" b="1" dirty="0" smtClean="0">
                <a:solidFill>
                  <a:srgbClr val="2933D6"/>
                </a:solidFill>
              </a:rPr>
              <a:t>.</a:t>
            </a:r>
            <a:r>
              <a:rPr lang="sr-Cyrl-RS" sz="2200" b="1" dirty="0" smtClean="0">
                <a:solidFill>
                  <a:srgbClr val="2933D6"/>
                </a:solidFill>
              </a:rPr>
              <a:t> ЗЈН</a:t>
            </a:r>
          </a:p>
          <a:p>
            <a:pPr algn="just"/>
            <a:r>
              <a:rPr lang="sr-Cyrl-RS" sz="2200" dirty="0" smtClean="0">
                <a:solidFill>
                  <a:srgbClr val="2933D6"/>
                </a:solidFill>
              </a:rPr>
              <a:t>У</a:t>
            </a:r>
            <a:r>
              <a:rPr lang="en-US" sz="2200" dirty="0" err="1" smtClean="0">
                <a:solidFill>
                  <a:srgbClr val="2933D6"/>
                </a:solidFill>
              </a:rPr>
              <a:t>пућује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Прилог</a:t>
            </a:r>
            <a:r>
              <a:rPr lang="en-US" sz="2200" b="1" dirty="0" smtClean="0">
                <a:solidFill>
                  <a:srgbClr val="2933D6"/>
                </a:solidFill>
              </a:rPr>
              <a:t> 3. </a:t>
            </a:r>
            <a:r>
              <a:rPr lang="en-US" sz="2200" b="1" dirty="0" err="1" smtClean="0">
                <a:solidFill>
                  <a:srgbClr val="2933D6"/>
                </a:solidFill>
              </a:rPr>
              <a:t>ЗЈН</a:t>
            </a:r>
            <a:r>
              <a:rPr lang="en-US" sz="2200" b="1" dirty="0" smtClean="0">
                <a:solidFill>
                  <a:srgbClr val="2933D6"/>
                </a:solidFill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прописује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алати</a:t>
            </a:r>
            <a:r>
              <a:rPr lang="en-US" sz="2200" b="1" dirty="0" smtClean="0">
                <a:solidFill>
                  <a:srgbClr val="2933D6"/>
                </a:solidFill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</a:rPr>
              <a:t>уређаји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за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електронски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пријем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понуда</a:t>
            </a:r>
            <a:r>
              <a:rPr lang="en-US" sz="2200" b="1" dirty="0" smtClean="0">
                <a:solidFill>
                  <a:srgbClr val="2933D6"/>
                </a:solidFill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</a:rPr>
              <a:t>пријава</a:t>
            </a:r>
            <a:r>
              <a:rPr lang="en-US" sz="2200" b="1" dirty="0" smtClean="0">
                <a:solidFill>
                  <a:srgbClr val="2933D6"/>
                </a:solidFill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</a:rPr>
              <a:t>као</a:t>
            </a:r>
            <a:r>
              <a:rPr lang="en-US" sz="2200" b="1" dirty="0" smtClean="0">
                <a:solidFill>
                  <a:srgbClr val="2933D6"/>
                </a:solidFill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</a:rPr>
              <a:t>планова</a:t>
            </a:r>
            <a:r>
              <a:rPr lang="en-US" sz="2200" b="1" dirty="0" smtClean="0">
                <a:solidFill>
                  <a:srgbClr val="2933D6"/>
                </a:solidFill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</a:rPr>
              <a:t>дизајна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преко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техничких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средстава</a:t>
            </a:r>
            <a:r>
              <a:rPr lang="en-US" sz="2200" b="1" dirty="0" smtClean="0">
                <a:solidFill>
                  <a:srgbClr val="2933D6"/>
                </a:solidFill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</a:rPr>
              <a:t>одговарајућих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поступака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морају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гарантују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да</a:t>
            </a:r>
            <a:r>
              <a:rPr lang="en-US" sz="2200" dirty="0" smtClean="0">
                <a:solidFill>
                  <a:srgbClr val="2933D6"/>
                </a:solidFill>
              </a:rPr>
              <a:t>: 1) </a:t>
            </a:r>
            <a:r>
              <a:rPr lang="en-US" sz="2200" dirty="0" err="1" smtClean="0">
                <a:solidFill>
                  <a:srgbClr val="2933D6"/>
                </a:solidFill>
              </a:rPr>
              <a:t>тачно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време</a:t>
            </a:r>
            <a:r>
              <a:rPr lang="en-US" sz="2200" dirty="0" smtClean="0">
                <a:solidFill>
                  <a:srgbClr val="2933D6"/>
                </a:solidFill>
              </a:rPr>
              <a:t> и </a:t>
            </a:r>
            <a:r>
              <a:rPr lang="en-US" sz="2200" dirty="0" err="1" smtClean="0">
                <a:solidFill>
                  <a:srgbClr val="2933D6"/>
                </a:solidFill>
              </a:rPr>
              <a:t>датум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пријема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понуда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пријава</a:t>
            </a:r>
            <a:r>
              <a:rPr lang="en-US" sz="2200" dirty="0" smtClean="0">
                <a:solidFill>
                  <a:srgbClr val="2933D6"/>
                </a:solidFill>
              </a:rPr>
              <a:t> и </a:t>
            </a:r>
            <a:r>
              <a:rPr lang="en-US" sz="2200" dirty="0" err="1" smtClean="0">
                <a:solidFill>
                  <a:srgbClr val="2933D6"/>
                </a:solidFill>
              </a:rPr>
              <a:t>подношења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планова</a:t>
            </a:r>
            <a:r>
              <a:rPr lang="en-US" sz="2200" dirty="0" smtClean="0">
                <a:solidFill>
                  <a:srgbClr val="2933D6"/>
                </a:solidFill>
              </a:rPr>
              <a:t> и </a:t>
            </a:r>
            <a:r>
              <a:rPr lang="en-US" sz="2200" dirty="0" err="1" smtClean="0">
                <a:solidFill>
                  <a:srgbClr val="2933D6"/>
                </a:solidFill>
              </a:rPr>
              <a:t>дизајна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могу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бити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прецизно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утврђени</a:t>
            </a:r>
            <a:r>
              <a:rPr lang="en-US" sz="2200" dirty="0" smtClean="0">
                <a:solidFill>
                  <a:srgbClr val="2933D6"/>
                </a:solidFill>
              </a:rPr>
              <a:t>; 2) </a:t>
            </a:r>
            <a:r>
              <a:rPr lang="en-US" sz="2200" dirty="0" err="1" smtClean="0">
                <a:solidFill>
                  <a:srgbClr val="2933D6"/>
                </a:solidFill>
              </a:rPr>
              <a:t>се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може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разумно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обезбедити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да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пре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утврђених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рокова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нико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може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имати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приступ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подацима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достављеним</a:t>
            </a:r>
            <a:r>
              <a:rPr lang="en-US" sz="2200" dirty="0" smtClean="0">
                <a:solidFill>
                  <a:srgbClr val="2933D6"/>
                </a:solidFill>
              </a:rPr>
              <a:t>, у </a:t>
            </a:r>
            <a:r>
              <a:rPr lang="en-US" sz="2200" dirty="0" err="1" smtClean="0">
                <a:solidFill>
                  <a:srgbClr val="2933D6"/>
                </a:solidFill>
              </a:rPr>
              <a:t>складу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овим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захтевима</a:t>
            </a:r>
            <a:r>
              <a:rPr lang="en-US" sz="2200" dirty="0" smtClean="0">
                <a:solidFill>
                  <a:srgbClr val="2933D6"/>
                </a:solidFill>
              </a:rPr>
              <a:t>; 3) </a:t>
            </a:r>
            <a:r>
              <a:rPr lang="en-US" sz="2200" dirty="0" err="1" smtClean="0">
                <a:solidFill>
                  <a:srgbClr val="2933D6"/>
                </a:solidFill>
              </a:rPr>
              <a:t>само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овлашћена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лица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могу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одредити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или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изменити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датуме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за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отварање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примљених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података</a:t>
            </a:r>
            <a:r>
              <a:rPr lang="en-US" sz="2200" dirty="0" smtClean="0">
                <a:solidFill>
                  <a:srgbClr val="2933D6"/>
                </a:solidFill>
              </a:rPr>
              <a:t>; 4) </a:t>
            </a:r>
            <a:r>
              <a:rPr lang="en-US" sz="2200" dirty="0" err="1" smtClean="0">
                <a:solidFill>
                  <a:srgbClr val="2933D6"/>
                </a:solidFill>
              </a:rPr>
              <a:t>током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различитих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фаза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јавне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набавке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или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конкурса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за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дизајн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приступ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свим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достављеним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подацима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или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њиховим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деловима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мора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бити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омогућен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само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овлашћеним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лицима</a:t>
            </a:r>
            <a:r>
              <a:rPr lang="en-US" sz="2200" dirty="0" smtClean="0">
                <a:solidFill>
                  <a:srgbClr val="2933D6"/>
                </a:solidFill>
              </a:rPr>
              <a:t>; 5) </a:t>
            </a:r>
            <a:r>
              <a:rPr lang="en-US" sz="2200" dirty="0" err="1" smtClean="0">
                <a:solidFill>
                  <a:srgbClr val="2933D6"/>
                </a:solidFill>
              </a:rPr>
              <a:t>приступ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пренетим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подацима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могу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дати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само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овлашћена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лица</a:t>
            </a:r>
            <a:r>
              <a:rPr lang="en-US" sz="2200" dirty="0" smtClean="0">
                <a:solidFill>
                  <a:srgbClr val="2933D6"/>
                </a:solidFill>
              </a:rPr>
              <a:t> и </a:t>
            </a:r>
            <a:r>
              <a:rPr lang="en-US" sz="2200" dirty="0" err="1" smtClean="0">
                <a:solidFill>
                  <a:srgbClr val="2933D6"/>
                </a:solidFill>
              </a:rPr>
              <a:t>то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тек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након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прописаног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датума</a:t>
            </a:r>
            <a:r>
              <a:rPr lang="en-US" sz="2200" dirty="0" smtClean="0">
                <a:solidFill>
                  <a:srgbClr val="2933D6"/>
                </a:solidFill>
              </a:rPr>
              <a:t>; 6) </a:t>
            </a:r>
            <a:r>
              <a:rPr lang="en-US" sz="2200" dirty="0" err="1" smtClean="0">
                <a:solidFill>
                  <a:srgbClr val="2933D6"/>
                </a:solidFill>
              </a:rPr>
              <a:t>подаци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примљени</a:t>
            </a:r>
            <a:r>
              <a:rPr lang="en-US" sz="2200" dirty="0" smtClean="0">
                <a:solidFill>
                  <a:srgbClr val="2933D6"/>
                </a:solidFill>
              </a:rPr>
              <a:t> и </a:t>
            </a:r>
            <a:r>
              <a:rPr lang="en-US" sz="2200" dirty="0" err="1" smtClean="0">
                <a:solidFill>
                  <a:srgbClr val="2933D6"/>
                </a:solidFill>
              </a:rPr>
              <a:t>отворени</a:t>
            </a:r>
            <a:r>
              <a:rPr lang="en-US" sz="2200" dirty="0" smtClean="0">
                <a:solidFill>
                  <a:srgbClr val="2933D6"/>
                </a:solidFill>
              </a:rPr>
              <a:t>, у </a:t>
            </a:r>
            <a:r>
              <a:rPr lang="en-US" sz="2200" dirty="0" err="1" smtClean="0">
                <a:solidFill>
                  <a:srgbClr val="2933D6"/>
                </a:solidFill>
              </a:rPr>
              <a:t>складу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овим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захтевима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морају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остати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доступни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само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лицима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овлашћеним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њима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буду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упозната</a:t>
            </a:r>
            <a:r>
              <a:rPr lang="en-US" sz="2200" dirty="0" smtClean="0">
                <a:solidFill>
                  <a:srgbClr val="2933D6"/>
                </a:solidFill>
              </a:rPr>
              <a:t>; 7) </a:t>
            </a:r>
            <a:r>
              <a:rPr lang="en-US" sz="2200" dirty="0" err="1" smtClean="0">
                <a:solidFill>
                  <a:srgbClr val="2933D6"/>
                </a:solidFill>
              </a:rPr>
              <a:t>ако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забране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или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услови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приступа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из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тач</a:t>
            </a:r>
            <a:r>
              <a:rPr lang="en-US" sz="2200" dirty="0" smtClean="0">
                <a:solidFill>
                  <a:srgbClr val="2933D6"/>
                </a:solidFill>
              </a:rPr>
              <a:t>. 2)–6) </a:t>
            </a:r>
            <a:r>
              <a:rPr lang="en-US" sz="2200" dirty="0" err="1" smtClean="0">
                <a:solidFill>
                  <a:srgbClr val="2933D6"/>
                </a:solidFill>
              </a:rPr>
              <a:t>овог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прилога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прекршени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или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постоји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покушај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њиховог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кршења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може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разумно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обезбедити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кршења</a:t>
            </a:r>
            <a:r>
              <a:rPr lang="en-US" sz="2200" dirty="0" smtClean="0">
                <a:solidFill>
                  <a:srgbClr val="2933D6"/>
                </a:solidFill>
              </a:rPr>
              <a:t> и </a:t>
            </a:r>
            <a:r>
              <a:rPr lang="en-US" sz="2200" dirty="0" err="1" smtClean="0">
                <a:solidFill>
                  <a:srgbClr val="2933D6"/>
                </a:solidFill>
              </a:rPr>
              <a:t>покушаји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могу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јасно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открити</a:t>
            </a:r>
            <a:r>
              <a:rPr lang="en-US" sz="22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sr-Cyrl-RS" sz="22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endParaRPr lang="sr-Cyrl-RS" sz="2400" b="1" dirty="0" smtClean="0">
              <a:solidFill>
                <a:srgbClr val="2933D6"/>
              </a:solidFill>
            </a:endParaRPr>
          </a:p>
          <a:p>
            <a:pPr algn="just"/>
            <a:endParaRPr lang="sr-Cyrl-RS" sz="2400" b="1" dirty="0" smtClean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</a:rPr>
              <a:t>5. </a:t>
            </a:r>
            <a:r>
              <a:rPr lang="en-US" sz="2400" b="1" dirty="0" err="1" smtClean="0">
                <a:solidFill>
                  <a:srgbClr val="100E65"/>
                </a:solidFill>
              </a:rPr>
              <a:t>Опште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мере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за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спречавање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корупције</a:t>
            </a:r>
            <a:r>
              <a:rPr lang="en-US" sz="2400" b="1" dirty="0" smtClean="0">
                <a:solidFill>
                  <a:srgbClr val="100E65"/>
                </a:solidFill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</a:rPr>
              <a:t>сукоб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интереса</a:t>
            </a:r>
            <a:r>
              <a:rPr lang="sr-Cyrl-RS" sz="2400" b="1" dirty="0" smtClean="0">
                <a:solidFill>
                  <a:srgbClr val="100E65"/>
                </a:solidFill>
              </a:rPr>
              <a:t> (1)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03564"/>
            <a:ext cx="10643215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err="1" smtClean="0">
                <a:solidFill>
                  <a:srgbClr val="2933D6"/>
                </a:solidFill>
              </a:rPr>
              <a:t>Члан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sr-Cyrl-RS" sz="2200" b="1" dirty="0" smtClean="0">
                <a:solidFill>
                  <a:srgbClr val="2933D6"/>
                </a:solidFill>
              </a:rPr>
              <a:t>49</a:t>
            </a:r>
            <a:r>
              <a:rPr lang="en-US" sz="2200" b="1" dirty="0" smtClean="0">
                <a:solidFill>
                  <a:srgbClr val="2933D6"/>
                </a:solidFill>
              </a:rPr>
              <a:t>.</a:t>
            </a:r>
            <a:r>
              <a:rPr lang="sr-Cyrl-RS" sz="2200" b="1" dirty="0" smtClean="0">
                <a:solidFill>
                  <a:srgbClr val="2933D6"/>
                </a:solidFill>
              </a:rPr>
              <a:t> </a:t>
            </a:r>
            <a:r>
              <a:rPr lang="sr-Cyrl-RS" sz="2200" b="1" dirty="0" smtClean="0">
                <a:solidFill>
                  <a:srgbClr val="2933D6"/>
                </a:solidFill>
              </a:rPr>
              <a:t>ЗЈН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sr-Cyrl-RS" sz="2200" dirty="0">
                <a:solidFill>
                  <a:srgbClr val="2933D6"/>
                </a:solidFill>
              </a:rPr>
              <a:t>н</a:t>
            </a:r>
            <a:r>
              <a:rPr lang="en-US" sz="2200" dirty="0" smtClean="0">
                <a:solidFill>
                  <a:srgbClr val="2933D6"/>
                </a:solidFill>
              </a:rPr>
              <a:t>а </a:t>
            </a:r>
            <a:r>
              <a:rPr lang="en-US" sz="2200" dirty="0" err="1" smtClean="0">
                <a:solidFill>
                  <a:srgbClr val="2933D6"/>
                </a:solidFill>
              </a:rPr>
              <a:t>општи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начин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уређује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обавезу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предузме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i="1" dirty="0" err="1" smtClean="0">
                <a:solidFill>
                  <a:srgbClr val="2933D6"/>
                </a:solidFill>
              </a:rPr>
              <a:t>превентивне</a:t>
            </a:r>
            <a:r>
              <a:rPr lang="en-US" sz="2200" b="1" i="1" dirty="0" smtClean="0">
                <a:solidFill>
                  <a:srgbClr val="2933D6"/>
                </a:solidFill>
              </a:rPr>
              <a:t> и </a:t>
            </a:r>
            <a:r>
              <a:rPr lang="en-US" sz="2200" b="1" i="1" dirty="0" err="1" smtClean="0">
                <a:solidFill>
                  <a:srgbClr val="2933D6"/>
                </a:solidFill>
              </a:rPr>
              <a:t>друге</a:t>
            </a:r>
            <a:r>
              <a:rPr lang="en-US" sz="2200" b="1" i="1" dirty="0" smtClean="0">
                <a:solidFill>
                  <a:srgbClr val="2933D6"/>
                </a:solidFill>
              </a:rPr>
              <a:t> </a:t>
            </a:r>
            <a:r>
              <a:rPr lang="en-US" sz="2200" b="1" i="1" dirty="0" err="1" smtClean="0">
                <a:solidFill>
                  <a:srgbClr val="2933D6"/>
                </a:solidFill>
              </a:rPr>
              <a:t>мере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за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спречавање</a:t>
            </a:r>
            <a:r>
              <a:rPr lang="en-US" sz="2200" b="1" dirty="0" smtClean="0">
                <a:solidFill>
                  <a:srgbClr val="2933D6"/>
                </a:solidFill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</a:rPr>
              <a:t>откривање</a:t>
            </a:r>
            <a:r>
              <a:rPr lang="en-US" sz="2200" b="1" dirty="0" smtClean="0">
                <a:solidFill>
                  <a:srgbClr val="2933D6"/>
                </a:solidFill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</a:rPr>
              <a:t>санкционисање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корупције</a:t>
            </a:r>
            <a:r>
              <a:rPr lang="en-US" sz="2200" dirty="0" smtClean="0">
                <a:solidFill>
                  <a:srgbClr val="2933D6"/>
                </a:solidFill>
              </a:rPr>
              <a:t>. </a:t>
            </a:r>
            <a:r>
              <a:rPr lang="en-US" sz="2200" b="1" dirty="0" err="1" smtClean="0">
                <a:solidFill>
                  <a:srgbClr val="2933D6"/>
                </a:solidFill>
              </a:rPr>
              <a:t>Појам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корупције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није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дефинисан</a:t>
            </a:r>
            <a:r>
              <a:rPr lang="en-US" sz="2200" dirty="0" smtClean="0">
                <a:solidFill>
                  <a:srgbClr val="2933D6"/>
                </a:solidFill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</a:rPr>
              <a:t>ЗЈН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већ</a:t>
            </a:r>
            <a:r>
              <a:rPr lang="en-US" sz="2200" dirty="0" smtClean="0">
                <a:solidFill>
                  <a:srgbClr val="2933D6"/>
                </a:solidFill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</a:rPr>
              <a:t>члану</a:t>
            </a:r>
            <a:r>
              <a:rPr lang="en-US" sz="2200" dirty="0" smtClean="0">
                <a:solidFill>
                  <a:srgbClr val="2933D6"/>
                </a:solidFill>
              </a:rPr>
              <a:t> 2. </a:t>
            </a:r>
            <a:r>
              <a:rPr lang="en-US" sz="2200" i="1" dirty="0" err="1" smtClean="0">
                <a:solidFill>
                  <a:srgbClr val="2933D6"/>
                </a:solidFill>
              </a:rPr>
              <a:t>Закона</a:t>
            </a:r>
            <a:r>
              <a:rPr lang="en-US" sz="2200" i="1" dirty="0" smtClean="0">
                <a:solidFill>
                  <a:srgbClr val="2933D6"/>
                </a:solidFill>
              </a:rPr>
              <a:t> о </a:t>
            </a:r>
            <a:r>
              <a:rPr lang="en-US" sz="2200" i="1" dirty="0" err="1" smtClean="0">
                <a:solidFill>
                  <a:srgbClr val="2933D6"/>
                </a:solidFill>
              </a:rPr>
              <a:t>спречавању</a:t>
            </a:r>
            <a:r>
              <a:rPr lang="en-US" sz="2200" i="1" dirty="0" smtClean="0">
                <a:solidFill>
                  <a:srgbClr val="2933D6"/>
                </a:solidFill>
              </a:rPr>
              <a:t> </a:t>
            </a:r>
            <a:r>
              <a:rPr lang="en-US" sz="2200" i="1" dirty="0" err="1" smtClean="0">
                <a:solidFill>
                  <a:srgbClr val="2933D6"/>
                </a:solidFill>
              </a:rPr>
              <a:t>корупције</a:t>
            </a:r>
            <a:r>
              <a:rPr lang="en-US" sz="2200" i="1" dirty="0" smtClean="0">
                <a:solidFill>
                  <a:srgbClr val="2933D6"/>
                </a:solidFill>
              </a:rPr>
              <a:t>: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корупција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однос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настаје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коришћењем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службеног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друштвеног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положаја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утицаја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ради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стицања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користи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за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себе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другога</a:t>
            </a:r>
            <a:r>
              <a:rPr lang="en-US" sz="22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2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је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дужан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посебним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актом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ближе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уреди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начин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планирања</a:t>
            </a:r>
            <a:r>
              <a:rPr lang="en-US" sz="2200" b="1" dirty="0" smtClean="0">
                <a:solidFill>
                  <a:srgbClr val="2933D6"/>
                </a:solidFill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</a:rPr>
              <a:t>спровођења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јавне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200" b="1" dirty="0" smtClean="0">
                <a:solidFill>
                  <a:srgbClr val="2933D6"/>
                </a:solidFill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</a:rPr>
              <a:t>праћења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извршења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2200" b="1" dirty="0" smtClean="0">
                <a:solidFill>
                  <a:srgbClr val="2933D6"/>
                </a:solidFill>
              </a:rPr>
              <a:t> о </a:t>
            </a:r>
            <a:r>
              <a:rPr lang="en-US" sz="2200" b="1" dirty="0" err="1" smtClean="0">
                <a:solidFill>
                  <a:srgbClr val="2933D6"/>
                </a:solidFill>
              </a:rPr>
              <a:t>јавној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набавци</a:t>
            </a:r>
            <a:r>
              <a:rPr lang="en-US" sz="2200" b="1" dirty="0" smtClean="0">
                <a:solidFill>
                  <a:srgbClr val="2933D6"/>
                </a:solidFill>
              </a:rPr>
              <a:t> (</a:t>
            </a:r>
            <a:r>
              <a:rPr lang="en-US" sz="2200" b="1" dirty="0" err="1" smtClean="0">
                <a:solidFill>
                  <a:srgbClr val="2933D6"/>
                </a:solidFill>
              </a:rPr>
              <a:t>начин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комуникације</a:t>
            </a:r>
            <a:r>
              <a:rPr lang="en-US" sz="2200" b="1" dirty="0" smtClean="0">
                <a:solidFill>
                  <a:srgbClr val="2933D6"/>
                </a:solidFill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</a:rPr>
              <a:t>правила</a:t>
            </a:r>
            <a:r>
              <a:rPr lang="en-US" sz="2200" b="1" dirty="0" smtClean="0">
                <a:solidFill>
                  <a:srgbClr val="2933D6"/>
                </a:solidFill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</a:rPr>
              <a:t>обавезе</a:t>
            </a:r>
            <a:r>
              <a:rPr lang="en-US" sz="2200" b="1" dirty="0" smtClean="0">
                <a:solidFill>
                  <a:srgbClr val="2933D6"/>
                </a:solidFill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</a:rPr>
              <a:t>одговорност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лица</a:t>
            </a:r>
            <a:r>
              <a:rPr lang="en-US" sz="2200" b="1" dirty="0" smtClean="0">
                <a:solidFill>
                  <a:srgbClr val="2933D6"/>
                </a:solidFill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</a:rPr>
              <a:t>организационих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јединица</a:t>
            </a:r>
            <a:r>
              <a:rPr lang="en-US" sz="2200" b="1" dirty="0" smtClean="0">
                <a:solidFill>
                  <a:srgbClr val="2933D6"/>
                </a:solidFill>
              </a:rPr>
              <a:t>), </a:t>
            </a:r>
            <a:r>
              <a:rPr lang="en-US" sz="2200" b="1" dirty="0" err="1" smtClean="0">
                <a:solidFill>
                  <a:srgbClr val="2933D6"/>
                </a:solidFill>
              </a:rPr>
              <a:t>начин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планирања</a:t>
            </a:r>
            <a:r>
              <a:rPr lang="en-US" sz="2200" b="1" dirty="0" smtClean="0">
                <a:solidFill>
                  <a:srgbClr val="2933D6"/>
                </a:solidFill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</a:rPr>
              <a:t>спровођења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набавки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које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закон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примењује</a:t>
            </a:r>
            <a:r>
              <a:rPr lang="en-US" sz="2200" b="1" dirty="0" smtClean="0">
                <a:solidFill>
                  <a:srgbClr val="2933D6"/>
                </a:solidFill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</a:rPr>
              <a:t>као</a:t>
            </a:r>
            <a:r>
              <a:rPr lang="en-US" sz="2200" b="1" dirty="0" smtClean="0">
                <a:solidFill>
                  <a:srgbClr val="2933D6"/>
                </a:solidFill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</a:rPr>
              <a:t>набавки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друштвених</a:t>
            </a:r>
            <a:r>
              <a:rPr lang="en-US" sz="2200" b="1" dirty="0" smtClean="0">
                <a:solidFill>
                  <a:srgbClr val="2933D6"/>
                </a:solidFill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</a:rPr>
              <a:t>других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посебних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услуга</a:t>
            </a:r>
            <a:r>
              <a:rPr lang="en-US" sz="2200" b="1" dirty="0" smtClean="0">
                <a:solidFill>
                  <a:srgbClr val="2933D6"/>
                </a:solidFill>
              </a:rPr>
              <a:t>.</a:t>
            </a:r>
            <a:endParaRPr lang="en-US" sz="2200" dirty="0" smtClean="0">
              <a:solidFill>
                <a:srgbClr val="2933D6"/>
              </a:solidFill>
            </a:endParaRPr>
          </a:p>
          <a:p>
            <a:pPr algn="just"/>
            <a:r>
              <a:rPr lang="en-US" sz="2200" dirty="0" err="1" smtClean="0">
                <a:solidFill>
                  <a:srgbClr val="2933D6"/>
                </a:solidFill>
              </a:rPr>
              <a:t>П</a:t>
            </a:r>
            <a:r>
              <a:rPr lang="en-US" sz="2200" i="1" dirty="0" err="1" smtClean="0">
                <a:solidFill>
                  <a:srgbClr val="2933D6"/>
                </a:solidFill>
              </a:rPr>
              <a:t>ример</a:t>
            </a:r>
            <a:r>
              <a:rPr lang="en-US" sz="2200" i="1" dirty="0" smtClean="0">
                <a:solidFill>
                  <a:srgbClr val="2933D6"/>
                </a:solidFill>
              </a:rPr>
              <a:t> </a:t>
            </a:r>
            <a:r>
              <a:rPr lang="en-US" sz="2200" i="1" dirty="0" err="1" smtClean="0">
                <a:solidFill>
                  <a:srgbClr val="2933D6"/>
                </a:solidFill>
              </a:rPr>
              <a:t>мере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за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спречавање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корупције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одредба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Правилника</a:t>
            </a:r>
            <a:r>
              <a:rPr lang="en-US" sz="2200" dirty="0" smtClean="0">
                <a:solidFill>
                  <a:srgbClr val="2933D6"/>
                </a:solidFill>
              </a:rPr>
              <a:t> П</a:t>
            </a:r>
            <a:r>
              <a:rPr lang="sr-Cyrl-RS" sz="2200" dirty="0" smtClean="0">
                <a:solidFill>
                  <a:srgbClr val="2933D6"/>
                </a:solidFill>
              </a:rPr>
              <a:t>Ф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Универзитета</a:t>
            </a:r>
            <a:r>
              <a:rPr lang="en-US" sz="2200" dirty="0" smtClean="0">
                <a:solidFill>
                  <a:srgbClr val="2933D6"/>
                </a:solidFill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</a:rPr>
              <a:t>Београду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која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прописује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приликом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пријема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предмета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уговора</a:t>
            </a:r>
            <a:r>
              <a:rPr lang="en-US" sz="2200" dirty="0" smtClean="0">
                <a:solidFill>
                  <a:srgbClr val="2933D6"/>
                </a:solidFill>
              </a:rPr>
              <a:t> о </a:t>
            </a:r>
            <a:r>
              <a:rPr lang="en-US" sz="2200" dirty="0" err="1" smtClean="0">
                <a:solidFill>
                  <a:srgbClr val="2933D6"/>
                </a:solidFill>
              </a:rPr>
              <a:t>јавној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набавци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сачињава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акт</a:t>
            </a:r>
            <a:r>
              <a:rPr lang="en-US" sz="2200" dirty="0" smtClean="0">
                <a:solidFill>
                  <a:srgbClr val="2933D6"/>
                </a:solidFill>
              </a:rPr>
              <a:t> о </a:t>
            </a:r>
            <a:r>
              <a:rPr lang="en-US" sz="2200" dirty="0" err="1" smtClean="0">
                <a:solidFill>
                  <a:srgbClr val="2933D6"/>
                </a:solidFill>
              </a:rPr>
              <a:t>пријему</a:t>
            </a:r>
            <a:r>
              <a:rPr lang="en-US" sz="2200" dirty="0" smtClean="0">
                <a:solidFill>
                  <a:srgbClr val="2933D6"/>
                </a:solidFill>
              </a:rPr>
              <a:t>. </a:t>
            </a:r>
            <a:r>
              <a:rPr lang="en-US" sz="2200" dirty="0" err="1" smtClean="0">
                <a:solidFill>
                  <a:srgbClr val="2933D6"/>
                </a:solidFill>
              </a:rPr>
              <a:t>Тај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акт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осим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лица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задуженог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за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праћење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извршења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уговора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потписује</a:t>
            </a:r>
            <a:r>
              <a:rPr lang="en-US" sz="2200" dirty="0" smtClean="0">
                <a:solidFill>
                  <a:srgbClr val="2933D6"/>
                </a:solidFill>
              </a:rPr>
              <a:t> и </a:t>
            </a:r>
            <a:r>
              <a:rPr lang="en-US" sz="2200" dirty="0" err="1" smtClean="0">
                <a:solidFill>
                  <a:srgbClr val="2933D6"/>
                </a:solidFill>
              </a:rPr>
              <a:t>жребом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насумично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одређени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запослени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што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чини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корупцију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теже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спроводљивом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мање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исплативом</a:t>
            </a:r>
            <a:r>
              <a:rPr lang="en-US" sz="2200" dirty="0" smtClean="0">
                <a:solidFill>
                  <a:srgbClr val="2933D6"/>
                </a:solidFill>
              </a:rPr>
              <a:t> и </a:t>
            </a:r>
            <a:r>
              <a:rPr lang="en-US" sz="2200" dirty="0" err="1" smtClean="0">
                <a:solidFill>
                  <a:srgbClr val="2933D6"/>
                </a:solidFill>
              </a:rPr>
              <a:t>лакшом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за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откривање</a:t>
            </a:r>
            <a:r>
              <a:rPr lang="en-US" sz="22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sr-Cyrl-RS" sz="2200" b="1" dirty="0" smtClean="0">
              <a:solidFill>
                <a:srgbClr val="2933D6"/>
              </a:solidFill>
            </a:endParaRPr>
          </a:p>
          <a:p>
            <a:pPr algn="just"/>
            <a:endParaRPr lang="sr-Cyrl-RS" sz="2200" b="1" dirty="0" smtClean="0">
              <a:solidFill>
                <a:srgbClr val="2933D6"/>
              </a:solidFill>
            </a:endParaRPr>
          </a:p>
          <a:p>
            <a:pPr algn="just"/>
            <a:endParaRPr lang="sr-Cyrl-RS" sz="2200" b="1" dirty="0" smtClean="0">
              <a:solidFill>
                <a:srgbClr val="2933D6"/>
              </a:solidFill>
            </a:endParaRPr>
          </a:p>
          <a:p>
            <a:pPr algn="just"/>
            <a:endParaRPr lang="en-US" sz="2200" dirty="0" smtClean="0">
              <a:solidFill>
                <a:srgbClr val="2933D6"/>
              </a:solidFill>
            </a:endParaRPr>
          </a:p>
          <a:p>
            <a:pPr algn="just"/>
            <a:endParaRPr lang="sr-Cyrl-RS" sz="22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endParaRPr lang="sr-Cyrl-RS" sz="2400" b="1" dirty="0" smtClean="0">
              <a:solidFill>
                <a:srgbClr val="2933D6"/>
              </a:solidFill>
            </a:endParaRPr>
          </a:p>
          <a:p>
            <a:pPr algn="just"/>
            <a:endParaRPr lang="sr-Cyrl-RS" sz="2400" b="1" dirty="0" smtClean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</a:rPr>
              <a:t>5. </a:t>
            </a:r>
            <a:r>
              <a:rPr lang="en-US" sz="2400" b="1" dirty="0" err="1" smtClean="0">
                <a:solidFill>
                  <a:srgbClr val="100E65"/>
                </a:solidFill>
              </a:rPr>
              <a:t>Опште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мере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за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спречавање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корупције</a:t>
            </a:r>
            <a:r>
              <a:rPr lang="en-US" sz="2400" b="1" dirty="0" smtClean="0">
                <a:solidFill>
                  <a:srgbClr val="100E65"/>
                </a:solidFill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</a:rPr>
              <a:t>сукоб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интереса</a:t>
            </a:r>
            <a:r>
              <a:rPr lang="sr-Cyrl-RS" sz="2400" b="1" dirty="0" smtClean="0">
                <a:solidFill>
                  <a:srgbClr val="100E65"/>
                </a:solidFill>
              </a:rPr>
              <a:t> (2)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03564"/>
            <a:ext cx="10643215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err="1" smtClean="0">
                <a:solidFill>
                  <a:srgbClr val="2933D6"/>
                </a:solidFill>
              </a:rPr>
              <a:t>Пример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из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праксе</a:t>
            </a:r>
            <a:r>
              <a:rPr lang="en-US" sz="2400" b="1" dirty="0" smtClean="0">
                <a:solidFill>
                  <a:srgbClr val="2933D6"/>
                </a:solidFill>
              </a:rPr>
              <a:t>: </a:t>
            </a:r>
            <a:r>
              <a:rPr lang="en-US" sz="2400" dirty="0" err="1" smtClean="0">
                <a:solidFill>
                  <a:srgbClr val="2933D6"/>
                </a:solidFill>
              </a:rPr>
              <a:t>подносилац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захтева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за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заштиту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права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тврдио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је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да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је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дошло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до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корупције</a:t>
            </a:r>
            <a:r>
              <a:rPr lang="en-US" sz="2400" dirty="0" smtClean="0">
                <a:solidFill>
                  <a:srgbClr val="2933D6"/>
                </a:solidFill>
              </a:rPr>
              <a:t>, </a:t>
            </a:r>
            <a:r>
              <a:rPr lang="en-US" sz="2400" dirty="0" err="1" smtClean="0">
                <a:solidFill>
                  <a:srgbClr val="2933D6"/>
                </a:solidFill>
              </a:rPr>
              <a:t>тако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што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је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сарађивао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са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одређеним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привредним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субјектима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приликом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припреме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конкурсне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документације</a:t>
            </a:r>
            <a:r>
              <a:rPr lang="en-US" sz="2400" dirty="0" smtClean="0">
                <a:solidFill>
                  <a:srgbClr val="2933D6"/>
                </a:solidFill>
              </a:rPr>
              <a:t>. </a:t>
            </a:r>
            <a:r>
              <a:rPr lang="en-US" sz="2400" dirty="0" err="1" smtClean="0">
                <a:solidFill>
                  <a:srgbClr val="2933D6"/>
                </a:solidFill>
              </a:rPr>
              <a:t>Као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кључни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аргумент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указао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је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на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ненаменско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трошење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средстава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јер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се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уклањала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опрема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најновије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генерације</a:t>
            </a:r>
            <a:r>
              <a:rPr lang="en-US" sz="2400" dirty="0" smtClean="0">
                <a:solidFill>
                  <a:srgbClr val="2933D6"/>
                </a:solidFill>
              </a:rPr>
              <a:t>, а </a:t>
            </a:r>
            <a:r>
              <a:rPr lang="en-US" sz="2400" dirty="0" err="1" smtClean="0">
                <a:solidFill>
                  <a:srgbClr val="2933D6"/>
                </a:solidFill>
              </a:rPr>
              <a:t>набављала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опрема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другог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произвођача</a:t>
            </a:r>
            <a:r>
              <a:rPr lang="en-US" sz="2400" dirty="0" smtClean="0">
                <a:solidFill>
                  <a:srgbClr val="2933D6"/>
                </a:solidFill>
              </a:rPr>
              <a:t>. </a:t>
            </a:r>
            <a:r>
              <a:rPr lang="en-US" sz="2400" dirty="0" err="1" smtClean="0">
                <a:solidFill>
                  <a:srgbClr val="2933D6"/>
                </a:solidFill>
              </a:rPr>
              <a:t>Републичка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комисија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одбила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је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навод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подносиоца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захтева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као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неоснован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јер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је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био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недовољно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поткрепљен</a:t>
            </a:r>
            <a:r>
              <a:rPr lang="en-US" sz="2400" dirty="0" smtClean="0">
                <a:solidFill>
                  <a:srgbClr val="2933D6"/>
                </a:solidFill>
              </a:rPr>
              <a:t> (</a:t>
            </a:r>
            <a:r>
              <a:rPr lang="en-US" sz="2400" b="1" dirty="0" err="1" smtClean="0">
                <a:solidFill>
                  <a:srgbClr val="2933D6"/>
                </a:solidFill>
              </a:rPr>
              <a:t>решење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бр</a:t>
            </a:r>
            <a:r>
              <a:rPr lang="en-US" sz="2400" b="1" dirty="0" smtClean="0">
                <a:solidFill>
                  <a:srgbClr val="2933D6"/>
                </a:solidFill>
              </a:rPr>
              <a:t>. 4-00-2/2018 </a:t>
            </a:r>
            <a:r>
              <a:rPr lang="en-US" sz="2400" b="1" dirty="0" err="1" smtClean="0">
                <a:solidFill>
                  <a:srgbClr val="2933D6"/>
                </a:solidFill>
              </a:rPr>
              <a:t>од</a:t>
            </a:r>
            <a:r>
              <a:rPr lang="en-US" sz="2400" b="1" dirty="0" smtClean="0">
                <a:solidFill>
                  <a:srgbClr val="2933D6"/>
                </a:solidFill>
              </a:rPr>
              <a:t> 8. </a:t>
            </a:r>
            <a:r>
              <a:rPr lang="en-US" sz="2400" b="1" dirty="0" err="1" smtClean="0">
                <a:solidFill>
                  <a:srgbClr val="2933D6"/>
                </a:solidFill>
              </a:rPr>
              <a:t>фебруара</a:t>
            </a:r>
            <a:r>
              <a:rPr lang="en-US" sz="2400" b="1" dirty="0" smtClean="0">
                <a:solidFill>
                  <a:srgbClr val="2933D6"/>
                </a:solidFill>
              </a:rPr>
              <a:t> 2018</a:t>
            </a:r>
            <a:r>
              <a:rPr lang="en-US" sz="2400" dirty="0" smtClean="0">
                <a:solidFill>
                  <a:srgbClr val="2933D6"/>
                </a:solidFill>
              </a:rPr>
              <a:t>). </a:t>
            </a:r>
            <a:r>
              <a:rPr lang="en-US" sz="2400" dirty="0" err="1" smtClean="0">
                <a:solidFill>
                  <a:srgbClr val="2933D6"/>
                </a:solidFill>
              </a:rPr>
              <a:t>Дакле</a:t>
            </a:r>
            <a:r>
              <a:rPr lang="en-US" sz="2400" dirty="0" smtClean="0">
                <a:solidFill>
                  <a:srgbClr val="2933D6"/>
                </a:solidFill>
              </a:rPr>
              <a:t>, </a:t>
            </a:r>
            <a:r>
              <a:rPr lang="en-US" sz="2400" b="1" dirty="0" err="1" smtClean="0">
                <a:solidFill>
                  <a:srgbClr val="2933D6"/>
                </a:solidFill>
              </a:rPr>
              <a:t>није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довољно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давање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уопштених</a:t>
            </a:r>
            <a:r>
              <a:rPr lang="en-US" sz="2400" b="1" dirty="0" smtClean="0">
                <a:solidFill>
                  <a:srgbClr val="2933D6"/>
                </a:solidFill>
              </a:rPr>
              <a:t>, </a:t>
            </a:r>
            <a:r>
              <a:rPr lang="en-US" sz="2400" b="1" dirty="0" err="1" smtClean="0">
                <a:solidFill>
                  <a:srgbClr val="2933D6"/>
                </a:solidFill>
              </a:rPr>
              <a:t>неодређених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или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посредних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изјава</a:t>
            </a:r>
            <a:r>
              <a:rPr lang="en-US" sz="2400" b="1" dirty="0" smtClean="0">
                <a:solidFill>
                  <a:srgbClr val="2933D6"/>
                </a:solidFill>
              </a:rPr>
              <a:t>, </a:t>
            </a:r>
            <a:r>
              <a:rPr lang="en-US" sz="2400" b="1" dirty="0" err="1" smtClean="0">
                <a:solidFill>
                  <a:srgbClr val="2933D6"/>
                </a:solidFill>
              </a:rPr>
              <a:t>већ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је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потребно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доказати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елементе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корупције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из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Закона</a:t>
            </a:r>
            <a:r>
              <a:rPr lang="en-US" sz="2400" dirty="0" smtClean="0">
                <a:solidFill>
                  <a:srgbClr val="2933D6"/>
                </a:solidFill>
              </a:rPr>
              <a:t> о </a:t>
            </a:r>
            <a:r>
              <a:rPr lang="en-US" sz="2400" dirty="0" err="1" smtClean="0">
                <a:solidFill>
                  <a:srgbClr val="2933D6"/>
                </a:solidFill>
              </a:rPr>
              <a:t>спречавању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корупције</a:t>
            </a:r>
            <a:r>
              <a:rPr lang="en-US" sz="2400" dirty="0" smtClean="0">
                <a:solidFill>
                  <a:srgbClr val="2933D6"/>
                </a:solidFill>
              </a:rPr>
              <a:t>. </a:t>
            </a:r>
            <a:r>
              <a:rPr lang="en-US" sz="2400" dirty="0" err="1" smtClean="0">
                <a:solidFill>
                  <a:srgbClr val="2933D6"/>
                </a:solidFill>
              </a:rPr>
              <a:t>То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произлази</a:t>
            </a:r>
            <a:r>
              <a:rPr lang="en-US" sz="2400" dirty="0" smtClean="0">
                <a:solidFill>
                  <a:srgbClr val="2933D6"/>
                </a:solidFill>
              </a:rPr>
              <a:t> и </a:t>
            </a:r>
            <a:r>
              <a:rPr lang="en-US" sz="2400" dirty="0" err="1" smtClean="0">
                <a:solidFill>
                  <a:srgbClr val="2933D6"/>
                </a:solidFill>
              </a:rPr>
              <a:t>из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одредбе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члана</a:t>
            </a:r>
            <a:r>
              <a:rPr lang="en-US" sz="2400" dirty="0" smtClean="0">
                <a:solidFill>
                  <a:srgbClr val="2933D6"/>
                </a:solidFill>
              </a:rPr>
              <a:t> 144. </a:t>
            </a:r>
            <a:r>
              <a:rPr lang="en-US" sz="2400" dirty="0" err="1" smtClean="0">
                <a:solidFill>
                  <a:srgbClr val="2933D6"/>
                </a:solidFill>
              </a:rPr>
              <a:t>став</a:t>
            </a:r>
            <a:r>
              <a:rPr lang="en-US" sz="2400" dirty="0" smtClean="0">
                <a:solidFill>
                  <a:srgbClr val="2933D6"/>
                </a:solidFill>
              </a:rPr>
              <a:t> 1. </a:t>
            </a:r>
            <a:r>
              <a:rPr lang="en-US" sz="2400" dirty="0" err="1" smtClean="0">
                <a:solidFill>
                  <a:srgbClr val="2933D6"/>
                </a:solidFill>
              </a:rPr>
              <a:t>тачка</a:t>
            </a:r>
            <a:r>
              <a:rPr lang="en-US" sz="2400" dirty="0" smtClean="0">
                <a:solidFill>
                  <a:srgbClr val="2933D6"/>
                </a:solidFill>
              </a:rPr>
              <a:t> 5) </a:t>
            </a:r>
            <a:r>
              <a:rPr lang="en-US" sz="2400" dirty="0" err="1" smtClean="0">
                <a:solidFill>
                  <a:srgbClr val="2933D6"/>
                </a:solidFill>
              </a:rPr>
              <a:t>ЗЈН</a:t>
            </a:r>
            <a:r>
              <a:rPr lang="en-US" sz="2400" dirty="0" smtClean="0">
                <a:solidFill>
                  <a:srgbClr val="2933D6"/>
                </a:solidFill>
              </a:rPr>
              <a:t>, </a:t>
            </a:r>
            <a:r>
              <a:rPr lang="en-US" sz="2400" dirty="0" err="1" smtClean="0">
                <a:solidFill>
                  <a:srgbClr val="2933D6"/>
                </a:solidFill>
              </a:rPr>
              <a:t>према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којој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одбија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понуду</a:t>
            </a:r>
            <a:r>
              <a:rPr lang="en-US" sz="2400" dirty="0" smtClean="0">
                <a:solidFill>
                  <a:srgbClr val="2933D6"/>
                </a:solidFill>
              </a:rPr>
              <a:t>, </a:t>
            </a:r>
            <a:r>
              <a:rPr lang="en-US" sz="2400" dirty="0" err="1" smtClean="0">
                <a:solidFill>
                  <a:srgbClr val="2933D6"/>
                </a:solidFill>
              </a:rPr>
              <a:t>односно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пријаву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као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неприхватљиву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ако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постоје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i="1" dirty="0" err="1" smtClean="0">
                <a:solidFill>
                  <a:srgbClr val="2933D6"/>
                </a:solidFill>
              </a:rPr>
              <a:t>ваљани</a:t>
            </a:r>
            <a:r>
              <a:rPr lang="en-US" sz="2400" i="1" dirty="0" smtClean="0">
                <a:solidFill>
                  <a:srgbClr val="2933D6"/>
                </a:solidFill>
              </a:rPr>
              <a:t> </a:t>
            </a:r>
            <a:r>
              <a:rPr lang="en-US" sz="2400" i="1" dirty="0" err="1" smtClean="0">
                <a:solidFill>
                  <a:srgbClr val="2933D6"/>
                </a:solidFill>
              </a:rPr>
              <a:t>докази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i="1" dirty="0" smtClean="0">
                <a:solidFill>
                  <a:srgbClr val="2933D6"/>
                </a:solidFill>
              </a:rPr>
              <a:t>о </a:t>
            </a:r>
            <a:r>
              <a:rPr lang="en-US" sz="2400" i="1" dirty="0" err="1" smtClean="0">
                <a:solidFill>
                  <a:srgbClr val="2933D6"/>
                </a:solidFill>
              </a:rPr>
              <a:t>корупцији</a:t>
            </a:r>
            <a:r>
              <a:rPr lang="en-US" sz="24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sr-Cyrl-RS" sz="2200" b="1" dirty="0" smtClean="0">
              <a:solidFill>
                <a:srgbClr val="2933D6"/>
              </a:solidFill>
            </a:endParaRPr>
          </a:p>
          <a:p>
            <a:pPr algn="just"/>
            <a:endParaRPr lang="sr-Cyrl-RS" sz="2200" b="1" dirty="0" smtClean="0">
              <a:solidFill>
                <a:srgbClr val="2933D6"/>
              </a:solidFill>
            </a:endParaRPr>
          </a:p>
          <a:p>
            <a:pPr algn="just"/>
            <a:endParaRPr lang="sr-Cyrl-RS" sz="2200" b="1" dirty="0" smtClean="0">
              <a:solidFill>
                <a:srgbClr val="2933D6"/>
              </a:solidFill>
            </a:endParaRPr>
          </a:p>
          <a:p>
            <a:pPr algn="just"/>
            <a:endParaRPr lang="sr-Cyrl-RS" sz="2200" b="1" dirty="0" smtClean="0">
              <a:solidFill>
                <a:srgbClr val="2933D6"/>
              </a:solidFill>
            </a:endParaRPr>
          </a:p>
          <a:p>
            <a:pPr algn="just"/>
            <a:endParaRPr lang="en-US" sz="2200" dirty="0" smtClean="0">
              <a:solidFill>
                <a:srgbClr val="2933D6"/>
              </a:solidFill>
            </a:endParaRPr>
          </a:p>
          <a:p>
            <a:pPr algn="just"/>
            <a:endParaRPr lang="sr-Cyrl-RS" sz="22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endParaRPr lang="sr-Cyrl-RS" sz="2400" b="1" dirty="0" smtClean="0">
              <a:solidFill>
                <a:srgbClr val="2933D6"/>
              </a:solidFill>
            </a:endParaRPr>
          </a:p>
          <a:p>
            <a:pPr algn="just"/>
            <a:endParaRPr lang="sr-Cyrl-RS" sz="2400" b="1" dirty="0" smtClean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</a:rPr>
              <a:t>5. </a:t>
            </a:r>
            <a:r>
              <a:rPr lang="en-US" sz="2400" b="1" dirty="0" err="1" smtClean="0">
                <a:solidFill>
                  <a:srgbClr val="100E65"/>
                </a:solidFill>
              </a:rPr>
              <a:t>Опште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мере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за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спречавање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корупције</a:t>
            </a:r>
            <a:r>
              <a:rPr lang="en-US" sz="2400" b="1" dirty="0" smtClean="0">
                <a:solidFill>
                  <a:srgbClr val="100E65"/>
                </a:solidFill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</a:rPr>
              <a:t>сукоб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интереса</a:t>
            </a:r>
            <a:r>
              <a:rPr lang="sr-Cyrl-RS" sz="2400" b="1" dirty="0" smtClean="0">
                <a:solidFill>
                  <a:srgbClr val="100E65"/>
                </a:solidFill>
              </a:rPr>
              <a:t> (3)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03564"/>
            <a:ext cx="10643215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err="1" smtClean="0">
                <a:solidFill>
                  <a:srgbClr val="2933D6"/>
                </a:solidFill>
              </a:rPr>
              <a:t>Члан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sr-Cyrl-RS" sz="2200" b="1" dirty="0" smtClean="0">
                <a:solidFill>
                  <a:srgbClr val="2933D6"/>
                </a:solidFill>
              </a:rPr>
              <a:t>50</a:t>
            </a:r>
            <a:r>
              <a:rPr lang="en-US" sz="2200" b="1" dirty="0" smtClean="0">
                <a:solidFill>
                  <a:srgbClr val="2933D6"/>
                </a:solidFill>
              </a:rPr>
              <a:t>.</a:t>
            </a:r>
            <a:r>
              <a:rPr lang="sr-Cyrl-RS" sz="2200" b="1" dirty="0" smtClean="0">
                <a:solidFill>
                  <a:srgbClr val="2933D6"/>
                </a:solidFill>
              </a:rPr>
              <a:t> ЗЈН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sr-Cyrl-RS" sz="2200" dirty="0" smtClean="0">
                <a:solidFill>
                  <a:srgbClr val="2933D6"/>
                </a:solidFill>
              </a:rPr>
              <a:t>- </a:t>
            </a:r>
            <a:r>
              <a:rPr lang="sr-Cyrl-RS" sz="2200" b="1" dirty="0" smtClean="0">
                <a:solidFill>
                  <a:srgbClr val="2933D6"/>
                </a:solidFill>
              </a:rPr>
              <a:t>н</a:t>
            </a:r>
            <a:r>
              <a:rPr lang="en-US" sz="2200" b="1" dirty="0" err="1" smtClean="0">
                <a:solidFill>
                  <a:srgbClr val="2933D6"/>
                </a:solidFill>
              </a:rPr>
              <a:t>аручилац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је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дужан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предузме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мере</a:t>
            </a:r>
            <a:r>
              <a:rPr lang="en-US" sz="2200" b="1" dirty="0" smtClean="0">
                <a:solidFill>
                  <a:srgbClr val="2933D6"/>
                </a:solidFill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</a:rPr>
              <a:t>циљу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утврђивања</a:t>
            </a:r>
            <a:r>
              <a:rPr lang="en-US" sz="2200" b="1" dirty="0" smtClean="0">
                <a:solidFill>
                  <a:srgbClr val="2933D6"/>
                </a:solidFill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</a:rPr>
              <a:t>спречавања</a:t>
            </a:r>
            <a:r>
              <a:rPr lang="en-US" sz="2200" b="1" dirty="0" smtClean="0">
                <a:solidFill>
                  <a:srgbClr val="2933D6"/>
                </a:solidFill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</a:rPr>
              <a:t>отклањања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сукоба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интереса</a:t>
            </a:r>
            <a:r>
              <a:rPr lang="en-US" sz="2200" b="1" dirty="0" smtClean="0">
                <a:solidFill>
                  <a:srgbClr val="2933D6"/>
                </a:solidFill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би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избегло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нарушавање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начела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обезбеђења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конкуренције</a:t>
            </a:r>
            <a:r>
              <a:rPr lang="en-US" sz="2200" b="1" dirty="0" smtClean="0">
                <a:solidFill>
                  <a:srgbClr val="2933D6"/>
                </a:solidFill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</a:rPr>
              <a:t>једнакости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привредних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субјеката</a:t>
            </a:r>
            <a:r>
              <a:rPr lang="en-US" sz="2200" dirty="0" smtClean="0">
                <a:solidFill>
                  <a:srgbClr val="2933D6"/>
                </a:solidFill>
              </a:rPr>
              <a:t>. </a:t>
            </a:r>
            <a:r>
              <a:rPr lang="en-US" sz="2200" b="1" dirty="0" err="1" smtClean="0">
                <a:solidFill>
                  <a:srgbClr val="2933D6"/>
                </a:solidFill>
              </a:rPr>
              <a:t>Сукоб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интереса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између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2200" b="1" dirty="0" smtClean="0">
                <a:solidFill>
                  <a:srgbClr val="2933D6"/>
                </a:solidFill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</a:rPr>
              <a:t>привредног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субјекта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обухвата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ситуације</a:t>
            </a:r>
            <a:r>
              <a:rPr lang="en-US" sz="2200" dirty="0" smtClean="0">
                <a:solidFill>
                  <a:srgbClr val="2933D6"/>
                </a:solidFill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</a:rPr>
              <a:t>којима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представници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који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укључени</a:t>
            </a:r>
            <a:r>
              <a:rPr lang="en-US" sz="2200" dirty="0" smtClean="0">
                <a:solidFill>
                  <a:srgbClr val="2933D6"/>
                </a:solidFill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</a:rPr>
              <a:t>спровођење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тог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или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могу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утичу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исход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тог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</a:rPr>
              <a:t>имају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директан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индиректан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финансијски</a:t>
            </a:r>
            <a:r>
              <a:rPr lang="en-US" sz="2200" b="1" dirty="0" smtClean="0">
                <a:solidFill>
                  <a:srgbClr val="2933D6"/>
                </a:solidFill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</a:rPr>
              <a:t>економски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други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приватни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интерес</a:t>
            </a:r>
            <a:r>
              <a:rPr lang="en-US" sz="2200" b="1" dirty="0" smtClean="0">
                <a:solidFill>
                  <a:srgbClr val="2933D6"/>
                </a:solidFill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</a:rPr>
              <a:t>за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би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могло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сматрати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доводи</a:t>
            </a:r>
            <a:r>
              <a:rPr lang="en-US" sz="2200" b="1" dirty="0" smtClean="0">
                <a:solidFill>
                  <a:srgbClr val="2933D6"/>
                </a:solidFill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</a:rPr>
              <a:t>питање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њихову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непристрасност</a:t>
            </a:r>
            <a:r>
              <a:rPr lang="en-US" sz="2200" b="1" dirty="0" smtClean="0">
                <a:solidFill>
                  <a:srgbClr val="2933D6"/>
                </a:solidFill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</a:rPr>
              <a:t>независност</a:t>
            </a:r>
            <a:r>
              <a:rPr lang="en-US" sz="2200" dirty="0" smtClean="0">
                <a:solidFill>
                  <a:srgbClr val="2933D6"/>
                </a:solidFill>
              </a:rPr>
              <a:t> (</a:t>
            </a:r>
            <a:r>
              <a:rPr lang="en-US" sz="2200" dirty="0" err="1" smtClean="0">
                <a:solidFill>
                  <a:srgbClr val="2933D6"/>
                </a:solidFill>
              </a:rPr>
              <a:t>нарочито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ако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представник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учествује</a:t>
            </a:r>
            <a:r>
              <a:rPr lang="en-US" sz="2200" dirty="0" smtClean="0">
                <a:solidFill>
                  <a:srgbClr val="2933D6"/>
                </a:solidFill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</a:rPr>
              <a:t>управљању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или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има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више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од</a:t>
            </a:r>
            <a:r>
              <a:rPr lang="en-US" sz="2200" dirty="0" smtClean="0">
                <a:solidFill>
                  <a:srgbClr val="2933D6"/>
                </a:solidFill>
              </a:rPr>
              <a:t> 1% </a:t>
            </a:r>
            <a:r>
              <a:rPr lang="en-US" sz="2200" dirty="0" err="1" smtClean="0">
                <a:solidFill>
                  <a:srgbClr val="2933D6"/>
                </a:solidFill>
              </a:rPr>
              <a:t>удела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односно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акција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привредног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субјекта</a:t>
            </a:r>
            <a:r>
              <a:rPr lang="en-US" sz="2200" dirty="0" smtClean="0">
                <a:solidFill>
                  <a:srgbClr val="2933D6"/>
                </a:solidFill>
              </a:rPr>
              <a:t>).</a:t>
            </a:r>
          </a:p>
          <a:p>
            <a:pPr algn="just"/>
            <a:r>
              <a:rPr lang="en-US" sz="2200" b="1" dirty="0" err="1" smtClean="0">
                <a:solidFill>
                  <a:srgbClr val="2933D6"/>
                </a:solidFill>
              </a:rPr>
              <a:t>Представником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нарочито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сматра</a:t>
            </a:r>
            <a:r>
              <a:rPr lang="en-US" sz="2200" dirty="0" smtClean="0">
                <a:solidFill>
                  <a:srgbClr val="2933D6"/>
                </a:solidFill>
              </a:rPr>
              <a:t>: 1) </a:t>
            </a:r>
            <a:r>
              <a:rPr lang="en-US" sz="2200" dirty="0" err="1" smtClean="0">
                <a:solidFill>
                  <a:srgbClr val="2933D6"/>
                </a:solidFill>
              </a:rPr>
              <a:t>руководилац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односно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одговорно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лице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члан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управног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извршног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или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надзорног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одбора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2200" dirty="0" smtClean="0">
                <a:solidFill>
                  <a:srgbClr val="2933D6"/>
                </a:solidFill>
              </a:rPr>
              <a:t> и 2) </a:t>
            </a:r>
            <a:r>
              <a:rPr lang="en-US" sz="2200" dirty="0" err="1" smtClean="0">
                <a:solidFill>
                  <a:srgbClr val="2933D6"/>
                </a:solidFill>
              </a:rPr>
              <a:t>члан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комисије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за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јавну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набавку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односно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лице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спроводи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јавне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набавке</a:t>
            </a:r>
            <a:r>
              <a:rPr lang="en-US" sz="22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200" b="1" dirty="0" err="1" smtClean="0">
                <a:solidFill>
                  <a:srgbClr val="2933D6"/>
                </a:solidFill>
              </a:rPr>
              <a:t>Привредним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субјектом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сматра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понуђач</a:t>
            </a:r>
            <a:r>
              <a:rPr lang="en-US" sz="2200" b="1" dirty="0" smtClean="0">
                <a:solidFill>
                  <a:srgbClr val="2933D6"/>
                </a:solidFill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</a:rPr>
              <a:t>члан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групе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понуђача</a:t>
            </a:r>
            <a:r>
              <a:rPr lang="en-US" sz="2200" b="1" dirty="0" smtClean="0">
                <a:solidFill>
                  <a:srgbClr val="2933D6"/>
                </a:solidFill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</a:rPr>
              <a:t>подизвођач</a:t>
            </a:r>
            <a:r>
              <a:rPr lang="en-US" sz="2200" b="1" dirty="0" smtClean="0">
                <a:solidFill>
                  <a:srgbClr val="2933D6"/>
                </a:solidFill>
              </a:rPr>
              <a:t>.</a:t>
            </a:r>
            <a:endParaRPr lang="en-US" sz="2200" dirty="0" smtClean="0">
              <a:solidFill>
                <a:srgbClr val="2933D6"/>
              </a:solidFill>
            </a:endParaRPr>
          </a:p>
          <a:p>
            <a:pPr algn="just"/>
            <a:endParaRPr lang="sr-Cyrl-RS" sz="2200" b="1" dirty="0" smtClean="0">
              <a:solidFill>
                <a:srgbClr val="2933D6"/>
              </a:solidFill>
            </a:endParaRPr>
          </a:p>
          <a:p>
            <a:pPr algn="just"/>
            <a:endParaRPr lang="sr-Cyrl-RS" sz="2200" b="1" dirty="0" smtClean="0">
              <a:solidFill>
                <a:srgbClr val="2933D6"/>
              </a:solidFill>
            </a:endParaRPr>
          </a:p>
          <a:p>
            <a:pPr algn="just"/>
            <a:endParaRPr lang="sr-Cyrl-RS" sz="2200" b="1" dirty="0" smtClean="0">
              <a:solidFill>
                <a:srgbClr val="2933D6"/>
              </a:solidFill>
            </a:endParaRPr>
          </a:p>
          <a:p>
            <a:pPr algn="just"/>
            <a:endParaRPr lang="sr-Cyrl-RS" sz="2200" b="1" dirty="0" smtClean="0">
              <a:solidFill>
                <a:srgbClr val="2933D6"/>
              </a:solidFill>
            </a:endParaRPr>
          </a:p>
          <a:p>
            <a:pPr algn="just"/>
            <a:endParaRPr lang="en-US" sz="2200" dirty="0" smtClean="0">
              <a:solidFill>
                <a:srgbClr val="2933D6"/>
              </a:solidFill>
            </a:endParaRPr>
          </a:p>
          <a:p>
            <a:pPr algn="just"/>
            <a:endParaRPr lang="sr-Cyrl-RS" sz="22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endParaRPr lang="sr-Cyrl-RS" sz="2400" b="1" dirty="0" smtClean="0">
              <a:solidFill>
                <a:srgbClr val="2933D6"/>
              </a:solidFill>
            </a:endParaRPr>
          </a:p>
          <a:p>
            <a:pPr algn="just"/>
            <a:endParaRPr lang="sr-Cyrl-RS" sz="2400" b="1" dirty="0" smtClean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</a:rPr>
              <a:t>5. </a:t>
            </a:r>
            <a:r>
              <a:rPr lang="en-US" sz="2400" b="1" dirty="0" err="1" smtClean="0">
                <a:solidFill>
                  <a:srgbClr val="100E65"/>
                </a:solidFill>
              </a:rPr>
              <a:t>Опште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мере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за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спречавање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корупције</a:t>
            </a:r>
            <a:r>
              <a:rPr lang="en-US" sz="2400" b="1" dirty="0" smtClean="0">
                <a:solidFill>
                  <a:srgbClr val="100E65"/>
                </a:solidFill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</a:rPr>
              <a:t>сукоб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интереса</a:t>
            </a:r>
            <a:r>
              <a:rPr lang="sr-Cyrl-RS" sz="2400" b="1" dirty="0" smtClean="0">
                <a:solidFill>
                  <a:srgbClr val="100E65"/>
                </a:solidFill>
              </a:rPr>
              <a:t> (4)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03564"/>
            <a:ext cx="10643215" cy="8248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err="1" smtClean="0">
                <a:solidFill>
                  <a:srgbClr val="2933D6"/>
                </a:solidFill>
              </a:rPr>
              <a:t>Представник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који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непосредно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или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преко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повезаног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лица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повезан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понуђачима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такав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начин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се</a:t>
            </a:r>
            <a:r>
              <a:rPr lang="en-US" sz="2200" dirty="0" smtClean="0">
                <a:solidFill>
                  <a:srgbClr val="2933D6"/>
                </a:solidFill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</a:rPr>
              <a:t>питање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може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довести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његова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непристрасност</a:t>
            </a:r>
            <a:r>
              <a:rPr lang="en-US" sz="2200" dirty="0" smtClean="0">
                <a:solidFill>
                  <a:srgbClr val="2933D6"/>
                </a:solidFill>
              </a:rPr>
              <a:t> и </a:t>
            </a:r>
            <a:r>
              <a:rPr lang="en-US" sz="2200" dirty="0" err="1" smtClean="0">
                <a:solidFill>
                  <a:srgbClr val="2933D6"/>
                </a:solidFill>
              </a:rPr>
              <a:t>независност</a:t>
            </a:r>
            <a:r>
              <a:rPr lang="en-US" sz="2200" dirty="0" smtClean="0">
                <a:solidFill>
                  <a:srgbClr val="2933D6"/>
                </a:solidFill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</a:rPr>
              <a:t>датом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поступку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дужан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је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изузме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уколико</a:t>
            </a:r>
            <a:r>
              <a:rPr lang="en-US" sz="2200" b="1" dirty="0" smtClean="0">
                <a:solidFill>
                  <a:srgbClr val="2933D6"/>
                </a:solidFill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</a:rPr>
              <a:t>било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којој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фази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дође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до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сазнања</a:t>
            </a:r>
            <a:r>
              <a:rPr lang="en-US" sz="2200" b="1" dirty="0" smtClean="0">
                <a:solidFill>
                  <a:srgbClr val="2933D6"/>
                </a:solidFill>
              </a:rPr>
              <a:t> о </a:t>
            </a:r>
            <a:r>
              <a:rPr lang="en-US" sz="2200" b="1" dirty="0" err="1" smtClean="0">
                <a:solidFill>
                  <a:srgbClr val="2933D6"/>
                </a:solidFill>
              </a:rPr>
              <a:t>постојању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сукоба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интереса</a:t>
            </a:r>
            <a:r>
              <a:rPr lang="en-US" sz="2200" b="1" dirty="0" smtClean="0">
                <a:solidFill>
                  <a:srgbClr val="2933D6"/>
                </a:solidFill>
              </a:rPr>
              <a:t>. </a:t>
            </a:r>
            <a:r>
              <a:rPr lang="en-US" sz="2200" b="1" dirty="0" err="1" smtClean="0">
                <a:solidFill>
                  <a:srgbClr val="2933D6"/>
                </a:solidFill>
              </a:rPr>
              <a:t>Након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отварања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понуда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пријава</a:t>
            </a:r>
            <a:r>
              <a:rPr lang="en-US" sz="2200" b="1" dirty="0" smtClean="0">
                <a:solidFill>
                  <a:srgbClr val="2933D6"/>
                </a:solidFill>
              </a:rPr>
              <a:t>, </a:t>
            </a:r>
            <a:r>
              <a:rPr lang="sr-Cyrl-RS" sz="2200" b="1" dirty="0" smtClean="0">
                <a:solidFill>
                  <a:srgbClr val="2933D6"/>
                </a:solidFill>
              </a:rPr>
              <a:t>он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потписује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изјаву</a:t>
            </a:r>
            <a:r>
              <a:rPr lang="en-US" sz="2200" b="1" dirty="0" smtClean="0">
                <a:solidFill>
                  <a:srgbClr val="2933D6"/>
                </a:solidFill>
              </a:rPr>
              <a:t> о </a:t>
            </a:r>
            <a:r>
              <a:rPr lang="en-US" sz="2200" b="1" dirty="0" err="1" smtClean="0">
                <a:solidFill>
                  <a:srgbClr val="2933D6"/>
                </a:solidFill>
              </a:rPr>
              <a:t>постојању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непостојању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сукоба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интереса</a:t>
            </a:r>
            <a:r>
              <a:rPr lang="en-US" sz="2200" b="1" dirty="0" smtClean="0">
                <a:solidFill>
                  <a:srgbClr val="2933D6"/>
                </a:solidFill>
              </a:rPr>
              <a:t>.</a:t>
            </a:r>
            <a:endParaRPr lang="en-US" sz="2200" dirty="0" smtClean="0">
              <a:solidFill>
                <a:srgbClr val="2933D6"/>
              </a:solidFill>
            </a:endParaRPr>
          </a:p>
          <a:p>
            <a:pPr algn="just"/>
            <a:r>
              <a:rPr lang="en-US" sz="2200" dirty="0" err="1" smtClean="0">
                <a:solidFill>
                  <a:srgbClr val="2933D6"/>
                </a:solidFill>
              </a:rPr>
              <a:t>Дакле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b="1" i="1" dirty="0" err="1" smtClean="0">
                <a:solidFill>
                  <a:srgbClr val="2933D6"/>
                </a:solidFill>
              </a:rPr>
              <a:t>сама</a:t>
            </a:r>
            <a:r>
              <a:rPr lang="en-US" sz="2200" b="1" i="1" dirty="0" smtClean="0">
                <a:solidFill>
                  <a:srgbClr val="2933D6"/>
                </a:solidFill>
              </a:rPr>
              <a:t> </a:t>
            </a:r>
            <a:r>
              <a:rPr lang="en-US" sz="2200" b="1" i="1" dirty="0" err="1" smtClean="0">
                <a:solidFill>
                  <a:srgbClr val="2933D6"/>
                </a:solidFill>
              </a:rPr>
              <a:t>чињеница</a:t>
            </a:r>
            <a:r>
              <a:rPr lang="en-US" sz="2200" b="1" i="1" dirty="0" smtClean="0">
                <a:solidFill>
                  <a:srgbClr val="2933D6"/>
                </a:solidFill>
              </a:rPr>
              <a:t> </a:t>
            </a:r>
            <a:r>
              <a:rPr lang="en-US" sz="2200" b="1" i="1" dirty="0" err="1" smtClean="0">
                <a:solidFill>
                  <a:srgbClr val="2933D6"/>
                </a:solidFill>
              </a:rPr>
              <a:t>да</a:t>
            </a:r>
            <a:r>
              <a:rPr lang="en-US" sz="2200" b="1" i="1" dirty="0" smtClean="0">
                <a:solidFill>
                  <a:srgbClr val="2933D6"/>
                </a:solidFill>
              </a:rPr>
              <a:t> </a:t>
            </a:r>
            <a:r>
              <a:rPr lang="en-US" sz="2200" b="1" i="1" dirty="0" err="1" smtClean="0">
                <a:solidFill>
                  <a:srgbClr val="2933D6"/>
                </a:solidFill>
              </a:rPr>
              <a:t>такав</a:t>
            </a:r>
            <a:r>
              <a:rPr lang="en-US" sz="2200" b="1" i="1" dirty="0" smtClean="0">
                <a:solidFill>
                  <a:srgbClr val="2933D6"/>
                </a:solidFill>
              </a:rPr>
              <a:t> </a:t>
            </a:r>
            <a:r>
              <a:rPr lang="en-US" sz="2200" b="1" i="1" dirty="0" err="1" smtClean="0">
                <a:solidFill>
                  <a:srgbClr val="2933D6"/>
                </a:solidFill>
              </a:rPr>
              <a:t>интерес</a:t>
            </a:r>
            <a:r>
              <a:rPr lang="en-US" sz="2200" b="1" i="1" dirty="0" smtClean="0">
                <a:solidFill>
                  <a:srgbClr val="2933D6"/>
                </a:solidFill>
              </a:rPr>
              <a:t> </a:t>
            </a:r>
            <a:r>
              <a:rPr lang="en-US" sz="2200" b="1" i="1" dirty="0" err="1" smtClean="0">
                <a:solidFill>
                  <a:srgbClr val="2933D6"/>
                </a:solidFill>
              </a:rPr>
              <a:t>постоји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код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лица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које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би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могло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утиче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исход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јавне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довољан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је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за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постојање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сукоба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интереса</a:t>
            </a:r>
            <a:r>
              <a:rPr lang="en-US" sz="2200" b="1" dirty="0" smtClean="0">
                <a:solidFill>
                  <a:srgbClr val="2933D6"/>
                </a:solidFill>
              </a:rPr>
              <a:t>.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Није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потребно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доказати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је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то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лице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заиста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извршило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утицај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сам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200" dirty="0" smtClean="0">
                <a:solidFill>
                  <a:srgbClr val="2933D6"/>
                </a:solidFill>
              </a:rPr>
              <a:t>. </a:t>
            </a:r>
            <a:r>
              <a:rPr lang="en-US" sz="2200" dirty="0" err="1" smtClean="0">
                <a:solidFill>
                  <a:srgbClr val="2933D6"/>
                </a:solidFill>
              </a:rPr>
              <a:t>То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потврђено</a:t>
            </a:r>
            <a:r>
              <a:rPr lang="en-US" sz="2200" dirty="0" smtClean="0">
                <a:solidFill>
                  <a:srgbClr val="2933D6"/>
                </a:solidFill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</a:rPr>
              <a:t>пракси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Републичке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комисије</a:t>
            </a:r>
            <a:r>
              <a:rPr lang="en-US" sz="2200" dirty="0" smtClean="0">
                <a:solidFill>
                  <a:srgbClr val="2933D6"/>
                </a:solidFill>
              </a:rPr>
              <a:t> (</a:t>
            </a:r>
            <a:r>
              <a:rPr lang="en-US" sz="2200" dirty="0" err="1" smtClean="0">
                <a:solidFill>
                  <a:srgbClr val="2933D6"/>
                </a:solidFill>
              </a:rPr>
              <a:t>решење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бр</a:t>
            </a:r>
            <a:r>
              <a:rPr lang="en-US" sz="2200" dirty="0" smtClean="0">
                <a:solidFill>
                  <a:srgbClr val="2933D6"/>
                </a:solidFill>
              </a:rPr>
              <a:t>. 4-00-275/2017 </a:t>
            </a:r>
            <a:r>
              <a:rPr lang="en-US" sz="2200" dirty="0" err="1" smtClean="0">
                <a:solidFill>
                  <a:srgbClr val="2933D6"/>
                </a:solidFill>
              </a:rPr>
              <a:t>од</a:t>
            </a:r>
            <a:r>
              <a:rPr lang="en-US" sz="2200" dirty="0" smtClean="0">
                <a:solidFill>
                  <a:srgbClr val="2933D6"/>
                </a:solidFill>
              </a:rPr>
              <a:t> 25. </a:t>
            </a:r>
            <a:r>
              <a:rPr lang="en-US" sz="2200" dirty="0" err="1" smtClean="0">
                <a:solidFill>
                  <a:srgbClr val="2933D6"/>
                </a:solidFill>
              </a:rPr>
              <a:t>априла</a:t>
            </a:r>
            <a:r>
              <a:rPr lang="en-US" sz="2200" dirty="0" smtClean="0">
                <a:solidFill>
                  <a:srgbClr val="2933D6"/>
                </a:solidFill>
              </a:rPr>
              <a:t> 2017). </a:t>
            </a:r>
            <a:r>
              <a:rPr lang="en-US" sz="22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утврдио</a:t>
            </a:r>
            <a:r>
              <a:rPr lang="en-US" sz="2200" dirty="0" smtClean="0">
                <a:solidFill>
                  <a:srgbClr val="2933D6"/>
                </a:solidFill>
              </a:rPr>
              <a:t>, а </a:t>
            </a:r>
            <a:r>
              <a:rPr lang="en-US" sz="2200" dirty="0" err="1" smtClean="0">
                <a:solidFill>
                  <a:srgbClr val="2933D6"/>
                </a:solidFill>
              </a:rPr>
              <a:t>Републичка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комисија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потврдила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сукоб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интереса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услед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чињенице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председник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надзорног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одбора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истовремено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био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ангажован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као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директор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једног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од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понуђача</a:t>
            </a:r>
            <a:r>
              <a:rPr lang="en-US" sz="2200" dirty="0" smtClean="0">
                <a:solidFill>
                  <a:srgbClr val="2933D6"/>
                </a:solidFill>
              </a:rPr>
              <a:t>. </a:t>
            </a:r>
            <a:r>
              <a:rPr lang="en-US" sz="2200" dirty="0" err="1" smtClean="0">
                <a:solidFill>
                  <a:srgbClr val="2933D6"/>
                </a:solidFill>
              </a:rPr>
              <a:t>Републичка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комисија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није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прихватила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став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подносиоца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захтева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за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заштиту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права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био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дужан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приликом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утврђивања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постојања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сукоба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интереса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докаже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конкретан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утицај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датог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представника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јавне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набавке</a:t>
            </a:r>
            <a:r>
              <a:rPr lang="en-US" sz="22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200" dirty="0" smtClean="0">
                <a:solidFill>
                  <a:srgbClr val="2933D6"/>
                </a:solidFill>
              </a:rPr>
              <a:t> </a:t>
            </a:r>
            <a:endParaRPr lang="sr-Cyrl-RS" sz="2200" dirty="0" smtClean="0">
              <a:solidFill>
                <a:srgbClr val="2933D6"/>
              </a:solidFill>
            </a:endParaRPr>
          </a:p>
          <a:p>
            <a:pPr algn="just"/>
            <a:endParaRPr lang="sr-Cyrl-RS" sz="2200" b="1" dirty="0" smtClean="0">
              <a:solidFill>
                <a:srgbClr val="2933D6"/>
              </a:solidFill>
            </a:endParaRPr>
          </a:p>
          <a:p>
            <a:pPr algn="just"/>
            <a:endParaRPr lang="sr-Cyrl-RS" sz="2200" b="1" dirty="0" smtClean="0">
              <a:solidFill>
                <a:srgbClr val="2933D6"/>
              </a:solidFill>
            </a:endParaRPr>
          </a:p>
          <a:p>
            <a:pPr algn="just"/>
            <a:endParaRPr lang="sr-Cyrl-RS" sz="2200" b="1" dirty="0" smtClean="0">
              <a:solidFill>
                <a:srgbClr val="2933D6"/>
              </a:solidFill>
            </a:endParaRPr>
          </a:p>
          <a:p>
            <a:pPr algn="just"/>
            <a:endParaRPr lang="sr-Cyrl-RS" sz="2200" b="1" dirty="0" smtClean="0">
              <a:solidFill>
                <a:srgbClr val="2933D6"/>
              </a:solidFill>
            </a:endParaRPr>
          </a:p>
          <a:p>
            <a:pPr algn="just"/>
            <a:endParaRPr lang="en-US" sz="2200" dirty="0" smtClean="0">
              <a:solidFill>
                <a:srgbClr val="2933D6"/>
              </a:solidFill>
            </a:endParaRPr>
          </a:p>
          <a:p>
            <a:pPr algn="just"/>
            <a:endParaRPr lang="sr-Cyrl-RS" sz="22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endParaRPr lang="sr-Cyrl-RS" sz="2400" b="1" dirty="0" smtClean="0">
              <a:solidFill>
                <a:srgbClr val="2933D6"/>
              </a:solidFill>
            </a:endParaRPr>
          </a:p>
          <a:p>
            <a:pPr algn="just"/>
            <a:endParaRPr lang="sr-Cyrl-RS" sz="2400" b="1" dirty="0" smtClean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, screenshot, electric blue, graphics&#10;&#10;Description automatically generated">
            <a:extLst>
              <a:ext uri="{FF2B5EF4-FFF2-40B4-BE49-F238E27FC236}">
                <a16:creationId xmlns:a16="http://schemas.microsoft.com/office/drawing/2014/main" xmlns="" id="{F8D9E594-F81D-EDAB-0FA0-AF13877A04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995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6. </a:t>
            </a:r>
            <a:r>
              <a:rPr lang="en-US" sz="2400" b="1" dirty="0" err="1" smtClean="0">
                <a:solidFill>
                  <a:srgbClr val="100E65"/>
                </a:solidFill>
              </a:rPr>
              <a:t>Врсте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поступака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јавне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набавке</a:t>
            </a:r>
            <a:r>
              <a:rPr lang="sr-Cyrl-RS" sz="2400" b="1" dirty="0" smtClean="0">
                <a:solidFill>
                  <a:srgbClr val="100E65"/>
                </a:solidFill>
              </a:rPr>
              <a:t> (1)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623455"/>
            <a:ext cx="10643215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900" b="1" dirty="0" err="1" smtClean="0">
                <a:solidFill>
                  <a:srgbClr val="2933D6"/>
                </a:solidFill>
              </a:rPr>
              <a:t>Члан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sr-Cyrl-RS" sz="1900" b="1" dirty="0" smtClean="0">
                <a:solidFill>
                  <a:srgbClr val="2933D6"/>
                </a:solidFill>
              </a:rPr>
              <a:t>51</a:t>
            </a:r>
            <a:r>
              <a:rPr lang="en-US" sz="1900" b="1" dirty="0" smtClean="0">
                <a:solidFill>
                  <a:srgbClr val="2933D6"/>
                </a:solidFill>
              </a:rPr>
              <a:t>.</a:t>
            </a:r>
            <a:r>
              <a:rPr lang="sr-Cyrl-RS" sz="1900" b="1" dirty="0" smtClean="0">
                <a:solidFill>
                  <a:srgbClr val="2933D6"/>
                </a:solidFill>
              </a:rPr>
              <a:t> ЗЈН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Опште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одредбе</a:t>
            </a:r>
            <a:endParaRPr lang="en-US" sz="19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1900" dirty="0" err="1" smtClean="0">
                <a:solidFill>
                  <a:srgbClr val="2933D6"/>
                </a:solidFill>
              </a:rPr>
              <a:t>ЗЈН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наводи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седам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врста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поступака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јавних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набавки</a:t>
            </a:r>
            <a:r>
              <a:rPr lang="en-US" sz="1900" dirty="0" smtClean="0">
                <a:solidFill>
                  <a:srgbClr val="2933D6"/>
                </a:solidFill>
              </a:rPr>
              <a:t>: 1) </a:t>
            </a:r>
            <a:r>
              <a:rPr lang="en-US" sz="1900" dirty="0" err="1" smtClean="0">
                <a:solidFill>
                  <a:srgbClr val="2933D6"/>
                </a:solidFill>
              </a:rPr>
              <a:t>отворени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1900" dirty="0" smtClean="0">
                <a:solidFill>
                  <a:srgbClr val="2933D6"/>
                </a:solidFill>
              </a:rPr>
              <a:t>; 2) </a:t>
            </a:r>
            <a:r>
              <a:rPr lang="en-US" sz="1900" dirty="0" err="1" smtClean="0">
                <a:solidFill>
                  <a:srgbClr val="2933D6"/>
                </a:solidFill>
              </a:rPr>
              <a:t>рестриктивни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1900" dirty="0" smtClean="0">
                <a:solidFill>
                  <a:srgbClr val="2933D6"/>
                </a:solidFill>
              </a:rPr>
              <a:t>; 3) </a:t>
            </a:r>
            <a:r>
              <a:rPr lang="en-US" sz="1900" dirty="0" err="1" smtClean="0">
                <a:solidFill>
                  <a:srgbClr val="2933D6"/>
                </a:solidFill>
              </a:rPr>
              <a:t>конкурентни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преговарањем</a:t>
            </a:r>
            <a:r>
              <a:rPr lang="en-US" sz="1900" dirty="0" smtClean="0">
                <a:solidFill>
                  <a:srgbClr val="2933D6"/>
                </a:solidFill>
              </a:rPr>
              <a:t>; 4) </a:t>
            </a:r>
            <a:r>
              <a:rPr lang="en-US" sz="1900" dirty="0" err="1" smtClean="0">
                <a:solidFill>
                  <a:srgbClr val="2933D6"/>
                </a:solidFill>
              </a:rPr>
              <a:t>конкурентни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дијалог</a:t>
            </a:r>
            <a:r>
              <a:rPr lang="en-US" sz="1900" dirty="0" smtClean="0">
                <a:solidFill>
                  <a:srgbClr val="2933D6"/>
                </a:solidFill>
              </a:rPr>
              <a:t>; 5) </a:t>
            </a:r>
            <a:r>
              <a:rPr lang="en-US" sz="1900" dirty="0" err="1" smtClean="0">
                <a:solidFill>
                  <a:srgbClr val="2933D6"/>
                </a:solidFill>
              </a:rPr>
              <a:t>преговарачки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објављивањем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јавног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позива</a:t>
            </a:r>
            <a:r>
              <a:rPr lang="en-US" sz="1900" dirty="0" smtClean="0">
                <a:solidFill>
                  <a:srgbClr val="2933D6"/>
                </a:solidFill>
              </a:rPr>
              <a:t>; 6) </a:t>
            </a:r>
            <a:r>
              <a:rPr lang="en-US" sz="1900" dirty="0" err="1" smtClean="0">
                <a:solidFill>
                  <a:srgbClr val="2933D6"/>
                </a:solidFill>
              </a:rPr>
              <a:t>партнерство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иновације</a:t>
            </a:r>
            <a:r>
              <a:rPr lang="en-US" sz="1900" dirty="0" smtClean="0">
                <a:solidFill>
                  <a:srgbClr val="2933D6"/>
                </a:solidFill>
              </a:rPr>
              <a:t>; 7) </a:t>
            </a:r>
            <a:r>
              <a:rPr lang="en-US" sz="1900" dirty="0" err="1" smtClean="0">
                <a:solidFill>
                  <a:srgbClr val="2933D6"/>
                </a:solidFill>
              </a:rPr>
              <a:t>преговарачки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без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објављивања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јавног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позива</a:t>
            </a:r>
            <a:r>
              <a:rPr lang="en-US" sz="1900" dirty="0" smtClean="0">
                <a:solidFill>
                  <a:srgbClr val="2933D6"/>
                </a:solidFill>
              </a:rPr>
              <a:t>. </a:t>
            </a:r>
            <a:r>
              <a:rPr lang="en-US" sz="1900" dirty="0" err="1" smtClean="0">
                <a:solidFill>
                  <a:srgbClr val="2933D6"/>
                </a:solidFill>
              </a:rPr>
              <a:t>Требало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би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додати</a:t>
            </a:r>
            <a:r>
              <a:rPr lang="en-US" sz="1900" dirty="0" smtClean="0">
                <a:solidFill>
                  <a:srgbClr val="2933D6"/>
                </a:solidFill>
              </a:rPr>
              <a:t> и 8) </a:t>
            </a:r>
            <a:r>
              <a:rPr lang="en-US" sz="1900" dirty="0" err="1" smtClean="0">
                <a:solidFill>
                  <a:srgbClr val="2933D6"/>
                </a:solidFill>
              </a:rPr>
              <a:t>конкурс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дизајн</a:t>
            </a:r>
            <a:r>
              <a:rPr lang="en-US" sz="1900" dirty="0" smtClean="0">
                <a:solidFill>
                  <a:srgbClr val="2933D6"/>
                </a:solidFill>
              </a:rPr>
              <a:t> (</a:t>
            </a:r>
            <a:r>
              <a:rPr lang="en-US" sz="1900" dirty="0" err="1" smtClean="0">
                <a:solidFill>
                  <a:srgbClr val="2933D6"/>
                </a:solidFill>
              </a:rPr>
              <a:t>члан</a:t>
            </a:r>
            <a:r>
              <a:rPr lang="en-US" sz="1900" dirty="0" smtClean="0">
                <a:solidFill>
                  <a:srgbClr val="2933D6"/>
                </a:solidFill>
              </a:rPr>
              <a:t> 77. </a:t>
            </a:r>
            <a:r>
              <a:rPr lang="en-US" sz="1900" dirty="0" err="1" smtClean="0">
                <a:solidFill>
                  <a:srgbClr val="2933D6"/>
                </a:solidFill>
              </a:rPr>
              <a:t>ЗЈН</a:t>
            </a:r>
            <a:r>
              <a:rPr lang="en-US" sz="1900" dirty="0" smtClean="0">
                <a:solidFill>
                  <a:srgbClr val="2933D6"/>
                </a:solidFill>
              </a:rPr>
              <a:t>).</a:t>
            </a:r>
          </a:p>
          <a:p>
            <a:pPr algn="just"/>
            <a:r>
              <a:rPr lang="en-US" sz="1900" dirty="0" err="1" smtClean="0">
                <a:solidFill>
                  <a:srgbClr val="2933D6"/>
                </a:solidFill>
              </a:rPr>
              <a:t>Врсте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поступака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према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различитим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мерилима</a:t>
            </a:r>
            <a:r>
              <a:rPr lang="en-US" sz="1900" dirty="0" smtClean="0">
                <a:solidFill>
                  <a:srgbClr val="2933D6"/>
                </a:solidFill>
              </a:rPr>
              <a:t>:</a:t>
            </a:r>
          </a:p>
          <a:p>
            <a:pPr algn="just"/>
            <a:r>
              <a:rPr lang="en-US" sz="1900" dirty="0" smtClean="0">
                <a:solidFill>
                  <a:srgbClr val="2933D6"/>
                </a:solidFill>
              </a:rPr>
              <a:t>1) </a:t>
            </a:r>
            <a:r>
              <a:rPr lang="en-US" sz="1900" b="1" i="1" dirty="0" err="1" smtClean="0">
                <a:solidFill>
                  <a:srgbClr val="2933D6"/>
                </a:solidFill>
              </a:rPr>
              <a:t>безусловни</a:t>
            </a:r>
            <a:r>
              <a:rPr lang="en-US" sz="1900" b="1" dirty="0" smtClean="0">
                <a:solidFill>
                  <a:srgbClr val="2933D6"/>
                </a:solidFill>
              </a:rPr>
              <a:t> и </a:t>
            </a:r>
            <a:r>
              <a:rPr lang="en-US" sz="1900" b="1" i="1" dirty="0" err="1" smtClean="0">
                <a:solidFill>
                  <a:srgbClr val="2933D6"/>
                </a:solidFill>
              </a:rPr>
              <a:t>условни</a:t>
            </a:r>
            <a:r>
              <a:rPr lang="en-US" sz="1900" b="1" i="1" dirty="0" smtClean="0">
                <a:solidFill>
                  <a:srgbClr val="2933D6"/>
                </a:solidFill>
              </a:rPr>
              <a:t>,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према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томе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ли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могу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увек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спровести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или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неопходно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испуњење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одређених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услова</a:t>
            </a:r>
            <a:r>
              <a:rPr lang="en-US" sz="1900" dirty="0" smtClean="0">
                <a:solidFill>
                  <a:srgbClr val="2933D6"/>
                </a:solidFill>
              </a:rPr>
              <a:t>. </a:t>
            </a:r>
            <a:r>
              <a:rPr lang="en-US" sz="1900" dirty="0" err="1" smtClean="0">
                <a:solidFill>
                  <a:srgbClr val="2933D6"/>
                </a:solidFill>
              </a:rPr>
              <a:t>Јавни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наручиоци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могу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безусловно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спровести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отворени</a:t>
            </a:r>
            <a:r>
              <a:rPr lang="en-US" sz="1900" dirty="0" smtClean="0">
                <a:solidFill>
                  <a:srgbClr val="2933D6"/>
                </a:solidFill>
              </a:rPr>
              <a:t> и </a:t>
            </a:r>
            <a:r>
              <a:rPr lang="en-US" sz="1900" dirty="0" err="1" smtClean="0">
                <a:solidFill>
                  <a:srgbClr val="2933D6"/>
                </a:solidFill>
              </a:rPr>
              <a:t>рестриктивни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1900" dirty="0" smtClean="0">
                <a:solidFill>
                  <a:srgbClr val="2933D6"/>
                </a:solidFill>
              </a:rPr>
              <a:t>, а </a:t>
            </a:r>
            <a:r>
              <a:rPr lang="en-US" sz="1900" dirty="0" err="1" smtClean="0">
                <a:solidFill>
                  <a:srgbClr val="2933D6"/>
                </a:solidFill>
              </a:rPr>
              <a:t>остале</a:t>
            </a:r>
            <a:r>
              <a:rPr lang="en-US" sz="1900" dirty="0" smtClean="0">
                <a:solidFill>
                  <a:srgbClr val="2933D6"/>
                </a:solidFill>
              </a:rPr>
              <a:t> у </a:t>
            </a:r>
            <a:r>
              <a:rPr lang="en-US" sz="1900" dirty="0" err="1" smtClean="0">
                <a:solidFill>
                  <a:srgbClr val="2933D6"/>
                </a:solidFill>
              </a:rPr>
              <a:t>законом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одређеним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ситуацијама</a:t>
            </a:r>
            <a:r>
              <a:rPr lang="en-US" sz="1900" dirty="0" smtClean="0">
                <a:solidFill>
                  <a:srgbClr val="2933D6"/>
                </a:solidFill>
              </a:rPr>
              <a:t>. </a:t>
            </a:r>
            <a:r>
              <a:rPr lang="en-US" sz="1900" dirty="0" err="1" smtClean="0">
                <a:solidFill>
                  <a:srgbClr val="2933D6"/>
                </a:solidFill>
              </a:rPr>
              <a:t>Секторски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наручиоци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имају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шири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круг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безусловних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поступака</a:t>
            </a:r>
            <a:r>
              <a:rPr lang="en-US" sz="1900" dirty="0" smtClean="0">
                <a:solidFill>
                  <a:srgbClr val="2933D6"/>
                </a:solidFill>
              </a:rPr>
              <a:t> – </a:t>
            </a:r>
            <a:r>
              <a:rPr lang="en-US" sz="1900" dirty="0" err="1" smtClean="0">
                <a:solidFill>
                  <a:srgbClr val="2933D6"/>
                </a:solidFill>
              </a:rPr>
              <a:t>отворени</a:t>
            </a:r>
            <a:r>
              <a:rPr lang="en-US" sz="1900" dirty="0" smtClean="0">
                <a:solidFill>
                  <a:srgbClr val="2933D6"/>
                </a:solidFill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</a:rPr>
              <a:t>рестриктивни</a:t>
            </a:r>
            <a:r>
              <a:rPr lang="en-US" sz="1900" dirty="0" smtClean="0">
                <a:solidFill>
                  <a:srgbClr val="2933D6"/>
                </a:solidFill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</a:rPr>
              <a:t>преговарачки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објављивањем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јавног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позива</a:t>
            </a:r>
            <a:r>
              <a:rPr lang="en-US" sz="1900" dirty="0" smtClean="0">
                <a:solidFill>
                  <a:srgbClr val="2933D6"/>
                </a:solidFill>
              </a:rPr>
              <a:t> и </a:t>
            </a:r>
            <a:r>
              <a:rPr lang="en-US" sz="1900" dirty="0" err="1" smtClean="0">
                <a:solidFill>
                  <a:srgbClr val="2933D6"/>
                </a:solidFill>
              </a:rPr>
              <a:t>конкурентни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дијалог</a:t>
            </a:r>
            <a:r>
              <a:rPr lang="en-US" sz="1900" dirty="0" smtClean="0">
                <a:solidFill>
                  <a:srgbClr val="2933D6"/>
                </a:solidFill>
              </a:rPr>
              <a:t>, а </a:t>
            </a:r>
            <a:r>
              <a:rPr lang="en-US" sz="1900" dirty="0" err="1" smtClean="0">
                <a:solidFill>
                  <a:srgbClr val="2933D6"/>
                </a:solidFill>
              </a:rPr>
              <a:t>остале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само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уз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испуњење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законских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услова</a:t>
            </a:r>
            <a:r>
              <a:rPr lang="en-US" sz="19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1900" dirty="0" smtClean="0">
                <a:solidFill>
                  <a:srgbClr val="2933D6"/>
                </a:solidFill>
              </a:rPr>
              <a:t>2) </a:t>
            </a:r>
            <a:r>
              <a:rPr lang="en-US" sz="1900" b="1" i="1" dirty="0" err="1" smtClean="0">
                <a:solidFill>
                  <a:srgbClr val="2933D6"/>
                </a:solidFill>
              </a:rPr>
              <a:t>једнофазни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dirty="0" smtClean="0">
                <a:solidFill>
                  <a:srgbClr val="2933D6"/>
                </a:solidFill>
              </a:rPr>
              <a:t>(</a:t>
            </a:r>
            <a:r>
              <a:rPr lang="en-US" sz="1900" dirty="0" err="1" smtClean="0">
                <a:solidFill>
                  <a:srgbClr val="2933D6"/>
                </a:solidFill>
              </a:rPr>
              <a:t>отворени</a:t>
            </a:r>
            <a:r>
              <a:rPr lang="en-US" sz="1900" dirty="0" smtClean="0">
                <a:solidFill>
                  <a:srgbClr val="2933D6"/>
                </a:solidFill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</a:rPr>
              <a:t>преговарачки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без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објављивања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јавног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позива</a:t>
            </a:r>
            <a:r>
              <a:rPr lang="en-US" sz="1900" dirty="0" smtClean="0">
                <a:solidFill>
                  <a:srgbClr val="2933D6"/>
                </a:solidFill>
              </a:rPr>
              <a:t> и </a:t>
            </a:r>
            <a:r>
              <a:rPr lang="en-US" sz="1900" dirty="0" err="1" smtClean="0">
                <a:solidFill>
                  <a:srgbClr val="2933D6"/>
                </a:solidFill>
              </a:rPr>
              <a:t>конкурс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дизајн</a:t>
            </a:r>
            <a:r>
              <a:rPr lang="en-US" sz="1900" dirty="0" smtClean="0">
                <a:solidFill>
                  <a:srgbClr val="2933D6"/>
                </a:solidFill>
              </a:rPr>
              <a:t>) и </a:t>
            </a:r>
            <a:r>
              <a:rPr lang="en-US" sz="1900" b="1" i="1" dirty="0" err="1" smtClean="0">
                <a:solidFill>
                  <a:srgbClr val="2933D6"/>
                </a:solidFill>
              </a:rPr>
              <a:t>двофазни</a:t>
            </a:r>
            <a:r>
              <a:rPr lang="en-US" sz="1900" b="1" dirty="0" smtClean="0">
                <a:solidFill>
                  <a:srgbClr val="2933D6"/>
                </a:solidFill>
              </a:rPr>
              <a:t> (</a:t>
            </a:r>
            <a:r>
              <a:rPr lang="en-US" sz="1900" b="1" dirty="0" err="1" smtClean="0">
                <a:solidFill>
                  <a:srgbClr val="2933D6"/>
                </a:solidFill>
              </a:rPr>
              <a:t>понекад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вишефазни</a:t>
            </a:r>
            <a:r>
              <a:rPr lang="en-US" sz="1900" b="1" dirty="0" smtClean="0">
                <a:solidFill>
                  <a:srgbClr val="2933D6"/>
                </a:solidFill>
              </a:rPr>
              <a:t>).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Код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других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избору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најбољег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понуђача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или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преговорима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претходи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квалификовање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субјеката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учешће</a:t>
            </a:r>
            <a:r>
              <a:rPr lang="en-US" sz="1900" dirty="0" smtClean="0">
                <a:solidFill>
                  <a:srgbClr val="2933D6"/>
                </a:solidFill>
              </a:rPr>
              <a:t> у </a:t>
            </a:r>
            <a:r>
              <a:rPr lang="en-US" sz="1900" dirty="0" err="1" smtClean="0">
                <a:solidFill>
                  <a:srgbClr val="2933D6"/>
                </a:solidFill>
              </a:rPr>
              <a:t>каснијој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фази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1900" dirty="0" smtClean="0">
                <a:solidFill>
                  <a:srgbClr val="2933D6"/>
                </a:solidFill>
              </a:rPr>
              <a:t>. </a:t>
            </a:r>
            <a:r>
              <a:rPr lang="en-US" sz="1900" dirty="0" err="1" smtClean="0">
                <a:solidFill>
                  <a:srgbClr val="2933D6"/>
                </a:solidFill>
              </a:rPr>
              <a:t>Двофазни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су</a:t>
            </a:r>
            <a:r>
              <a:rPr lang="en-US" sz="1900" dirty="0" smtClean="0">
                <a:solidFill>
                  <a:srgbClr val="2933D6"/>
                </a:solidFill>
              </a:rPr>
              <a:t>: </a:t>
            </a:r>
            <a:r>
              <a:rPr lang="en-US" sz="1900" dirty="0" err="1" smtClean="0">
                <a:solidFill>
                  <a:srgbClr val="2933D6"/>
                </a:solidFill>
              </a:rPr>
              <a:t>рестриктивни</a:t>
            </a:r>
            <a:r>
              <a:rPr lang="en-US" sz="1900" dirty="0" smtClean="0">
                <a:solidFill>
                  <a:srgbClr val="2933D6"/>
                </a:solidFill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</a:rPr>
              <a:t>конкурентни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преговарањем</a:t>
            </a:r>
            <a:r>
              <a:rPr lang="en-US" sz="1900" dirty="0" smtClean="0">
                <a:solidFill>
                  <a:srgbClr val="2933D6"/>
                </a:solidFill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</a:rPr>
              <a:t>преговарачки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објављивањем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јавног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позива</a:t>
            </a:r>
            <a:r>
              <a:rPr lang="en-US" sz="1900" dirty="0" smtClean="0">
                <a:solidFill>
                  <a:srgbClr val="2933D6"/>
                </a:solidFill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</a:rPr>
              <a:t>конкурентни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дијалог</a:t>
            </a:r>
            <a:r>
              <a:rPr lang="en-US" sz="1900" dirty="0" smtClean="0">
                <a:solidFill>
                  <a:srgbClr val="2933D6"/>
                </a:solidFill>
              </a:rPr>
              <a:t> и </a:t>
            </a:r>
            <a:r>
              <a:rPr lang="en-US" sz="1900" dirty="0" err="1" smtClean="0">
                <a:solidFill>
                  <a:srgbClr val="2933D6"/>
                </a:solidFill>
              </a:rPr>
              <a:t>партнерство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иновације</a:t>
            </a:r>
            <a:r>
              <a:rPr lang="en-US" sz="1900" dirty="0" smtClean="0">
                <a:solidFill>
                  <a:srgbClr val="2933D6"/>
                </a:solidFill>
              </a:rPr>
              <a:t>. </a:t>
            </a:r>
            <a:r>
              <a:rPr lang="en-US" sz="1900" dirty="0" err="1" smtClean="0">
                <a:solidFill>
                  <a:srgbClr val="2933D6"/>
                </a:solidFill>
              </a:rPr>
              <a:t>Препознају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томе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што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код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једнофазних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подноси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</a:rPr>
              <a:t>понуда</a:t>
            </a:r>
            <a:r>
              <a:rPr lang="en-US" sz="1900" b="1" dirty="0" smtClean="0">
                <a:solidFill>
                  <a:srgbClr val="2933D6"/>
                </a:solidFill>
              </a:rPr>
              <a:t>, а </a:t>
            </a:r>
            <a:r>
              <a:rPr lang="en-US" sz="1900" b="1" dirty="0" err="1" smtClean="0">
                <a:solidFill>
                  <a:srgbClr val="2933D6"/>
                </a:solidFill>
              </a:rPr>
              <a:t>код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двофазних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</a:rPr>
              <a:t>пријава</a:t>
            </a:r>
            <a:r>
              <a:rPr lang="en-US" sz="1900" b="1" dirty="0" smtClean="0">
                <a:solidFill>
                  <a:srgbClr val="2933D6"/>
                </a:solidFill>
              </a:rPr>
              <a:t>.</a:t>
            </a:r>
            <a:endParaRPr lang="sr-Cyrl-RS" sz="2400" b="1" dirty="0" smtClean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6. </a:t>
            </a:r>
            <a:r>
              <a:rPr lang="en-US" sz="2400" b="1" dirty="0" err="1" smtClean="0">
                <a:solidFill>
                  <a:srgbClr val="100E65"/>
                </a:solidFill>
              </a:rPr>
              <a:t>Врсте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поступака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јавне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набавке</a:t>
            </a:r>
            <a:r>
              <a:rPr lang="sr-Cyrl-RS" sz="2400" b="1" dirty="0" smtClean="0">
                <a:solidFill>
                  <a:srgbClr val="100E65"/>
                </a:solidFill>
              </a:rPr>
              <a:t> (2)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900545"/>
            <a:ext cx="10643215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rgbClr val="2933D6"/>
                </a:solidFill>
              </a:rPr>
              <a:t>3)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општи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поступци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доступни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јавним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секторским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наручиоцима</a:t>
            </a:r>
            <a:r>
              <a:rPr lang="en-US" sz="2000" dirty="0" smtClean="0">
                <a:solidFill>
                  <a:srgbClr val="2933D6"/>
                </a:solidFill>
              </a:rPr>
              <a:t>, и </a:t>
            </a:r>
            <a:r>
              <a:rPr lang="en-US" sz="2000" i="1" dirty="0" err="1" smtClean="0">
                <a:solidFill>
                  <a:srgbClr val="2933D6"/>
                </a:solidFill>
              </a:rPr>
              <a:t>посебни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поступци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доступне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само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једној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категорији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наручилаца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Конкурентни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преговарањем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доступан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само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наручиоцима</a:t>
            </a:r>
            <a:r>
              <a:rPr lang="en-US" sz="2000" dirty="0" smtClean="0">
                <a:solidFill>
                  <a:srgbClr val="2933D6"/>
                </a:solidFill>
              </a:rPr>
              <a:t>, а </a:t>
            </a:r>
            <a:r>
              <a:rPr lang="en-US" sz="2000" dirty="0" err="1" smtClean="0">
                <a:solidFill>
                  <a:srgbClr val="2933D6"/>
                </a:solidFill>
              </a:rPr>
              <a:t>преговарачки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објављивањем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позива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само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секторским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наручиоцима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Сви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остали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општи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поступци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000" dirty="0" smtClean="0">
                <a:solidFill>
                  <a:srgbClr val="2933D6"/>
                </a:solidFill>
              </a:rPr>
              <a:t>4) </a:t>
            </a:r>
            <a:r>
              <a:rPr lang="en-US" sz="2000" b="1" dirty="0" err="1" smtClean="0">
                <a:solidFill>
                  <a:srgbClr val="2933D6"/>
                </a:solidFill>
              </a:rPr>
              <a:t>када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одређује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све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битне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елементе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будућег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јавној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набавци</a:t>
            </a:r>
            <a:r>
              <a:rPr lang="en-US" sz="2000" b="1" dirty="0" smtClean="0">
                <a:solidFill>
                  <a:srgbClr val="2933D6"/>
                </a:solidFill>
              </a:rPr>
              <a:t> (</a:t>
            </a:r>
            <a:r>
              <a:rPr lang="en-US" sz="2000" b="1" dirty="0" err="1" smtClean="0">
                <a:solidFill>
                  <a:srgbClr val="2933D6"/>
                </a:solidFill>
              </a:rPr>
              <a:t>по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приступу</a:t>
            </a:r>
            <a:r>
              <a:rPr lang="en-US" sz="2000" b="1" dirty="0" smtClean="0">
                <a:solidFill>
                  <a:srgbClr val="2933D6"/>
                </a:solidFill>
              </a:rPr>
              <a:t>), </a:t>
            </a:r>
            <a:r>
              <a:rPr lang="en-US" sz="2000" b="1" dirty="0" err="1" smtClean="0">
                <a:solidFill>
                  <a:srgbClr val="2933D6"/>
                </a:solidFill>
              </a:rPr>
              <a:t>док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договорних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одређују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договору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2000" b="1" dirty="0" smtClean="0">
                <a:solidFill>
                  <a:srgbClr val="2933D6"/>
                </a:solidFill>
              </a:rPr>
              <a:t> и (</a:t>
            </a:r>
            <a:r>
              <a:rPr lang="en-US" sz="2000" b="1" dirty="0" err="1" smtClean="0">
                <a:solidFill>
                  <a:srgbClr val="2933D6"/>
                </a:solidFill>
              </a:rPr>
              <a:t>једног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више</a:t>
            </a:r>
            <a:r>
              <a:rPr lang="en-US" sz="2000" b="1" dirty="0" smtClean="0">
                <a:solidFill>
                  <a:srgbClr val="2933D6"/>
                </a:solidFill>
              </a:rPr>
              <a:t>)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понуђача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По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приступу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отворени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рестриктивни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dirty="0" smtClean="0">
                <a:solidFill>
                  <a:srgbClr val="2933D6"/>
                </a:solidFill>
              </a:rPr>
              <a:t>, а </a:t>
            </a:r>
            <a:r>
              <a:rPr lang="en-US" sz="2000" dirty="0" err="1" smtClean="0">
                <a:solidFill>
                  <a:srgbClr val="2933D6"/>
                </a:solidFill>
              </a:rPr>
              <a:t>остали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договорни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b="1" dirty="0" err="1" smtClean="0">
                <a:solidFill>
                  <a:srgbClr val="2933D6"/>
                </a:solidFill>
              </a:rPr>
              <a:t>Код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поступака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приступу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цена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квалитет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предмета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морају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бити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потпуности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претходно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дефинисани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стране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конкурсној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документацији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али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одредио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минималне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стандарде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добара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услуга</a:t>
            </a:r>
            <a:r>
              <a:rPr lang="en-US" sz="2000" b="1" dirty="0" smtClean="0">
                <a:solidFill>
                  <a:srgbClr val="2933D6"/>
                </a:solidFill>
              </a:rPr>
              <a:t> и/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радова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прибављају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као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највиши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износ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цене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ће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њих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плати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без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обзира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тај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износ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доступан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понуђачима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Кад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понуђачи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поднесу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понуду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испуњава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услове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погледу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квалитета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цене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ће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ако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друкчије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није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прописано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законом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закључи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најбољим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понуђачем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sr-Cyrl-RS" sz="1900" dirty="0" smtClean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6.1.</a:t>
            </a:r>
            <a:r>
              <a:rPr lang="sr-Cyrl-RS" sz="2400" b="1" dirty="0" smtClean="0"/>
              <a:t> </a:t>
            </a:r>
            <a:r>
              <a:rPr lang="en-US" sz="2400" b="1" dirty="0" err="1"/>
              <a:t>Отворени</a:t>
            </a:r>
            <a:r>
              <a:rPr lang="en-US" sz="2400" b="1" dirty="0"/>
              <a:t> </a:t>
            </a:r>
            <a:r>
              <a:rPr lang="en-US" sz="2400" b="1" dirty="0" err="1" smtClean="0"/>
              <a:t>поступак</a:t>
            </a:r>
            <a:r>
              <a:rPr lang="sr-Cyrl-RS" sz="2400" b="1" dirty="0" smtClean="0"/>
              <a:t> (1)</a:t>
            </a:r>
            <a:endParaRPr lang="en-US" sz="2400" b="1" dirty="0" smtClean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623455"/>
            <a:ext cx="1064321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 smtClean="0">
                <a:solidFill>
                  <a:srgbClr val="2933D6"/>
                </a:solidFill>
              </a:rPr>
              <a:t>Члан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sr-Cyrl-RS" b="1" dirty="0" smtClean="0">
                <a:solidFill>
                  <a:srgbClr val="2933D6"/>
                </a:solidFill>
              </a:rPr>
              <a:t>52</a:t>
            </a:r>
            <a:r>
              <a:rPr lang="en-US" b="1" dirty="0" smtClean="0">
                <a:solidFill>
                  <a:srgbClr val="2933D6"/>
                </a:solidFill>
              </a:rPr>
              <a:t>.</a:t>
            </a:r>
            <a:r>
              <a:rPr lang="sr-Cyrl-RS" b="1" dirty="0" smtClean="0">
                <a:solidFill>
                  <a:srgbClr val="2933D6"/>
                </a:solidFill>
              </a:rPr>
              <a:t> </a:t>
            </a:r>
            <a:r>
              <a:rPr lang="sr-Cyrl-RS" b="1" dirty="0" smtClean="0">
                <a:solidFill>
                  <a:srgbClr val="2933D6"/>
                </a:solidFill>
              </a:rPr>
              <a:t>ЗЈН</a:t>
            </a:r>
            <a:endParaRPr lang="en-US" b="1" dirty="0" smtClean="0">
              <a:solidFill>
                <a:srgbClr val="2933D6"/>
              </a:solidFill>
            </a:endParaRPr>
          </a:p>
          <a:p>
            <a:pPr algn="just"/>
            <a:r>
              <a:rPr lang="en-US" dirty="0" smtClean="0">
                <a:solidFill>
                  <a:srgbClr val="2933D6"/>
                </a:solidFill>
              </a:rPr>
              <a:t>У </a:t>
            </a:r>
            <a:r>
              <a:rPr lang="en-US" dirty="0" err="1" smtClean="0">
                <a:solidFill>
                  <a:srgbClr val="2933D6"/>
                </a:solidFill>
              </a:rPr>
              <a:t>основи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отвореног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затворена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аукција</a:t>
            </a:r>
            <a:r>
              <a:rPr lang="en-US" dirty="0" smtClean="0">
                <a:solidFill>
                  <a:srgbClr val="2933D6"/>
                </a:solidFill>
              </a:rPr>
              <a:t> (</a:t>
            </a:r>
            <a:r>
              <a:rPr lang="en-US" dirty="0" err="1" smtClean="0">
                <a:solidFill>
                  <a:srgbClr val="2933D6"/>
                </a:solidFill>
              </a:rPr>
              <a:t>тендерско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надметање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којем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понуђачи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нису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упознати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понудама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других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понуђача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тј</a:t>
            </a:r>
            <a:r>
              <a:rPr lang="en-US" dirty="0" smtClean="0">
                <a:solidFill>
                  <a:srgbClr val="2933D6"/>
                </a:solidFill>
              </a:rPr>
              <a:t>. у </a:t>
            </a:r>
            <a:r>
              <a:rPr lang="en-US" dirty="0" err="1" smtClean="0">
                <a:solidFill>
                  <a:srgbClr val="2933D6"/>
                </a:solidFill>
              </a:rPr>
              <a:t>којем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понуде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предају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затворене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отварају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све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истом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унапред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одређеном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тренутку</a:t>
            </a:r>
            <a:r>
              <a:rPr lang="en-US" dirty="0" smtClean="0">
                <a:solidFill>
                  <a:srgbClr val="2933D6"/>
                </a:solidFill>
              </a:rPr>
              <a:t>) и </a:t>
            </a:r>
            <a:r>
              <a:rPr lang="en-US" dirty="0" err="1" smtClean="0">
                <a:solidFill>
                  <a:srgbClr val="2933D6"/>
                </a:solidFill>
              </a:rPr>
              <a:t>то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првој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цени</a:t>
            </a:r>
            <a:r>
              <a:rPr lang="en-US" dirty="0" smtClean="0">
                <a:solidFill>
                  <a:srgbClr val="2933D6"/>
                </a:solidFill>
              </a:rPr>
              <a:t> - </a:t>
            </a:r>
            <a:r>
              <a:rPr lang="en-US" dirty="0" err="1" smtClean="0">
                <a:solidFill>
                  <a:srgbClr val="2933D6"/>
                </a:solidFill>
              </a:rPr>
              <a:t>где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ће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изабрани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понуђач</a:t>
            </a:r>
            <a:r>
              <a:rPr lang="en-US" dirty="0" smtClean="0">
                <a:solidFill>
                  <a:srgbClr val="2933D6"/>
                </a:solidFill>
              </a:rPr>
              <a:t> (</a:t>
            </a:r>
            <a:r>
              <a:rPr lang="en-US" dirty="0" err="1" smtClean="0">
                <a:solidFill>
                  <a:srgbClr val="2933D6"/>
                </a:solidFill>
              </a:rPr>
              <a:t>по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правилу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онај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понудио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најнижу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цену</a:t>
            </a:r>
            <a:r>
              <a:rPr lang="en-US" dirty="0" smtClean="0">
                <a:solidFill>
                  <a:srgbClr val="2933D6"/>
                </a:solidFill>
              </a:rPr>
              <a:t>) </a:t>
            </a:r>
            <a:r>
              <a:rPr lang="en-US" dirty="0" err="1" smtClean="0">
                <a:solidFill>
                  <a:srgbClr val="2933D6"/>
                </a:solidFill>
              </a:rPr>
              <a:t>наплатити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наручиоца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цену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понудио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dirty="0" err="1" smtClean="0">
                <a:solidFill>
                  <a:srgbClr val="2933D6"/>
                </a:solidFill>
              </a:rPr>
              <a:t>Отворени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поступак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општи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i="1" dirty="0" err="1" smtClean="0">
                <a:solidFill>
                  <a:srgbClr val="2933D6"/>
                </a:solidFill>
              </a:rPr>
              <a:t>безуслован</a:t>
            </a:r>
            <a:r>
              <a:rPr lang="en-US" b="1" i="1" dirty="0" smtClean="0">
                <a:solidFill>
                  <a:srgbClr val="2933D6"/>
                </a:solidFill>
              </a:rPr>
              <a:t> 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једнофазни</a:t>
            </a:r>
            <a:r>
              <a:rPr lang="en-US" dirty="0" smtClean="0">
                <a:solidFill>
                  <a:srgbClr val="2933D6"/>
                </a:solidFill>
              </a:rPr>
              <a:t> (</a:t>
            </a:r>
            <a:r>
              <a:rPr lang="en-US" b="1" dirty="0" smtClean="0">
                <a:solidFill>
                  <a:srgbClr val="2933D6"/>
                </a:solidFill>
              </a:rPr>
              <a:t>у </a:t>
            </a:r>
            <a:r>
              <a:rPr lang="en-US" b="1" dirty="0" err="1" smtClean="0">
                <a:solidFill>
                  <a:srgbClr val="2933D6"/>
                </a:solidFill>
              </a:rPr>
              <a:t>једној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фази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оцењује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ли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понуђачи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испуњавају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постављене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техничке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стручне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кадровске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услове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као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цена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квалитет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понуђених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добара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услуга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радова</a:t>
            </a:r>
            <a:r>
              <a:rPr lang="en-US" dirty="0" smtClean="0">
                <a:solidFill>
                  <a:srgbClr val="2933D6"/>
                </a:solidFill>
              </a:rPr>
              <a:t>). </a:t>
            </a:r>
            <a:r>
              <a:rPr lang="en-US" dirty="0" err="1" smtClean="0">
                <a:solidFill>
                  <a:srgbClr val="2933D6"/>
                </a:solidFill>
              </a:rPr>
              <a:t>Отворени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поступак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најчешће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коришћена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врста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јавне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набавке</a:t>
            </a:r>
            <a:r>
              <a:rPr lang="en-US" dirty="0" smtClean="0">
                <a:solidFill>
                  <a:srgbClr val="2933D6"/>
                </a:solidFill>
              </a:rPr>
              <a:t> (у </a:t>
            </a:r>
            <a:r>
              <a:rPr lang="en-US" b="1" i="1" dirty="0" err="1" smtClean="0">
                <a:solidFill>
                  <a:srgbClr val="2933D6"/>
                </a:solidFill>
              </a:rPr>
              <a:t>више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од</a:t>
            </a:r>
            <a:r>
              <a:rPr lang="en-US" b="1" i="1" dirty="0" smtClean="0">
                <a:solidFill>
                  <a:srgbClr val="2933D6"/>
                </a:solidFill>
              </a:rPr>
              <a:t> 90% </a:t>
            </a:r>
            <a:r>
              <a:rPr lang="en-US" i="1" dirty="0" err="1" smtClean="0">
                <a:solidFill>
                  <a:srgbClr val="2933D6"/>
                </a:solidFill>
              </a:rPr>
              <a:t>свих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случајева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јавних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примењује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ЗЈН</a:t>
            </a:r>
            <a:r>
              <a:rPr lang="en-US" dirty="0" smtClean="0">
                <a:solidFill>
                  <a:srgbClr val="2933D6"/>
                </a:solidFill>
              </a:rPr>
              <a:t>).</a:t>
            </a:r>
          </a:p>
          <a:p>
            <a:pPr algn="just"/>
            <a:r>
              <a:rPr lang="en-US" dirty="0" smtClean="0">
                <a:solidFill>
                  <a:srgbClr val="2933D6"/>
                </a:solidFill>
              </a:rPr>
              <a:t>У </a:t>
            </a:r>
            <a:r>
              <a:rPr lang="en-US" dirty="0" err="1" smtClean="0">
                <a:solidFill>
                  <a:srgbClr val="2933D6"/>
                </a:solidFill>
              </a:rPr>
              <a:t>отвореном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поступку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не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постоји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квалификовање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привредних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субјеката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подношење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понуда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већ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могу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поднесу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сви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заинтересовани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привредни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субјекти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дужан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објави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јавни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позив</a:t>
            </a:r>
            <a:r>
              <a:rPr lang="en-US" dirty="0" smtClean="0">
                <a:solidFill>
                  <a:srgbClr val="2933D6"/>
                </a:solidFill>
              </a:rPr>
              <a:t> (</a:t>
            </a:r>
            <a:r>
              <a:rPr lang="en-US" dirty="0" err="1" smtClean="0">
                <a:solidFill>
                  <a:srgbClr val="2933D6"/>
                </a:solidFill>
              </a:rPr>
              <a:t>ова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обавеза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важи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свим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поступцима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изузев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преговарачког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без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објављивања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јавног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позива</a:t>
            </a:r>
            <a:r>
              <a:rPr lang="en-US" dirty="0" smtClean="0">
                <a:solidFill>
                  <a:srgbClr val="2933D6"/>
                </a:solidFill>
              </a:rPr>
              <a:t>). </a:t>
            </a:r>
            <a:r>
              <a:rPr lang="en-US" b="1" dirty="0" err="1" smtClean="0">
                <a:solidFill>
                  <a:srgbClr val="2933D6"/>
                </a:solidFill>
              </a:rPr>
              <a:t>Осим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јавног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позива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може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објави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i="1" dirty="0" err="1" smtClean="0">
                <a:solidFill>
                  <a:srgbClr val="2933D6"/>
                </a:solidFill>
              </a:rPr>
              <a:t>претходно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информативно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обавештење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или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периодично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индикативно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обавештење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sr-Cyrl-RS" dirty="0" smtClean="0">
                <a:solidFill>
                  <a:srgbClr val="2933D6"/>
                </a:solidFill>
              </a:rPr>
              <a:t>Д</a:t>
            </a:r>
            <a:r>
              <a:rPr lang="en-US" dirty="0" smtClean="0">
                <a:solidFill>
                  <a:srgbClr val="2933D6"/>
                </a:solidFill>
              </a:rPr>
              <a:t>о </a:t>
            </a:r>
            <a:r>
              <a:rPr lang="en-US" dirty="0" err="1" smtClean="0">
                <a:solidFill>
                  <a:srgbClr val="2933D6"/>
                </a:solidFill>
              </a:rPr>
              <a:t>би</a:t>
            </a:r>
            <a:r>
              <a:rPr lang="en-US" dirty="0" smtClean="0">
                <a:solidFill>
                  <a:srgbClr val="2933D6"/>
                </a:solidFill>
              </a:rPr>
              <a:t> о</a:t>
            </a:r>
            <a:r>
              <a:rPr lang="sr-Cyrl-RS" dirty="0" smtClean="0">
                <a:solidFill>
                  <a:srgbClr val="2933D6"/>
                </a:solidFill>
              </a:rPr>
              <a:t>безбедио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избор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понуђача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способн</a:t>
            </a:r>
            <a:r>
              <a:rPr lang="sr-Cyrl-RS" dirty="0" smtClean="0">
                <a:solidFill>
                  <a:srgbClr val="2933D6"/>
                </a:solidFill>
              </a:rPr>
              <a:t>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квалитетно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благовремено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изврши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уговор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повећао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конкуренцију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може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истовремено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слањем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објављивање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јавног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позива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упути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позив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привредним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субјектима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који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према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његовим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сазнањима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способни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изврше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набавку</a:t>
            </a:r>
            <a:r>
              <a:rPr lang="en-US" dirty="0" smtClean="0">
                <a:solidFill>
                  <a:srgbClr val="2933D6"/>
                </a:solidFill>
              </a:rPr>
              <a:t>. У </a:t>
            </a:r>
            <a:r>
              <a:rPr lang="en-US" dirty="0" err="1" smtClean="0">
                <a:solidFill>
                  <a:srgbClr val="2933D6"/>
                </a:solidFill>
              </a:rPr>
              <a:t>вези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овим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питањем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од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значаја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претходне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активности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истраживања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endParaRPr lang="sr-Cyrl-RS" dirty="0" smtClean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>
                <a:solidFill>
                  <a:srgbClr val="100E65"/>
                </a:solidFill>
              </a:rPr>
              <a:t>6.1.</a:t>
            </a:r>
            <a:r>
              <a:rPr lang="sr-Cyrl-RS" sz="2400" b="1" dirty="0"/>
              <a:t> </a:t>
            </a:r>
            <a:r>
              <a:rPr lang="en-US" sz="2400" b="1" dirty="0" err="1"/>
              <a:t>Отворени</a:t>
            </a:r>
            <a:r>
              <a:rPr lang="en-US" sz="2400" b="1" dirty="0"/>
              <a:t> </a:t>
            </a:r>
            <a:r>
              <a:rPr lang="en-US" sz="2400" b="1" dirty="0" err="1"/>
              <a:t>поступак</a:t>
            </a:r>
            <a:r>
              <a:rPr lang="sr-Cyrl-RS" sz="2400" b="1" dirty="0"/>
              <a:t> </a:t>
            </a:r>
            <a:r>
              <a:rPr lang="sr-Cyrl-RS" sz="2400" b="1" dirty="0" smtClean="0"/>
              <a:t>(2)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623455"/>
            <a:ext cx="1064321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sr-Cyrl-RS" b="1" dirty="0" smtClean="0">
              <a:solidFill>
                <a:srgbClr val="2933D6"/>
              </a:solidFill>
            </a:endParaRPr>
          </a:p>
          <a:p>
            <a:pPr algn="just"/>
            <a:r>
              <a:rPr lang="en-US" b="1" dirty="0" err="1" smtClean="0">
                <a:solidFill>
                  <a:srgbClr val="2933D6"/>
                </a:solidFill>
              </a:rPr>
              <a:t>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минималну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дужину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трајања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рокова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подношење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могу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утичу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четири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чиниоца</a:t>
            </a:r>
            <a:r>
              <a:rPr lang="en-US" b="1" i="1" dirty="0" smtClean="0">
                <a:solidFill>
                  <a:srgbClr val="2933D6"/>
                </a:solidFill>
              </a:rPr>
              <a:t>:</a:t>
            </a:r>
            <a:endParaRPr lang="en-US" b="1" dirty="0" smtClean="0">
              <a:solidFill>
                <a:srgbClr val="2933D6"/>
              </a:solidFill>
            </a:endParaRPr>
          </a:p>
          <a:p>
            <a:pPr algn="just"/>
            <a:r>
              <a:rPr lang="en-US" dirty="0" smtClean="0">
                <a:solidFill>
                  <a:srgbClr val="2933D6"/>
                </a:solidFill>
              </a:rPr>
              <a:t>1) </a:t>
            </a:r>
            <a:r>
              <a:rPr lang="en-US" b="1" dirty="0" err="1" smtClean="0">
                <a:solidFill>
                  <a:srgbClr val="2933D6"/>
                </a:solidFill>
              </a:rPr>
              <a:t>најважнији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процењена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вредност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предмета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јавне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набавке</a:t>
            </a:r>
            <a:r>
              <a:rPr lang="en-US" dirty="0" smtClean="0">
                <a:solidFill>
                  <a:srgbClr val="2933D6"/>
                </a:solidFill>
              </a:rPr>
              <a:t>. </a:t>
            </a:r>
            <a:r>
              <a:rPr lang="en-US" dirty="0" err="1" smtClean="0">
                <a:solidFill>
                  <a:srgbClr val="2933D6"/>
                </a:solidFill>
              </a:rPr>
              <a:t>Што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виша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то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минимални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рокови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подношење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дужи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dirty="0" smtClean="0">
                <a:solidFill>
                  <a:srgbClr val="2933D6"/>
                </a:solidFill>
              </a:rPr>
              <a:t>2) </a:t>
            </a:r>
            <a:r>
              <a:rPr lang="en-US" b="1" i="1" dirty="0" err="1" smtClean="0">
                <a:solidFill>
                  <a:srgbClr val="2933D6"/>
                </a:solidFill>
              </a:rPr>
              <a:t>претходно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обавештавање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јавности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dirty="0" smtClean="0">
                <a:solidFill>
                  <a:srgbClr val="2933D6"/>
                </a:solidFill>
              </a:rPr>
              <a:t>о </a:t>
            </a:r>
            <a:r>
              <a:rPr lang="en-US" dirty="0" err="1" smtClean="0">
                <a:solidFill>
                  <a:srgbClr val="2933D6"/>
                </a:solidFill>
              </a:rPr>
              <a:t>будућим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јавним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набавкама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путем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претходног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информативног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обавештења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периодичног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индикативног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обавештења</a:t>
            </a:r>
            <a:r>
              <a:rPr lang="en-US" dirty="0" smtClean="0">
                <a:solidFill>
                  <a:srgbClr val="2933D6"/>
                </a:solidFill>
              </a:rPr>
              <a:t>. У </a:t>
            </a:r>
            <a:r>
              <a:rPr lang="en-US" dirty="0" err="1" smtClean="0">
                <a:solidFill>
                  <a:srgbClr val="2933D6"/>
                </a:solidFill>
              </a:rPr>
              <a:t>оба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случаја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скраћује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минимално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трајање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рокова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зато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што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заинтересовани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привредни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субјекти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већ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могли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упознају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намером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наручиоца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спроведе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јавну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набавку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те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потребно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мање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времена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припрему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подношење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понуда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dirty="0" smtClean="0">
                <a:solidFill>
                  <a:srgbClr val="2933D6"/>
                </a:solidFill>
              </a:rPr>
              <a:t>3) </a:t>
            </a:r>
            <a:r>
              <a:rPr lang="sr-Cyrl-RS" b="1" dirty="0" smtClean="0">
                <a:solidFill>
                  <a:srgbClr val="2933D6"/>
                </a:solidFill>
              </a:rPr>
              <a:t>(не)</a:t>
            </a:r>
            <a:r>
              <a:rPr lang="en-US" b="1" dirty="0" err="1" smtClean="0">
                <a:solidFill>
                  <a:srgbClr val="2933D6"/>
                </a:solidFill>
              </a:rPr>
              <a:t>могућност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sr-Cyrl-RS" b="1" dirty="0" smtClean="0">
                <a:solidFill>
                  <a:srgbClr val="2933D6"/>
                </a:solidFill>
              </a:rPr>
              <a:t>коришћења </a:t>
            </a:r>
            <a:r>
              <a:rPr lang="en-US" b="1" dirty="0" err="1" smtClean="0">
                <a:solidFill>
                  <a:srgbClr val="2933D6"/>
                </a:solidFill>
              </a:rPr>
              <a:t>електронски</a:t>
            </a:r>
            <a:r>
              <a:rPr lang="sr-Cyrl-RS" b="1" dirty="0" smtClean="0">
                <a:solidFill>
                  <a:srgbClr val="2933D6"/>
                </a:solidFill>
              </a:rPr>
              <a:t>х </a:t>
            </a:r>
            <a:r>
              <a:rPr lang="en-US" b="1" dirty="0" err="1" smtClean="0">
                <a:solidFill>
                  <a:srgbClr val="2933D6"/>
                </a:solidFill>
              </a:rPr>
              <a:t>средст</a:t>
            </a:r>
            <a:r>
              <a:rPr lang="sr-Cyrl-RS" b="1" dirty="0" smtClean="0">
                <a:solidFill>
                  <a:srgbClr val="2933D6"/>
                </a:solidFill>
              </a:rPr>
              <a:t>а</a:t>
            </a:r>
            <a:r>
              <a:rPr lang="en-US" b="1" dirty="0" err="1" smtClean="0">
                <a:solidFill>
                  <a:srgbClr val="2933D6"/>
                </a:solidFill>
              </a:rPr>
              <a:t>ва</a:t>
            </a:r>
            <a:r>
              <a:rPr lang="sr-Cyrl-RS" b="1" dirty="0" smtClean="0">
                <a:solidFill>
                  <a:srgbClr val="2933D6"/>
                </a:solidFill>
              </a:rPr>
              <a:t> олакшава или отежава подношење понуда</a:t>
            </a:r>
            <a:endParaRPr lang="sr-Cyrl-RS" dirty="0" smtClean="0">
              <a:solidFill>
                <a:srgbClr val="2933D6"/>
              </a:solidFill>
            </a:endParaRPr>
          </a:p>
          <a:p>
            <a:pPr algn="just"/>
            <a:r>
              <a:rPr lang="en-US" dirty="0" smtClean="0">
                <a:solidFill>
                  <a:srgbClr val="2933D6"/>
                </a:solidFill>
              </a:rPr>
              <a:t>а) </a:t>
            </a:r>
            <a:r>
              <a:rPr lang="en-US" b="1" dirty="0" err="1" smtClean="0">
                <a:solidFill>
                  <a:srgbClr val="2933D6"/>
                </a:solidFill>
              </a:rPr>
              <a:t>могућност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подношења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електронским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средствима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скраћује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sr-Cyrl-RS" dirty="0" smtClean="0">
                <a:solidFill>
                  <a:srgbClr val="2933D6"/>
                </a:solidFill>
              </a:rPr>
              <a:t>потребно </a:t>
            </a:r>
            <a:r>
              <a:rPr lang="en-US" dirty="0" err="1" smtClean="0">
                <a:solidFill>
                  <a:srgbClr val="2933D6"/>
                </a:solidFill>
              </a:rPr>
              <a:t>време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dirty="0" smtClean="0">
                <a:solidFill>
                  <a:srgbClr val="2933D6"/>
                </a:solidFill>
              </a:rPr>
              <a:t>б</a:t>
            </a:r>
            <a:r>
              <a:rPr lang="en-US" b="1" dirty="0" smtClean="0">
                <a:solidFill>
                  <a:srgbClr val="2933D6"/>
                </a:solidFill>
              </a:rPr>
              <a:t>) </a:t>
            </a:r>
            <a:r>
              <a:rPr lang="en-US" b="1" dirty="0" err="1" smtClean="0">
                <a:solidFill>
                  <a:srgbClr val="2933D6"/>
                </a:solidFill>
              </a:rPr>
              <a:t>немогућност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електронским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средствима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обезбеди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бесплатан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неограничен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несметан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директан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приступ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конкурсној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документацији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отежава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подношење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понуда</a:t>
            </a:r>
            <a:r>
              <a:rPr lang="en-US" dirty="0" smtClean="0">
                <a:solidFill>
                  <a:srgbClr val="2933D6"/>
                </a:solidFill>
              </a:rPr>
              <a:t> (</a:t>
            </a:r>
            <a:r>
              <a:rPr lang="en-US" dirty="0" err="1" smtClean="0">
                <a:solidFill>
                  <a:srgbClr val="2933D6"/>
                </a:solidFill>
              </a:rPr>
              <a:t>чл</a:t>
            </a:r>
            <a:r>
              <a:rPr lang="en-US" dirty="0" smtClean="0">
                <a:solidFill>
                  <a:srgbClr val="2933D6"/>
                </a:solidFill>
              </a:rPr>
              <a:t>. 45. и 39). </a:t>
            </a:r>
            <a:r>
              <a:rPr lang="en-US" dirty="0" err="1" smtClean="0">
                <a:solidFill>
                  <a:srgbClr val="2933D6"/>
                </a:solidFill>
              </a:rPr>
              <a:t>Ту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део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конкурсне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документације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преузима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други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начин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што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успорава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рад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понуђача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припреми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подношењу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понуда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па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минимални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рокови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продужавају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dirty="0" smtClean="0">
                <a:solidFill>
                  <a:srgbClr val="2933D6"/>
                </a:solidFill>
              </a:rPr>
              <a:t>4) </a:t>
            </a:r>
            <a:r>
              <a:rPr lang="en-US" b="1" i="1" dirty="0" err="1" smtClean="0">
                <a:solidFill>
                  <a:srgbClr val="2933D6"/>
                </a:solidFill>
              </a:rPr>
              <a:t>хитност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јавне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набавке</a:t>
            </a:r>
            <a:r>
              <a:rPr lang="en-US" i="1" dirty="0" smtClean="0">
                <a:solidFill>
                  <a:srgbClr val="2933D6"/>
                </a:solidFill>
              </a:rPr>
              <a:t>, </a:t>
            </a:r>
            <a:r>
              <a:rPr lang="en-US" b="1" i="1" dirty="0" err="1" smtClean="0">
                <a:solidFill>
                  <a:srgbClr val="2933D6"/>
                </a:solidFill>
              </a:rPr>
              <a:t>која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мора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буде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оправдана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поткрепљена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ваљаним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доказима</a:t>
            </a:r>
            <a:r>
              <a:rPr lang="en-US" b="1" dirty="0" smtClean="0">
                <a:solidFill>
                  <a:srgbClr val="2933D6"/>
                </a:solidFill>
              </a:rPr>
              <a:t>.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Нпр</a:t>
            </a:r>
            <a:r>
              <a:rPr lang="en-US" dirty="0" smtClean="0">
                <a:solidFill>
                  <a:srgbClr val="2933D6"/>
                </a:solidFill>
              </a:rPr>
              <a:t>. </a:t>
            </a:r>
            <a:r>
              <a:rPr lang="en-US" dirty="0" err="1" smtClean="0">
                <a:solidFill>
                  <a:srgbClr val="2933D6"/>
                </a:solidFill>
              </a:rPr>
              <a:t>изузетна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хитност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због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догађаја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наручилац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није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могао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предвиди</a:t>
            </a:r>
            <a:r>
              <a:rPr lang="en-US" dirty="0" smtClean="0">
                <a:solidFill>
                  <a:srgbClr val="2933D6"/>
                </a:solidFill>
              </a:rPr>
              <a:t> (</a:t>
            </a:r>
            <a:r>
              <a:rPr lang="en-US" dirty="0" err="1" smtClean="0">
                <a:solidFill>
                  <a:srgbClr val="2933D6"/>
                </a:solidFill>
              </a:rPr>
              <a:t>пандемија</a:t>
            </a:r>
            <a:r>
              <a:rPr lang="en-US" dirty="0" smtClean="0">
                <a:solidFill>
                  <a:srgbClr val="2933D6"/>
                </a:solidFill>
              </a:rPr>
              <a:t>), а </a:t>
            </a:r>
            <a:r>
              <a:rPr lang="en-US" dirty="0" err="1" smtClean="0">
                <a:solidFill>
                  <a:srgbClr val="2933D6"/>
                </a:solidFill>
              </a:rPr>
              <a:t>није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упознат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понуђачима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могао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прибави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неопходна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добра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услуге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радове</a:t>
            </a:r>
            <a:r>
              <a:rPr lang="en-US" dirty="0" smtClean="0">
                <a:solidFill>
                  <a:srgbClr val="2933D6"/>
                </a:solidFill>
              </a:rPr>
              <a:t> (</a:t>
            </a:r>
            <a:r>
              <a:rPr lang="en-US" dirty="0" err="1" smtClean="0">
                <a:solidFill>
                  <a:srgbClr val="2933D6"/>
                </a:solidFill>
              </a:rPr>
              <a:t>нпр</a:t>
            </a:r>
            <a:r>
              <a:rPr lang="en-US" dirty="0" smtClean="0">
                <a:solidFill>
                  <a:srgbClr val="2933D6"/>
                </a:solidFill>
              </a:rPr>
              <a:t>. </a:t>
            </a:r>
            <a:r>
              <a:rPr lang="en-US" dirty="0" err="1" smtClean="0">
                <a:solidFill>
                  <a:srgbClr val="2933D6"/>
                </a:solidFill>
              </a:rPr>
              <a:t>маске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лице</a:t>
            </a:r>
            <a:r>
              <a:rPr lang="en-US" dirty="0" smtClean="0">
                <a:solidFill>
                  <a:srgbClr val="2933D6"/>
                </a:solidFill>
              </a:rPr>
              <a:t>).</a:t>
            </a:r>
          </a:p>
          <a:p>
            <a:pPr algn="just"/>
            <a:endParaRPr lang="sr-Cyrl-RS" dirty="0" smtClean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6.2.</a:t>
            </a:r>
            <a:r>
              <a:rPr lang="sr-Cyrl-RS" sz="2400" b="1" dirty="0" smtClean="0"/>
              <a:t> </a:t>
            </a:r>
            <a:r>
              <a:rPr lang="en-US" sz="2400" b="1" dirty="0" err="1"/>
              <a:t>Рестриктивни</a:t>
            </a:r>
            <a:r>
              <a:rPr lang="en-US" sz="2400" b="1" dirty="0"/>
              <a:t> </a:t>
            </a:r>
            <a:r>
              <a:rPr lang="en-US" sz="2400" b="1" dirty="0" err="1"/>
              <a:t>поступак</a:t>
            </a:r>
            <a:r>
              <a:rPr lang="sr-Cyrl-RS" sz="2400" b="1" dirty="0" smtClean="0"/>
              <a:t> </a:t>
            </a:r>
            <a:r>
              <a:rPr lang="sr-Cyrl-RS" sz="2400" b="1" dirty="0" smtClean="0">
                <a:solidFill>
                  <a:srgbClr val="100E65"/>
                </a:solidFill>
              </a:rPr>
              <a:t>(1)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623455"/>
            <a:ext cx="10643215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Члан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sr-Cyrl-RS" sz="2000" b="1" dirty="0" smtClean="0">
                <a:solidFill>
                  <a:srgbClr val="2933D6"/>
                </a:solidFill>
              </a:rPr>
              <a:t>53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  <a:r>
              <a:rPr lang="sr-Cyrl-RS" sz="2000" b="1" dirty="0" smtClean="0">
                <a:solidFill>
                  <a:srgbClr val="2933D6"/>
                </a:solidFill>
              </a:rPr>
              <a:t> </a:t>
            </a:r>
            <a:r>
              <a:rPr lang="sr-Cyrl-RS" sz="2000" b="1" dirty="0" smtClean="0">
                <a:solidFill>
                  <a:srgbClr val="2933D6"/>
                </a:solidFill>
              </a:rPr>
              <a:t>ЗЈН</a:t>
            </a:r>
            <a:endParaRPr lang="en-US" sz="20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b="1" dirty="0" smtClean="0">
                <a:solidFill>
                  <a:srgbClr val="2933D6"/>
                </a:solidFill>
              </a:rPr>
              <a:t>У </a:t>
            </a:r>
            <a:r>
              <a:rPr lang="en-US" sz="2000" b="1" dirty="0" err="1" smtClean="0">
                <a:solidFill>
                  <a:srgbClr val="2933D6"/>
                </a:solidFill>
              </a:rPr>
              <a:t>основи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рестриктивног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налази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аукција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тј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тендерско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надметање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објективним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критеријумима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од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по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правилу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најважнија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цена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sr-Cyrl-RS" sz="2000" dirty="0" smtClean="0">
                <a:solidFill>
                  <a:srgbClr val="2933D6"/>
                </a:solidFill>
              </a:rPr>
              <a:t>По правилу то 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затворен</a:t>
            </a:r>
            <a:r>
              <a:rPr lang="sr-Cyrl-RS" sz="2000" i="1" dirty="0" smtClean="0">
                <a:solidFill>
                  <a:srgbClr val="2933D6"/>
                </a:solidFill>
              </a:rPr>
              <a:t>а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аукциј</a:t>
            </a:r>
            <a:r>
              <a:rPr lang="sr-Cyrl-RS" sz="2000" i="1" dirty="0" smtClean="0">
                <a:solidFill>
                  <a:srgbClr val="2933D6"/>
                </a:solidFill>
              </a:rPr>
              <a:t>а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по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првој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цени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Рестриктивни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општи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безуслован</a:t>
            </a:r>
            <a:r>
              <a:rPr lang="en-US" sz="2000" b="1" i="1" dirty="0" smtClean="0">
                <a:solidFill>
                  <a:srgbClr val="2933D6"/>
                </a:solidFill>
              </a:rPr>
              <a:t> и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двофазни</a:t>
            </a:r>
            <a:r>
              <a:rPr lang="en-US" sz="2000" dirty="0" smtClean="0">
                <a:solidFill>
                  <a:srgbClr val="2933D6"/>
                </a:solidFill>
              </a:rPr>
              <a:t> – </a:t>
            </a:r>
            <a:r>
              <a:rPr lang="en-US" sz="2000" dirty="0" err="1" smtClean="0">
                <a:solidFill>
                  <a:srgbClr val="2933D6"/>
                </a:solidFill>
              </a:rPr>
              <a:t>где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smtClean="0">
                <a:solidFill>
                  <a:srgbClr val="2933D6"/>
                </a:solidFill>
              </a:rPr>
              <a:t>у </a:t>
            </a:r>
            <a:r>
              <a:rPr lang="en-US" sz="2000" b="1" dirty="0" err="1" smtClean="0">
                <a:solidFill>
                  <a:srgbClr val="2933D6"/>
                </a:solidFill>
              </a:rPr>
              <a:t>првој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фази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оцењује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подносиоци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пријава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испуњавају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постављене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техничке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стручне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кадровске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услове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Ако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испуњавају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признаје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квалификација</a:t>
            </a:r>
            <a:r>
              <a:rPr lang="en-US" sz="2000" dirty="0" smtClean="0">
                <a:solidFill>
                  <a:srgbClr val="2933D6"/>
                </a:solidFill>
              </a:rPr>
              <a:t>, а </a:t>
            </a:r>
            <a:r>
              <a:rPr lang="en-US" sz="2000" dirty="0" err="1" smtClean="0">
                <a:solidFill>
                  <a:srgbClr val="2933D6"/>
                </a:solidFill>
              </a:rPr>
              <a:t>кандидату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коме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није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призната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квалификација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доставља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образложену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одлуку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водећи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рачуна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открива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информације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осталим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кандидатима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b="1" dirty="0" smtClean="0">
                <a:solidFill>
                  <a:srgbClr val="2933D6"/>
                </a:solidFill>
              </a:rPr>
              <a:t>У </a:t>
            </a:r>
            <a:r>
              <a:rPr lang="en-US" sz="2000" b="1" dirty="0" err="1" smtClean="0">
                <a:solidFill>
                  <a:srgbClr val="2933D6"/>
                </a:solidFill>
              </a:rPr>
              <a:t>другој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фази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оцењуј</a:t>
            </a:r>
            <a:r>
              <a:rPr lang="sr-Cyrl-RS" sz="2000" b="1" dirty="0" smtClean="0">
                <a:solidFill>
                  <a:srgbClr val="2933D6"/>
                </a:solidFill>
              </a:rPr>
              <a:t>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цену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квалитет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понуђених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добара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услуга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радова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</a:p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Разлика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између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отвореног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рестриктивног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није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садржини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колико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i="1" dirty="0" err="1" smtClean="0">
                <a:solidFill>
                  <a:srgbClr val="2933D6"/>
                </a:solidFill>
              </a:rPr>
              <a:t>раздвајању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различитих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елемената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за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оцену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понуђача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endParaRPr lang="sr-Cyrl-R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b="1" dirty="0" smtClean="0">
                <a:solidFill>
                  <a:srgbClr val="2933D6"/>
                </a:solidFill>
              </a:rPr>
              <a:t>У </a:t>
            </a:r>
            <a:r>
              <a:rPr lang="en-US" sz="2000" b="1" dirty="0" err="1" smtClean="0">
                <a:solidFill>
                  <a:srgbClr val="2933D6"/>
                </a:solidFill>
              </a:rPr>
              <a:t>пракси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Републичке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комисије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dirty="0" smtClean="0">
                <a:solidFill>
                  <a:srgbClr val="2933D6"/>
                </a:solidFill>
              </a:rPr>
              <a:t>(</a:t>
            </a:r>
            <a:r>
              <a:rPr lang="en-US" sz="2000" dirty="0" err="1" smtClean="0">
                <a:solidFill>
                  <a:srgbClr val="2933D6"/>
                </a:solidFill>
              </a:rPr>
              <a:t>решење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бр</a:t>
            </a:r>
            <a:r>
              <a:rPr lang="en-US" sz="2000" dirty="0" smtClean="0">
                <a:solidFill>
                  <a:srgbClr val="2933D6"/>
                </a:solidFill>
              </a:rPr>
              <a:t>. 4-00-1636/14. </a:t>
            </a:r>
            <a:r>
              <a:rPr lang="en-US" sz="2000" dirty="0" err="1" smtClean="0">
                <a:solidFill>
                  <a:srgbClr val="2933D6"/>
                </a:solidFill>
              </a:rPr>
              <a:t>од</a:t>
            </a:r>
            <a:r>
              <a:rPr lang="en-US" sz="2000" dirty="0" smtClean="0">
                <a:solidFill>
                  <a:srgbClr val="2933D6"/>
                </a:solidFill>
              </a:rPr>
              <a:t> 2. </a:t>
            </a:r>
            <a:r>
              <a:rPr lang="en-US" sz="2000" dirty="0" err="1" smtClean="0">
                <a:solidFill>
                  <a:srgbClr val="2933D6"/>
                </a:solidFill>
              </a:rPr>
              <a:t>септембра</a:t>
            </a:r>
            <a:r>
              <a:rPr lang="en-US" sz="2000" dirty="0" smtClean="0">
                <a:solidFill>
                  <a:srgbClr val="2933D6"/>
                </a:solidFill>
              </a:rPr>
              <a:t> 2014)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првој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фази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оцењивао</a:t>
            </a:r>
            <a:r>
              <a:rPr lang="en-US" sz="2000" dirty="0" smtClean="0">
                <a:solidFill>
                  <a:srgbClr val="2933D6"/>
                </a:solidFill>
              </a:rPr>
              <a:t> „</a:t>
            </a:r>
            <a:r>
              <a:rPr lang="en-US" sz="2000" dirty="0" err="1" smtClean="0">
                <a:solidFill>
                  <a:srgbClr val="2933D6"/>
                </a:solidFill>
              </a:rPr>
              <a:t>понуде</a:t>
            </a:r>
            <a:r>
              <a:rPr lang="en-US" sz="2000" dirty="0" smtClean="0">
                <a:solidFill>
                  <a:srgbClr val="2933D6"/>
                </a:solidFill>
              </a:rPr>
              <a:t>“ </a:t>
            </a:r>
            <a:r>
              <a:rPr lang="en-US" sz="2000" dirty="0" err="1" smtClean="0">
                <a:solidFill>
                  <a:srgbClr val="2933D6"/>
                </a:solidFill>
              </a:rPr>
              <a:t>подносилаца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пријава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применом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законских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критеријума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оцену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понуда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основу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тога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донео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одлуку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додели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Због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тога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Републичка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комисија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поништила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прву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фазу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рестриктивног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наложила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њено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поновно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спровођење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Следи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рестриктивном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поступку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јасно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раздвајање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оцене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критеријума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квалитативни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избор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кандидата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првој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фази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оцене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поднетих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понуда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његовој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другој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фази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endParaRPr lang="sr-Cyrl-RS" dirty="0" smtClean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6.2. </a:t>
            </a:r>
            <a:r>
              <a:rPr lang="en-US" sz="2400" b="1" dirty="0" err="1"/>
              <a:t>Рестриктивни</a:t>
            </a:r>
            <a:r>
              <a:rPr lang="en-US" sz="2400" b="1" dirty="0"/>
              <a:t> </a:t>
            </a:r>
            <a:r>
              <a:rPr lang="en-US" sz="2400" b="1" dirty="0" err="1"/>
              <a:t>поступак</a:t>
            </a:r>
            <a:r>
              <a:rPr lang="sr-Cyrl-RS" sz="2400" b="1" dirty="0" smtClean="0">
                <a:solidFill>
                  <a:srgbClr val="100E65"/>
                </a:solidFill>
              </a:rPr>
              <a:t> (2)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623455"/>
            <a:ext cx="1064321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Постоје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још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три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важне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разлике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између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отвореног</a:t>
            </a:r>
            <a:r>
              <a:rPr lang="en-US" sz="2000" b="1" i="1" dirty="0" smtClean="0">
                <a:solidFill>
                  <a:srgbClr val="2933D6"/>
                </a:solidFill>
              </a:rPr>
              <a:t> и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рестриктивног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b="1" dirty="0" smtClean="0">
                <a:solidFill>
                  <a:srgbClr val="2933D6"/>
                </a:solidFill>
              </a:rPr>
              <a:t>:</a:t>
            </a:r>
          </a:p>
          <a:p>
            <a:pPr algn="just"/>
            <a:r>
              <a:rPr lang="sr-Cyrl-RS" sz="2000" dirty="0" smtClean="0">
                <a:solidFill>
                  <a:srgbClr val="2933D6"/>
                </a:solidFill>
              </a:rPr>
              <a:t>1. Према ЗЈН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рестриктивног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sr-Cyrl-RS" sz="2000" dirty="0" smtClean="0">
                <a:solidFill>
                  <a:srgbClr val="2933D6"/>
                </a:solidFill>
              </a:rPr>
              <a:t>су </a:t>
            </a:r>
            <a:r>
              <a:rPr lang="en-US" sz="2000" dirty="0" err="1" smtClean="0">
                <a:solidFill>
                  <a:srgbClr val="2933D6"/>
                </a:solidFill>
              </a:rPr>
              <a:t>одређени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минимални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рокови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подношење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пријава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првој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фази</a:t>
            </a:r>
            <a:r>
              <a:rPr lang="en-US" sz="2000" b="1" dirty="0" smtClean="0">
                <a:solidFill>
                  <a:srgbClr val="2933D6"/>
                </a:solidFill>
              </a:rPr>
              <a:t>, а </a:t>
            </a:r>
            <a:r>
              <a:rPr lang="en-US" sz="2000" b="1" dirty="0" err="1" smtClean="0">
                <a:solidFill>
                  <a:srgbClr val="2933D6"/>
                </a:solidFill>
              </a:rPr>
              <a:t>затим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минимални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рокови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подношење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понуда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другој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фази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sr-Cyrl-RS" sz="2000" dirty="0" smtClean="0">
                <a:solidFill>
                  <a:srgbClr val="2933D6"/>
                </a:solidFill>
              </a:rPr>
              <a:t>2. ЗЈН предвиђа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могућност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ограничавања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броја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кандидата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могу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поднети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понуду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тј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могу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појавити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другој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фази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рестриктивног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dirty="0" smtClean="0">
                <a:solidFill>
                  <a:srgbClr val="2933D6"/>
                </a:solidFill>
              </a:rPr>
              <a:t>, с </a:t>
            </a:r>
            <a:r>
              <a:rPr lang="en-US" sz="2000" dirty="0" err="1" smtClean="0">
                <a:solidFill>
                  <a:srgbClr val="2933D6"/>
                </a:solidFill>
              </a:rPr>
              <a:t>тим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ако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одређен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тај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број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бити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мањи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пет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sr-Cyrl-RS" sz="2000" dirty="0" smtClean="0">
                <a:solidFill>
                  <a:srgbClr val="2933D6"/>
                </a:solidFill>
              </a:rPr>
              <a:t>3. Учесталост коришћења у пракси -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отворени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sr-Cyrl-RS" sz="2000" dirty="0" smtClean="0">
                <a:solidFill>
                  <a:srgbClr val="2933D6"/>
                </a:solidFill>
              </a:rPr>
              <a:t>се </a:t>
            </a:r>
            <a:r>
              <a:rPr lang="en-US" sz="2000" dirty="0" err="1" smtClean="0">
                <a:solidFill>
                  <a:srgbClr val="2933D6"/>
                </a:solidFill>
              </a:rPr>
              <a:t>користи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више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</a:t>
            </a:r>
            <a:r>
              <a:rPr lang="en-US" sz="2000" dirty="0" smtClean="0">
                <a:solidFill>
                  <a:srgbClr val="2933D6"/>
                </a:solidFill>
              </a:rPr>
              <a:t> 90%, </a:t>
            </a:r>
            <a:r>
              <a:rPr lang="sr-Cyrl-RS" sz="2000" dirty="0" smtClean="0">
                <a:solidFill>
                  <a:srgbClr val="2933D6"/>
                </a:solidFill>
              </a:rPr>
              <a:t>а </a:t>
            </a:r>
            <a:r>
              <a:rPr lang="en-US" sz="2000" b="1" dirty="0" err="1" smtClean="0">
                <a:solidFill>
                  <a:srgbClr val="2933D6"/>
                </a:solidFill>
              </a:rPr>
              <a:t>рестриктивни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мање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</a:rPr>
              <a:t> 1%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набавки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Објашњење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вероватно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чињеници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наручиоци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могу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брже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спроведу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отворени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Такође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претходни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ЗЈН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прописивао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другу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фазу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рестриктивног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може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покрене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само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ако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најмање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три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кандидата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док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нпр</a:t>
            </a:r>
            <a:r>
              <a:rPr lang="en-US" sz="2000" dirty="0" smtClean="0">
                <a:solidFill>
                  <a:srgbClr val="2933D6"/>
                </a:solidFill>
              </a:rPr>
              <a:t>. 2019. г </a:t>
            </a:r>
            <a:r>
              <a:rPr lang="en-US" sz="2000" dirty="0" err="1" smtClean="0">
                <a:solidFill>
                  <a:srgbClr val="2933D6"/>
                </a:solidFill>
              </a:rPr>
              <a:t>просечан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број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поступку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износио</a:t>
            </a:r>
            <a:r>
              <a:rPr lang="en-US" sz="2000" dirty="0" smtClean="0">
                <a:solidFill>
                  <a:srgbClr val="2933D6"/>
                </a:solidFill>
              </a:rPr>
              <a:t> 2,2 (</a:t>
            </a:r>
            <a:r>
              <a:rPr lang="en-US" sz="2000" dirty="0" err="1" smtClean="0">
                <a:solidFill>
                  <a:srgbClr val="2933D6"/>
                </a:solidFill>
              </a:rPr>
              <a:t>мање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броја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потребног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одржавање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друге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фазе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рестриктивног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dirty="0" smtClean="0">
                <a:solidFill>
                  <a:srgbClr val="2933D6"/>
                </a:solidFill>
              </a:rPr>
              <a:t>). </a:t>
            </a:r>
            <a:r>
              <a:rPr lang="en-US" sz="2000" dirty="0" err="1" smtClean="0">
                <a:solidFill>
                  <a:srgbClr val="2933D6"/>
                </a:solidFill>
              </a:rPr>
              <a:t>Штавише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овај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број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укључивао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неисправне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понуде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Можда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ће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будућности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рестриктивни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бити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чешће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коришћен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јер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ЗЈН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више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прописује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минимални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број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кандидата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потребан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спровођење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друге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фазе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рестриктивног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sr-Cyrl-RS" sz="2000" dirty="0" smtClean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6.2. </a:t>
            </a:r>
            <a:r>
              <a:rPr lang="en-US" sz="2400" b="1" dirty="0" err="1"/>
              <a:t>Рестриктивни</a:t>
            </a:r>
            <a:r>
              <a:rPr lang="en-US" sz="2400" b="1" dirty="0"/>
              <a:t> </a:t>
            </a:r>
            <a:r>
              <a:rPr lang="en-US" sz="2400" b="1" dirty="0" err="1"/>
              <a:t>поступак</a:t>
            </a:r>
            <a:r>
              <a:rPr lang="sr-Cyrl-RS" sz="2400" b="1" dirty="0" smtClean="0">
                <a:solidFill>
                  <a:srgbClr val="100E65"/>
                </a:solidFill>
              </a:rPr>
              <a:t> (3)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17418"/>
            <a:ext cx="1064321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err="1" smtClean="0">
                <a:solidFill>
                  <a:srgbClr val="2933D6"/>
                </a:solidFill>
              </a:rPr>
              <a:t>Члан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sr-Cyrl-RS" sz="2200" b="1" dirty="0" smtClean="0">
                <a:solidFill>
                  <a:srgbClr val="2933D6"/>
                </a:solidFill>
              </a:rPr>
              <a:t>54</a:t>
            </a:r>
            <a:r>
              <a:rPr lang="en-US" sz="2200" b="1" dirty="0" smtClean="0">
                <a:solidFill>
                  <a:srgbClr val="2933D6"/>
                </a:solidFill>
              </a:rPr>
              <a:t>.</a:t>
            </a:r>
            <a:r>
              <a:rPr lang="sr-Cyrl-RS" sz="2200" b="1" dirty="0" smtClean="0">
                <a:solidFill>
                  <a:srgbClr val="2933D6"/>
                </a:solidFill>
              </a:rPr>
              <a:t> ЗЈН </a:t>
            </a:r>
            <a:endParaRPr lang="en-US" sz="22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200" b="1" dirty="0" smtClean="0">
                <a:solidFill>
                  <a:srgbClr val="2933D6"/>
                </a:solidFill>
              </a:rPr>
              <a:t>У </a:t>
            </a:r>
            <a:r>
              <a:rPr lang="en-US" sz="2200" b="1" dirty="0" err="1" smtClean="0">
                <a:solidFill>
                  <a:srgbClr val="2933D6"/>
                </a:solidFill>
              </a:rPr>
              <a:t>другој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фази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рестриктивног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подносиоци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пријава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којима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је</a:t>
            </a:r>
            <a:r>
              <a:rPr lang="en-US" sz="2200" dirty="0" smtClean="0">
                <a:solidFill>
                  <a:srgbClr val="2933D6"/>
                </a:solidFill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</a:rPr>
              <a:t>првој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фази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призната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квалификација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подносе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понуде</a:t>
            </a:r>
            <a:r>
              <a:rPr lang="en-US" sz="22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200" dirty="0" smtClean="0">
                <a:solidFill>
                  <a:srgbClr val="2933D6"/>
                </a:solidFill>
              </a:rPr>
              <a:t>У </a:t>
            </a:r>
            <a:r>
              <a:rPr lang="en-US" sz="2200" dirty="0" err="1" smtClean="0">
                <a:solidFill>
                  <a:srgbClr val="2933D6"/>
                </a:solidFill>
              </a:rPr>
              <a:t>погледу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одређивања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различитих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рокова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суштински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идентичне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одредбе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важе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за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рокове</a:t>
            </a:r>
            <a:r>
              <a:rPr lang="en-US" sz="2200" dirty="0" smtClean="0">
                <a:solidFill>
                  <a:srgbClr val="2933D6"/>
                </a:solidFill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</a:rPr>
              <a:t>отвореном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поступку</a:t>
            </a:r>
            <a:r>
              <a:rPr lang="en-US" sz="2200" dirty="0" smtClean="0">
                <a:solidFill>
                  <a:srgbClr val="2933D6"/>
                </a:solidFill>
              </a:rPr>
              <a:t>. </a:t>
            </a:r>
            <a:r>
              <a:rPr lang="en-US" sz="2200" dirty="0" err="1" smtClean="0">
                <a:solidFill>
                  <a:srgbClr val="2933D6"/>
                </a:solidFill>
              </a:rPr>
              <a:t>Једину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разлику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чине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одредбе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којима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секторским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наручиоцима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дозвољено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договоре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кандидатима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којима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је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призната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квалификација</a:t>
            </a:r>
            <a:r>
              <a:rPr lang="en-US" sz="2200" b="1" dirty="0" smtClean="0">
                <a:solidFill>
                  <a:srgbClr val="2933D6"/>
                </a:solidFill>
              </a:rPr>
              <a:t> о </a:t>
            </a:r>
            <a:r>
              <a:rPr lang="en-US" sz="2200" b="1" dirty="0" err="1" smtClean="0">
                <a:solidFill>
                  <a:srgbClr val="2933D6"/>
                </a:solidFill>
              </a:rPr>
              <a:t>дужини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рока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за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подношење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понуда</a:t>
            </a:r>
            <a:r>
              <a:rPr lang="en-US" sz="2200" b="1" dirty="0" smtClean="0">
                <a:solidFill>
                  <a:srgbClr val="2933D6"/>
                </a:solidFill>
              </a:rPr>
              <a:t>, а </a:t>
            </a:r>
            <a:r>
              <a:rPr lang="en-US" sz="2200" b="1" dirty="0" err="1" smtClean="0">
                <a:solidFill>
                  <a:srgbClr val="2933D6"/>
                </a:solidFill>
              </a:rPr>
              <a:t>ако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постоји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сагласност</a:t>
            </a:r>
            <a:r>
              <a:rPr lang="en-US" sz="2200" b="1" dirty="0" smtClean="0">
                <a:solidFill>
                  <a:srgbClr val="2933D6"/>
                </a:solidFill>
              </a:rPr>
              <a:t> о </a:t>
            </a:r>
            <a:r>
              <a:rPr lang="en-US" sz="2200" b="1" dirty="0" err="1" smtClean="0">
                <a:solidFill>
                  <a:srgbClr val="2933D6"/>
                </a:solidFill>
              </a:rPr>
              <a:t>року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за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подношење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понуда</a:t>
            </a:r>
            <a:r>
              <a:rPr lang="en-US" sz="2200" b="1" dirty="0" smtClean="0">
                <a:solidFill>
                  <a:srgbClr val="2933D6"/>
                </a:solidFill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</a:rPr>
              <a:t>прописан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је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минимални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рок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од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најмање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десет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дана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од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дана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слања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позива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за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подношење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понуда</a:t>
            </a:r>
            <a:r>
              <a:rPr lang="en-US" sz="2200" dirty="0" smtClean="0">
                <a:solidFill>
                  <a:srgbClr val="2933D6"/>
                </a:solidFill>
              </a:rPr>
              <a:t>.</a:t>
            </a:r>
          </a:p>
          <a:p>
            <a:endParaRPr lang="sr-Cyrl-RS" dirty="0" smtClean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6.3. </a:t>
            </a:r>
            <a:r>
              <a:rPr lang="en-US" sz="2400" b="1" dirty="0" err="1"/>
              <a:t>Конкурентни</a:t>
            </a:r>
            <a:r>
              <a:rPr lang="en-US" sz="2400" b="1" dirty="0"/>
              <a:t> </a:t>
            </a:r>
            <a:r>
              <a:rPr lang="en-US" sz="2400" b="1" dirty="0" err="1"/>
              <a:t>поступак</a:t>
            </a:r>
            <a:r>
              <a:rPr lang="en-US" sz="2400" b="1" dirty="0"/>
              <a:t> </a:t>
            </a:r>
            <a:r>
              <a:rPr lang="en-US" sz="2400" b="1" dirty="0" err="1"/>
              <a:t>са</a:t>
            </a:r>
            <a:r>
              <a:rPr lang="en-US" sz="2400" b="1" dirty="0"/>
              <a:t> </a:t>
            </a:r>
            <a:r>
              <a:rPr lang="en-US" sz="2400" b="1" dirty="0" err="1"/>
              <a:t>преговарањем</a:t>
            </a:r>
            <a:r>
              <a:rPr lang="sr-Cyrl-RS" sz="2400" b="1" dirty="0" smtClean="0">
                <a:solidFill>
                  <a:srgbClr val="100E65"/>
                </a:solidFill>
              </a:rPr>
              <a:t> (1)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665018"/>
            <a:ext cx="1064321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err="1" smtClean="0">
                <a:solidFill>
                  <a:srgbClr val="2933D6"/>
                </a:solidFill>
              </a:rPr>
              <a:t>Члан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sr-Cyrl-RS" sz="2200" b="1" dirty="0" smtClean="0">
                <a:solidFill>
                  <a:srgbClr val="2933D6"/>
                </a:solidFill>
              </a:rPr>
              <a:t>55</a:t>
            </a:r>
            <a:r>
              <a:rPr lang="en-US" sz="2200" b="1" dirty="0" smtClean="0">
                <a:solidFill>
                  <a:srgbClr val="2933D6"/>
                </a:solidFill>
              </a:rPr>
              <a:t>.</a:t>
            </a:r>
            <a:r>
              <a:rPr lang="sr-Cyrl-RS" sz="2200" b="1" dirty="0" smtClean="0">
                <a:solidFill>
                  <a:srgbClr val="2933D6"/>
                </a:solidFill>
              </a:rPr>
              <a:t> </a:t>
            </a:r>
            <a:r>
              <a:rPr lang="sr-Cyrl-RS" sz="2200" b="1" dirty="0" smtClean="0">
                <a:solidFill>
                  <a:srgbClr val="2933D6"/>
                </a:solidFill>
              </a:rPr>
              <a:t>ЗЈН</a:t>
            </a:r>
            <a:endParaRPr lang="sr-Cyrl-RS" sz="2200" b="1" dirty="0" smtClean="0">
              <a:solidFill>
                <a:srgbClr val="2933D6"/>
              </a:solidFill>
            </a:endParaRPr>
          </a:p>
          <a:p>
            <a:pPr algn="just"/>
            <a:r>
              <a:rPr lang="sr-Cyrl-RS" sz="2200" dirty="0" smtClean="0">
                <a:solidFill>
                  <a:srgbClr val="2933D6"/>
                </a:solidFill>
              </a:rPr>
              <a:t>Омогућила га је н</a:t>
            </a:r>
            <a:r>
              <a:rPr lang="en-US" sz="2200" dirty="0" err="1" smtClean="0">
                <a:solidFill>
                  <a:srgbClr val="2933D6"/>
                </a:solidFill>
              </a:rPr>
              <a:t>ова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директива</a:t>
            </a:r>
            <a:r>
              <a:rPr lang="en-US" sz="2200" dirty="0" smtClean="0">
                <a:solidFill>
                  <a:srgbClr val="2933D6"/>
                </a:solidFill>
              </a:rPr>
              <a:t> ЕУ о </a:t>
            </a:r>
            <a:r>
              <a:rPr lang="en-US" sz="2200" dirty="0" err="1" smtClean="0">
                <a:solidFill>
                  <a:srgbClr val="2933D6"/>
                </a:solidFill>
              </a:rPr>
              <a:t>набавкама</a:t>
            </a:r>
            <a:r>
              <a:rPr lang="en-US" sz="2200" dirty="0" smtClean="0">
                <a:solidFill>
                  <a:srgbClr val="2933D6"/>
                </a:solidFill>
              </a:rPr>
              <a:t>.</a:t>
            </a:r>
            <a:r>
              <a:rPr lang="sr-Cyrl-RS" sz="2200" dirty="0" smtClean="0">
                <a:solidFill>
                  <a:srgbClr val="2933D6"/>
                </a:solidFill>
              </a:rPr>
              <a:t> </a:t>
            </a:r>
            <a:r>
              <a:rPr lang="sr-Cyrl-RS" sz="2200" b="1" dirty="0" smtClean="0">
                <a:solidFill>
                  <a:srgbClr val="2933D6"/>
                </a:solidFill>
              </a:rPr>
              <a:t>Т</a:t>
            </a:r>
            <a:r>
              <a:rPr lang="en-US" sz="2200" b="1" dirty="0" err="1" smtClean="0">
                <a:solidFill>
                  <a:srgbClr val="2933D6"/>
                </a:solidFill>
              </a:rPr>
              <a:t>есно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sr-Cyrl-RS" sz="2200" b="1" dirty="0" smtClean="0">
                <a:solidFill>
                  <a:srgbClr val="2933D6"/>
                </a:solidFill>
              </a:rPr>
              <a:t>је </a:t>
            </a:r>
            <a:r>
              <a:rPr lang="en-US" sz="2200" b="1" dirty="0" err="1" smtClean="0">
                <a:solidFill>
                  <a:srgbClr val="2933D6"/>
                </a:solidFill>
              </a:rPr>
              <a:t>повезан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конкурентним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дијалогом</a:t>
            </a:r>
            <a:r>
              <a:rPr lang="en-US" sz="2200" b="1" dirty="0" smtClean="0">
                <a:solidFill>
                  <a:srgbClr val="2933D6"/>
                </a:solidFill>
              </a:rPr>
              <a:t>,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јер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оба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пружају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могућности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за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преговарање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имају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сличну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сврху</a:t>
            </a:r>
            <a:r>
              <a:rPr lang="en-US" sz="2200" dirty="0" smtClean="0">
                <a:solidFill>
                  <a:srgbClr val="2933D6"/>
                </a:solidFill>
              </a:rPr>
              <a:t> и </a:t>
            </a:r>
            <a:r>
              <a:rPr lang="en-US" sz="2200" dirty="0" err="1" smtClean="0">
                <a:solidFill>
                  <a:srgbClr val="2933D6"/>
                </a:solidFill>
              </a:rPr>
              <a:t>исте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услове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за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примену</a:t>
            </a:r>
            <a:r>
              <a:rPr lang="en-US" sz="2200" dirty="0" smtClean="0">
                <a:solidFill>
                  <a:srgbClr val="2933D6"/>
                </a:solidFill>
              </a:rPr>
              <a:t>.</a:t>
            </a:r>
            <a:r>
              <a:rPr lang="en-US" sz="2200" baseline="300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Главна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разлика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што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конкурентни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преговарањем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отпочиње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иницијалним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тендером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као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основом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за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преговарање</a:t>
            </a:r>
            <a:r>
              <a:rPr lang="en-US" sz="2200" dirty="0" smtClean="0">
                <a:solidFill>
                  <a:srgbClr val="2933D6"/>
                </a:solidFill>
              </a:rPr>
              <a:t>. </a:t>
            </a:r>
            <a:r>
              <a:rPr lang="en-US" sz="2200" dirty="0" err="1" smtClean="0">
                <a:solidFill>
                  <a:srgbClr val="2933D6"/>
                </a:solidFill>
              </a:rPr>
              <a:t>Стога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</a:rPr>
              <a:t>на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почетку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овог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мора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прецизира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своје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потребе</a:t>
            </a:r>
            <a:r>
              <a:rPr lang="en-US" sz="2200" b="1" dirty="0" smtClean="0">
                <a:solidFill>
                  <a:srgbClr val="2933D6"/>
                </a:solidFill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</a:rPr>
              <a:t>захтеве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много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детаљније</a:t>
            </a:r>
            <a:r>
              <a:rPr lang="en-US" sz="2200" b="1" dirty="0" smtClean="0">
                <a:solidFill>
                  <a:srgbClr val="2933D6"/>
                </a:solidFill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</a:rPr>
              <a:t>поређењу</a:t>
            </a:r>
            <a:r>
              <a:rPr lang="en-US" sz="2200" b="1" dirty="0" smtClean="0">
                <a:solidFill>
                  <a:srgbClr val="2933D6"/>
                </a:solidFill>
              </a:rPr>
              <a:t> с </a:t>
            </a:r>
            <a:r>
              <a:rPr lang="en-US" sz="2200" b="1" dirty="0" err="1" smtClean="0">
                <a:solidFill>
                  <a:srgbClr val="2933D6"/>
                </a:solidFill>
              </a:rPr>
              <a:t>поступком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конкурентног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дијалога</a:t>
            </a:r>
            <a:r>
              <a:rPr lang="en-US" sz="2200" dirty="0" smtClean="0">
                <a:solidFill>
                  <a:srgbClr val="2933D6"/>
                </a:solidFill>
              </a:rPr>
              <a:t>. </a:t>
            </a:r>
            <a:r>
              <a:rPr lang="en-US" sz="2200" dirty="0" err="1" smtClean="0">
                <a:solidFill>
                  <a:srgbClr val="2933D6"/>
                </a:solidFill>
              </a:rPr>
              <a:t>Друга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разлика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што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се</a:t>
            </a:r>
            <a:r>
              <a:rPr lang="en-US" sz="2200" dirty="0" smtClean="0">
                <a:solidFill>
                  <a:srgbClr val="2933D6"/>
                </a:solidFill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</a:rPr>
              <a:t>конкурентном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поступку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преговарањем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критеријум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за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доделу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заснивати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најнижој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цени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трошковима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животног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циклуса</a:t>
            </a:r>
            <a:r>
              <a:rPr lang="en-US" sz="22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200" dirty="0" err="1" smtClean="0">
                <a:solidFill>
                  <a:srgbClr val="2933D6"/>
                </a:solidFill>
              </a:rPr>
              <a:t>Конкурентни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преговарањем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доступан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само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јавним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наручиоцима</a:t>
            </a:r>
            <a:r>
              <a:rPr lang="en-US" sz="2200" dirty="0" smtClean="0">
                <a:solidFill>
                  <a:srgbClr val="2933D6"/>
                </a:solidFill>
              </a:rPr>
              <a:t>. </a:t>
            </a:r>
            <a:r>
              <a:rPr lang="en-US" sz="2200" dirty="0" err="1" smtClean="0">
                <a:solidFill>
                  <a:srgbClr val="2933D6"/>
                </a:solidFill>
              </a:rPr>
              <a:t>Овај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укључује</a:t>
            </a:r>
            <a:r>
              <a:rPr lang="en-US" sz="2200" dirty="0" smtClean="0">
                <a:solidFill>
                  <a:srgbClr val="2933D6"/>
                </a:solidFill>
              </a:rPr>
              <a:t> и </a:t>
            </a:r>
            <a:r>
              <a:rPr lang="en-US" sz="2200" dirty="0" err="1" smtClean="0">
                <a:solidFill>
                  <a:srgbClr val="2933D6"/>
                </a:solidFill>
              </a:rPr>
              <a:t>фазу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преговора</a:t>
            </a:r>
            <a:r>
              <a:rPr lang="en-US" sz="2200" dirty="0" smtClean="0">
                <a:solidFill>
                  <a:srgbClr val="2933D6"/>
                </a:solidFill>
              </a:rPr>
              <a:t> о </a:t>
            </a:r>
            <a:r>
              <a:rPr lang="en-US" sz="2200" dirty="0" err="1" smtClean="0">
                <a:solidFill>
                  <a:srgbClr val="2933D6"/>
                </a:solidFill>
              </a:rPr>
              <a:t>предмету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јавне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набавке</a:t>
            </a:r>
            <a:r>
              <a:rPr lang="en-US" sz="2200" dirty="0" smtClean="0">
                <a:solidFill>
                  <a:srgbClr val="2933D6"/>
                </a:solidFill>
              </a:rPr>
              <a:t> и </a:t>
            </a:r>
            <a:r>
              <a:rPr lang="en-US" sz="2200" dirty="0" err="1" smtClean="0">
                <a:solidFill>
                  <a:srgbClr val="2933D6"/>
                </a:solidFill>
              </a:rPr>
              <a:t>другим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елементима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будућег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уговора</a:t>
            </a:r>
            <a:r>
              <a:rPr lang="en-US" sz="2200" dirty="0" smtClean="0">
                <a:solidFill>
                  <a:srgbClr val="2933D6"/>
                </a:solidFill>
              </a:rPr>
              <a:t>. </a:t>
            </a:r>
            <a:r>
              <a:rPr lang="en-US" sz="2200" dirty="0" err="1" smtClean="0">
                <a:solidFill>
                  <a:srgbClr val="2933D6"/>
                </a:solidFill>
              </a:rPr>
              <a:t>Стога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i="1" dirty="0" err="1" smtClean="0">
                <a:solidFill>
                  <a:srgbClr val="2933D6"/>
                </a:solidFill>
              </a:rPr>
              <a:t>двофазни</a:t>
            </a:r>
            <a:r>
              <a:rPr lang="en-US" sz="2200" i="1" dirty="0" smtClean="0">
                <a:solidFill>
                  <a:srgbClr val="2933D6"/>
                </a:solidFill>
              </a:rPr>
              <a:t> (</a:t>
            </a:r>
            <a:r>
              <a:rPr lang="en-US" sz="2200" i="1" dirty="0" err="1" smtClean="0">
                <a:solidFill>
                  <a:srgbClr val="2933D6"/>
                </a:solidFill>
              </a:rPr>
              <a:t>вишефазни</a:t>
            </a:r>
            <a:r>
              <a:rPr lang="en-US" sz="2200" i="1" dirty="0" smtClean="0">
                <a:solidFill>
                  <a:srgbClr val="2933D6"/>
                </a:solidFill>
              </a:rPr>
              <a:t>)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i="1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200" dirty="0" smtClean="0">
                <a:solidFill>
                  <a:srgbClr val="2933D6"/>
                </a:solidFill>
              </a:rPr>
              <a:t>. </a:t>
            </a:r>
            <a:r>
              <a:rPr lang="en-US" sz="2200" dirty="0" err="1" smtClean="0">
                <a:solidFill>
                  <a:srgbClr val="2933D6"/>
                </a:solidFill>
              </a:rPr>
              <a:t>Прво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позивају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сви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заинтересовани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привредни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субјекти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се</a:t>
            </a:r>
            <a:r>
              <a:rPr lang="en-US" sz="2200" dirty="0" smtClean="0">
                <a:solidFill>
                  <a:srgbClr val="2933D6"/>
                </a:solidFill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</a:rPr>
              <a:t>првој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фази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квалификују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за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учешће</a:t>
            </a:r>
            <a:r>
              <a:rPr lang="en-US" sz="2200" dirty="0" smtClean="0">
                <a:solidFill>
                  <a:srgbClr val="2933D6"/>
                </a:solidFill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</a:rPr>
              <a:t>другој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преговарачкој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фази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200" dirty="0" smtClean="0">
                <a:solidFill>
                  <a:srgbClr val="2933D6"/>
                </a:solidFill>
              </a:rPr>
              <a:t>. </a:t>
            </a:r>
            <a:r>
              <a:rPr lang="en-US" sz="2200" dirty="0" err="1" smtClean="0">
                <a:solidFill>
                  <a:srgbClr val="2933D6"/>
                </a:solidFill>
              </a:rPr>
              <a:t>Након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преговора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следи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подношење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коначних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понуда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на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основу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којих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додељује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уговор</a:t>
            </a:r>
            <a:r>
              <a:rPr lang="en-US" sz="2200" dirty="0" smtClean="0">
                <a:solidFill>
                  <a:srgbClr val="2933D6"/>
                </a:solidFill>
              </a:rPr>
              <a:t> о </a:t>
            </a:r>
            <a:r>
              <a:rPr lang="en-US" sz="2200" dirty="0" err="1" smtClean="0">
                <a:solidFill>
                  <a:srgbClr val="2933D6"/>
                </a:solidFill>
              </a:rPr>
              <a:t>јавној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набавци</a:t>
            </a:r>
            <a:r>
              <a:rPr lang="en-US" sz="2200" dirty="0" smtClean="0">
                <a:solidFill>
                  <a:srgbClr val="2933D6"/>
                </a:solidFill>
              </a:rPr>
              <a:t>. </a:t>
            </a:r>
            <a:endParaRPr lang="en-US" sz="2200" b="1" dirty="0" smtClean="0">
              <a:solidFill>
                <a:srgbClr val="2933D6"/>
              </a:solidFill>
            </a:endParaRPr>
          </a:p>
          <a:p>
            <a:endParaRPr lang="sr-Cyrl-RS" sz="2200" dirty="0" smtClean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6</a:t>
            </a:r>
            <a:r>
              <a:rPr lang="sr-Cyrl-RS" sz="2400" b="1" dirty="0" smtClean="0">
                <a:solidFill>
                  <a:srgbClr val="100E65"/>
                </a:solidFill>
              </a:rPr>
              <a:t>.3</a:t>
            </a:r>
            <a:r>
              <a:rPr lang="sr-Cyrl-RS" sz="2400" b="1" dirty="0">
                <a:solidFill>
                  <a:srgbClr val="100E65"/>
                </a:solidFill>
              </a:rPr>
              <a:t>. </a:t>
            </a:r>
            <a:r>
              <a:rPr lang="en-US" sz="2400" b="1" dirty="0" err="1"/>
              <a:t>Конкурентни</a:t>
            </a:r>
            <a:r>
              <a:rPr lang="en-US" sz="2400" b="1" dirty="0"/>
              <a:t> </a:t>
            </a:r>
            <a:r>
              <a:rPr lang="en-US" sz="2400" b="1" dirty="0" err="1"/>
              <a:t>поступак</a:t>
            </a:r>
            <a:r>
              <a:rPr lang="en-US" sz="2400" b="1" dirty="0"/>
              <a:t> </a:t>
            </a:r>
            <a:r>
              <a:rPr lang="en-US" sz="2400" b="1" dirty="0" err="1"/>
              <a:t>са</a:t>
            </a:r>
            <a:r>
              <a:rPr lang="en-US" sz="2400" b="1" dirty="0"/>
              <a:t> </a:t>
            </a:r>
            <a:r>
              <a:rPr lang="en-US" sz="2400" b="1" dirty="0" err="1"/>
              <a:t>преговарањем</a:t>
            </a:r>
            <a:r>
              <a:rPr lang="sr-Cyrl-RS" sz="2400" b="1" dirty="0" smtClean="0">
                <a:solidFill>
                  <a:srgbClr val="100E65"/>
                </a:solidFill>
              </a:rPr>
              <a:t> (2)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1025236"/>
            <a:ext cx="1064321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RS" sz="2400" b="1" dirty="0" smtClean="0">
                <a:solidFill>
                  <a:srgbClr val="2933D6"/>
                </a:solidFill>
              </a:rPr>
              <a:t>Ј</a:t>
            </a:r>
            <a:r>
              <a:rPr lang="en-US" sz="2400" b="1" dirty="0" err="1" smtClean="0">
                <a:solidFill>
                  <a:srgbClr val="2933D6"/>
                </a:solidFill>
              </a:rPr>
              <a:t>авни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наручиоци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могу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спроведу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sr-Cyrl-RS" sz="2400" b="1" dirty="0" smtClean="0">
                <a:solidFill>
                  <a:srgbClr val="2933D6"/>
                </a:solidFill>
              </a:rPr>
              <a:t>овај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400" b="1" dirty="0" smtClean="0">
                <a:solidFill>
                  <a:srgbClr val="2933D6"/>
                </a:solidFill>
              </a:rPr>
              <a:t> у </a:t>
            </a:r>
            <a:r>
              <a:rPr lang="en-US" sz="2400" b="1" dirty="0" err="1" smtClean="0">
                <a:solidFill>
                  <a:srgbClr val="2933D6"/>
                </a:solidFill>
              </a:rPr>
              <a:t>следећим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случајевима</a:t>
            </a:r>
            <a:r>
              <a:rPr lang="en-US" sz="2400" b="1" dirty="0" smtClean="0">
                <a:solidFill>
                  <a:srgbClr val="2933D6"/>
                </a:solidFill>
              </a:rPr>
              <a:t>: </a:t>
            </a:r>
            <a:endParaRPr lang="sr-Cyrl-RS" sz="24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400" dirty="0" smtClean="0">
                <a:solidFill>
                  <a:srgbClr val="2933D6"/>
                </a:solidFill>
              </a:rPr>
              <a:t>1) </a:t>
            </a:r>
            <a:r>
              <a:rPr lang="en-US" sz="2400" b="1" dirty="0" err="1" smtClean="0">
                <a:solidFill>
                  <a:srgbClr val="2933D6"/>
                </a:solidFill>
              </a:rPr>
              <a:t>ако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потребе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не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могу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задовоље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без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прилагођавања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лако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доступних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решења</a:t>
            </a:r>
            <a:r>
              <a:rPr lang="en-US" sz="2400" dirty="0" smtClean="0">
                <a:solidFill>
                  <a:srgbClr val="2933D6"/>
                </a:solidFill>
              </a:rPr>
              <a:t>;</a:t>
            </a:r>
            <a:endParaRPr lang="sr-Cyrl-RS" sz="2400" dirty="0" smtClean="0">
              <a:solidFill>
                <a:srgbClr val="2933D6"/>
              </a:solidFill>
            </a:endParaRPr>
          </a:p>
          <a:p>
            <a:pPr algn="just"/>
            <a:r>
              <a:rPr lang="en-US" sz="2400" dirty="0" smtClean="0">
                <a:solidFill>
                  <a:srgbClr val="2933D6"/>
                </a:solidFill>
              </a:rPr>
              <a:t>2) </a:t>
            </a:r>
            <a:r>
              <a:rPr lang="en-US" sz="2400" b="1" dirty="0" err="1" smtClean="0">
                <a:solidFill>
                  <a:srgbClr val="2933D6"/>
                </a:solidFill>
              </a:rPr>
              <a:t>уговор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обухвата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пројектовање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или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иновативна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решења</a:t>
            </a:r>
            <a:r>
              <a:rPr lang="en-US" sz="2400" dirty="0" smtClean="0">
                <a:solidFill>
                  <a:srgbClr val="2933D6"/>
                </a:solidFill>
              </a:rPr>
              <a:t>; </a:t>
            </a:r>
            <a:endParaRPr lang="sr-Cyrl-RS" sz="2400" dirty="0" smtClean="0">
              <a:solidFill>
                <a:srgbClr val="2933D6"/>
              </a:solidFill>
            </a:endParaRPr>
          </a:p>
          <a:p>
            <a:pPr algn="just"/>
            <a:r>
              <a:rPr lang="en-US" sz="2400" dirty="0" smtClean="0">
                <a:solidFill>
                  <a:srgbClr val="2933D6"/>
                </a:solidFill>
              </a:rPr>
              <a:t>3) </a:t>
            </a:r>
            <a:r>
              <a:rPr lang="en-US" sz="2400" dirty="0" err="1" smtClean="0">
                <a:solidFill>
                  <a:srgbClr val="2933D6"/>
                </a:solidFill>
              </a:rPr>
              <a:t>уговор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не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може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да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се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додели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без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претходних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преговора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због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специфичних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околности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које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се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односе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на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природу</a:t>
            </a:r>
            <a:r>
              <a:rPr lang="en-US" sz="2400" b="1" dirty="0" smtClean="0">
                <a:solidFill>
                  <a:srgbClr val="2933D6"/>
                </a:solidFill>
              </a:rPr>
              <a:t>, </a:t>
            </a:r>
            <a:r>
              <a:rPr lang="en-US" sz="2400" b="1" dirty="0" err="1" smtClean="0">
                <a:solidFill>
                  <a:srgbClr val="2933D6"/>
                </a:solidFill>
              </a:rPr>
              <a:t>сложеност</a:t>
            </a:r>
            <a:r>
              <a:rPr lang="en-US" sz="2400" b="1" dirty="0" smtClean="0">
                <a:solidFill>
                  <a:srgbClr val="2933D6"/>
                </a:solidFill>
              </a:rPr>
              <a:t>, </a:t>
            </a:r>
            <a:r>
              <a:rPr lang="en-US" sz="2400" b="1" dirty="0" err="1" smtClean="0">
                <a:solidFill>
                  <a:srgbClr val="2933D6"/>
                </a:solidFill>
              </a:rPr>
              <a:t>правну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или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финансијску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структуру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предмета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јавне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или</a:t>
            </a:r>
            <a:r>
              <a:rPr lang="en-US" sz="2400" b="1" dirty="0" smtClean="0">
                <a:solidFill>
                  <a:srgbClr val="2933D6"/>
                </a:solidFill>
              </a:rPr>
              <a:t> с </a:t>
            </a:r>
            <a:r>
              <a:rPr lang="en-US" sz="2400" b="1" dirty="0" err="1" smtClean="0">
                <a:solidFill>
                  <a:srgbClr val="2933D6"/>
                </a:solidFill>
              </a:rPr>
              <a:t>њима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повезаним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ризицима</a:t>
            </a:r>
            <a:r>
              <a:rPr lang="en-US" sz="2400" dirty="0" smtClean="0">
                <a:solidFill>
                  <a:srgbClr val="2933D6"/>
                </a:solidFill>
              </a:rPr>
              <a:t>; </a:t>
            </a:r>
            <a:endParaRPr lang="sr-Cyrl-RS" sz="2400" dirty="0" smtClean="0">
              <a:solidFill>
                <a:srgbClr val="2933D6"/>
              </a:solidFill>
            </a:endParaRPr>
          </a:p>
          <a:p>
            <a:pPr algn="just"/>
            <a:r>
              <a:rPr lang="en-US" sz="2400" dirty="0" smtClean="0">
                <a:solidFill>
                  <a:srgbClr val="2933D6"/>
                </a:solidFill>
              </a:rPr>
              <a:t>4) </a:t>
            </a:r>
            <a:r>
              <a:rPr lang="en-US" sz="2400" dirty="0" err="1" smtClean="0">
                <a:solidFill>
                  <a:srgbClr val="2933D6"/>
                </a:solidFill>
              </a:rPr>
              <a:t>јавни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не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са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довољном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прецизношћу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утврди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техничке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спецификације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предмета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набавке</a:t>
            </a:r>
            <a:r>
              <a:rPr lang="en-US" sz="2400" dirty="0" smtClean="0">
                <a:solidFill>
                  <a:srgbClr val="2933D6"/>
                </a:solidFill>
              </a:rPr>
              <a:t>; </a:t>
            </a:r>
            <a:endParaRPr lang="sr-Cyrl-RS" sz="2400" dirty="0" smtClean="0">
              <a:solidFill>
                <a:srgbClr val="2933D6"/>
              </a:solidFill>
            </a:endParaRPr>
          </a:p>
          <a:p>
            <a:pPr algn="just"/>
            <a:r>
              <a:rPr lang="en-US" sz="2400" dirty="0" smtClean="0">
                <a:solidFill>
                  <a:srgbClr val="2933D6"/>
                </a:solidFill>
              </a:rPr>
              <a:t>5) </a:t>
            </a:r>
            <a:r>
              <a:rPr lang="en-US" sz="2400" b="1" dirty="0" smtClean="0">
                <a:solidFill>
                  <a:srgbClr val="2933D6"/>
                </a:solidFill>
              </a:rPr>
              <a:t>у </a:t>
            </a:r>
            <a:r>
              <a:rPr lang="en-US" sz="2400" b="1" dirty="0" err="1" smtClean="0">
                <a:solidFill>
                  <a:srgbClr val="2933D6"/>
                </a:solidFill>
              </a:rPr>
              <a:t>претходно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спроведеном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отвореном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или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рестриктивном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поступку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када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су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све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понуде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биле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неприхватљиве</a:t>
            </a:r>
            <a:r>
              <a:rPr lang="en-US" sz="2400" b="1" dirty="0" smtClean="0">
                <a:solidFill>
                  <a:srgbClr val="2933D6"/>
                </a:solidFill>
              </a:rPr>
              <a:t>.</a:t>
            </a:r>
            <a:endParaRPr lang="en-US" sz="2400" b="1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6.</a:t>
            </a:r>
            <a:r>
              <a:rPr lang="sr-Cyrl-RS" sz="2400" b="1" dirty="0" smtClean="0">
                <a:solidFill>
                  <a:srgbClr val="100E65"/>
                </a:solidFill>
              </a:rPr>
              <a:t>3</a:t>
            </a:r>
            <a:r>
              <a:rPr lang="sr-Cyrl-RS" sz="2400" b="1" dirty="0">
                <a:solidFill>
                  <a:srgbClr val="100E65"/>
                </a:solidFill>
              </a:rPr>
              <a:t>. </a:t>
            </a:r>
            <a:r>
              <a:rPr lang="en-US" sz="2400" b="1" dirty="0" err="1"/>
              <a:t>Конкурентни</a:t>
            </a:r>
            <a:r>
              <a:rPr lang="en-US" sz="2400" b="1" dirty="0"/>
              <a:t> </a:t>
            </a:r>
            <a:r>
              <a:rPr lang="en-US" sz="2400" b="1" dirty="0" err="1"/>
              <a:t>поступак</a:t>
            </a:r>
            <a:r>
              <a:rPr lang="en-US" sz="2400" b="1" dirty="0"/>
              <a:t> </a:t>
            </a:r>
            <a:r>
              <a:rPr lang="en-US" sz="2400" b="1" dirty="0" err="1"/>
              <a:t>са</a:t>
            </a:r>
            <a:r>
              <a:rPr lang="en-US" sz="2400" b="1" dirty="0"/>
              <a:t> </a:t>
            </a:r>
            <a:r>
              <a:rPr lang="en-US" sz="2400" b="1" dirty="0" err="1"/>
              <a:t>преговарањем</a:t>
            </a:r>
            <a:r>
              <a:rPr lang="sr-Cyrl-RS" sz="2400" b="1" dirty="0" smtClean="0">
                <a:solidFill>
                  <a:srgbClr val="100E65"/>
                </a:solidFill>
              </a:rPr>
              <a:t> (3)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86692"/>
            <a:ext cx="10643215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100" b="1" dirty="0" err="1" smtClean="0">
                <a:solidFill>
                  <a:srgbClr val="2933D6"/>
                </a:solidFill>
              </a:rPr>
              <a:t>Заједничка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карактеристика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ситуацијама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од</a:t>
            </a:r>
            <a:r>
              <a:rPr lang="en-US" sz="2100" b="1" dirty="0" smtClean="0">
                <a:solidFill>
                  <a:srgbClr val="2933D6"/>
                </a:solidFill>
              </a:rPr>
              <a:t> 1) </a:t>
            </a:r>
            <a:r>
              <a:rPr lang="en-US" sz="2100" b="1" dirty="0" err="1" smtClean="0">
                <a:solidFill>
                  <a:srgbClr val="2933D6"/>
                </a:solidFill>
              </a:rPr>
              <a:t>до</a:t>
            </a:r>
            <a:r>
              <a:rPr lang="en-US" sz="2100" b="1" dirty="0" smtClean="0">
                <a:solidFill>
                  <a:srgbClr val="2933D6"/>
                </a:solidFill>
              </a:rPr>
              <a:t> 4) </a:t>
            </a:r>
            <a:r>
              <a:rPr lang="en-US" sz="2100" dirty="0" err="1" smtClean="0">
                <a:solidFill>
                  <a:srgbClr val="2933D6"/>
                </a:solidFill>
              </a:rPr>
              <a:t>је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b="1" i="1" dirty="0" err="1" smtClean="0">
                <a:solidFill>
                  <a:srgbClr val="2933D6"/>
                </a:solidFill>
              </a:rPr>
              <a:t>немогућност</a:t>
            </a:r>
            <a:r>
              <a:rPr lang="en-US" sz="2100" b="1" i="1" dirty="0" smtClean="0">
                <a:solidFill>
                  <a:srgbClr val="2933D6"/>
                </a:solidFill>
              </a:rPr>
              <a:t> </a:t>
            </a:r>
            <a:r>
              <a:rPr lang="en-US" sz="2100" b="1" i="1" dirty="0" err="1" smtClean="0">
                <a:solidFill>
                  <a:srgbClr val="2933D6"/>
                </a:solidFill>
              </a:rPr>
              <a:t>проналажења</a:t>
            </a:r>
            <a:r>
              <a:rPr lang="en-US" sz="2100" b="1" i="1" dirty="0" smtClean="0">
                <a:solidFill>
                  <a:srgbClr val="2933D6"/>
                </a:solidFill>
              </a:rPr>
              <a:t> </a:t>
            </a:r>
            <a:r>
              <a:rPr lang="en-US" sz="2100" b="1" i="1" dirty="0" err="1" smtClean="0">
                <a:solidFill>
                  <a:srgbClr val="2933D6"/>
                </a:solidFill>
              </a:rPr>
              <a:t>већ</a:t>
            </a:r>
            <a:r>
              <a:rPr lang="en-US" sz="2100" b="1" i="1" dirty="0" smtClean="0">
                <a:solidFill>
                  <a:srgbClr val="2933D6"/>
                </a:solidFill>
              </a:rPr>
              <a:t> </a:t>
            </a:r>
            <a:r>
              <a:rPr lang="en-US" sz="2100" b="1" i="1" dirty="0" err="1" smtClean="0">
                <a:solidFill>
                  <a:srgbClr val="2933D6"/>
                </a:solidFill>
              </a:rPr>
              <a:t>готових</a:t>
            </a:r>
            <a:r>
              <a:rPr lang="en-US" sz="2100" b="1" i="1" dirty="0" smtClean="0">
                <a:solidFill>
                  <a:srgbClr val="2933D6"/>
                </a:solidFill>
              </a:rPr>
              <a:t> </a:t>
            </a:r>
            <a:r>
              <a:rPr lang="en-US" sz="2100" b="1" i="1" dirty="0" err="1" smtClean="0">
                <a:solidFill>
                  <a:srgbClr val="2933D6"/>
                </a:solidFill>
              </a:rPr>
              <a:t>добара</a:t>
            </a:r>
            <a:r>
              <a:rPr lang="en-US" sz="2100" b="1" i="1" dirty="0" smtClean="0">
                <a:solidFill>
                  <a:srgbClr val="2933D6"/>
                </a:solidFill>
              </a:rPr>
              <a:t>, </a:t>
            </a:r>
            <a:r>
              <a:rPr lang="en-US" sz="2100" b="1" i="1" dirty="0" err="1" smtClean="0">
                <a:solidFill>
                  <a:srgbClr val="2933D6"/>
                </a:solidFill>
              </a:rPr>
              <a:t>услуга</a:t>
            </a:r>
            <a:r>
              <a:rPr lang="en-US" sz="2100" b="1" i="1" dirty="0" smtClean="0">
                <a:solidFill>
                  <a:srgbClr val="2933D6"/>
                </a:solidFill>
              </a:rPr>
              <a:t> </a:t>
            </a:r>
            <a:r>
              <a:rPr lang="en-US" sz="2100" b="1" i="1" dirty="0" err="1" smtClean="0">
                <a:solidFill>
                  <a:srgbClr val="2933D6"/>
                </a:solidFill>
              </a:rPr>
              <a:t>или</a:t>
            </a:r>
            <a:r>
              <a:rPr lang="en-US" sz="2100" b="1" i="1" dirty="0" smtClean="0">
                <a:solidFill>
                  <a:srgbClr val="2933D6"/>
                </a:solidFill>
              </a:rPr>
              <a:t> </a:t>
            </a:r>
            <a:r>
              <a:rPr lang="en-US" sz="2100" b="1" i="1" dirty="0" err="1" smtClean="0">
                <a:solidFill>
                  <a:srgbClr val="2933D6"/>
                </a:solidFill>
              </a:rPr>
              <a:t>радова</a:t>
            </a:r>
            <a:r>
              <a:rPr lang="en-US" sz="2100" b="1" i="1" dirty="0" smtClean="0">
                <a:solidFill>
                  <a:srgbClr val="2933D6"/>
                </a:solidFill>
              </a:rPr>
              <a:t> </a:t>
            </a:r>
            <a:r>
              <a:rPr lang="en-US" sz="2100" b="1" i="1" dirty="0" err="1" smtClean="0">
                <a:solidFill>
                  <a:srgbClr val="2933D6"/>
                </a:solidFill>
              </a:rPr>
              <a:t>на</a:t>
            </a:r>
            <a:r>
              <a:rPr lang="en-US" sz="2100" b="1" i="1" dirty="0" smtClean="0">
                <a:solidFill>
                  <a:srgbClr val="2933D6"/>
                </a:solidFill>
              </a:rPr>
              <a:t> </a:t>
            </a:r>
            <a:r>
              <a:rPr lang="en-US" sz="2100" b="1" i="1" dirty="0" err="1" smtClean="0">
                <a:solidFill>
                  <a:srgbClr val="2933D6"/>
                </a:solidFill>
              </a:rPr>
              <a:t>тржишту</a:t>
            </a:r>
            <a:r>
              <a:rPr lang="en-US" sz="2100" b="1" dirty="0" smtClean="0">
                <a:solidFill>
                  <a:srgbClr val="2933D6"/>
                </a:solidFill>
              </a:rPr>
              <a:t>. У </a:t>
            </a:r>
            <a:r>
              <a:rPr lang="en-US" sz="2100" b="1" dirty="0" err="1" smtClean="0">
                <a:solidFill>
                  <a:srgbClr val="2933D6"/>
                </a:solidFill>
              </a:rPr>
              <a:t>сваком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од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тих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случајева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неопходно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је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одређено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прилагођавање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или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прецизирање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својстава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предмета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2100" dirty="0" smtClean="0">
                <a:solidFill>
                  <a:srgbClr val="2933D6"/>
                </a:solidFill>
              </a:rPr>
              <a:t> о </a:t>
            </a:r>
            <a:r>
              <a:rPr lang="en-US" sz="2100" dirty="0" err="1" smtClean="0">
                <a:solidFill>
                  <a:srgbClr val="2933D6"/>
                </a:solidFill>
              </a:rPr>
              <a:t>јавној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набавци</a:t>
            </a:r>
            <a:r>
              <a:rPr lang="en-US" sz="2100" dirty="0" smtClean="0">
                <a:solidFill>
                  <a:srgbClr val="2933D6"/>
                </a:solidFill>
              </a:rPr>
              <a:t>. </a:t>
            </a:r>
            <a:r>
              <a:rPr lang="en-US" sz="2100" dirty="0" err="1" smtClean="0">
                <a:solidFill>
                  <a:srgbClr val="2933D6"/>
                </a:solidFill>
              </a:rPr>
              <a:t>Зато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се</a:t>
            </a:r>
            <a:r>
              <a:rPr lang="en-US" sz="2100" dirty="0" smtClean="0">
                <a:solidFill>
                  <a:srgbClr val="2933D6"/>
                </a:solidFill>
              </a:rPr>
              <a:t> у </a:t>
            </a:r>
            <a:r>
              <a:rPr lang="en-US" sz="2100" dirty="0" err="1" smtClean="0">
                <a:solidFill>
                  <a:srgbClr val="2933D6"/>
                </a:solidFill>
              </a:rPr>
              <a:t>другој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фази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воде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преговори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између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2100" dirty="0" smtClean="0">
                <a:solidFill>
                  <a:srgbClr val="2933D6"/>
                </a:solidFill>
              </a:rPr>
              <a:t> и </a:t>
            </a:r>
            <a:r>
              <a:rPr lang="en-US" sz="2100" dirty="0" err="1" smtClean="0">
                <a:solidFill>
                  <a:srgbClr val="2933D6"/>
                </a:solidFill>
              </a:rPr>
              <a:t>једног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или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више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кандидата</a:t>
            </a:r>
            <a:r>
              <a:rPr lang="en-US" sz="2100" dirty="0" smtClean="0">
                <a:solidFill>
                  <a:srgbClr val="2933D6"/>
                </a:solidFill>
              </a:rPr>
              <a:t> (</a:t>
            </a:r>
            <a:r>
              <a:rPr lang="en-US" sz="2100" dirty="0" err="1" smtClean="0">
                <a:solidFill>
                  <a:srgbClr val="2933D6"/>
                </a:solidFill>
              </a:rPr>
              <a:t>квалификованих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понуђача</a:t>
            </a:r>
            <a:r>
              <a:rPr lang="en-US" sz="2100" dirty="0" smtClean="0">
                <a:solidFill>
                  <a:srgbClr val="2933D6"/>
                </a:solidFill>
              </a:rPr>
              <a:t>).</a:t>
            </a:r>
          </a:p>
          <a:p>
            <a:pPr algn="just"/>
            <a:r>
              <a:rPr lang="en-US" sz="2100" b="1" dirty="0" err="1" smtClean="0">
                <a:solidFill>
                  <a:srgbClr val="2933D6"/>
                </a:solidFill>
              </a:rPr>
              <a:t>Основ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наведен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под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бројем</a:t>
            </a:r>
            <a:r>
              <a:rPr lang="en-US" sz="2100" b="1" dirty="0" smtClean="0">
                <a:solidFill>
                  <a:srgbClr val="2933D6"/>
                </a:solidFill>
              </a:rPr>
              <a:t> 5)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одудара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од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осталих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разлога</a:t>
            </a:r>
            <a:r>
              <a:rPr lang="en-US" sz="2100" dirty="0" smtClean="0">
                <a:solidFill>
                  <a:srgbClr val="2933D6"/>
                </a:solidFill>
              </a:rPr>
              <a:t>. </a:t>
            </a:r>
            <a:r>
              <a:rPr lang="en-US" sz="2100" dirty="0" err="1" smtClean="0">
                <a:solidFill>
                  <a:srgbClr val="2933D6"/>
                </a:solidFill>
              </a:rPr>
              <a:t>Иако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i="1" dirty="0" err="1" smtClean="0">
                <a:solidFill>
                  <a:srgbClr val="2933D6"/>
                </a:solidFill>
              </a:rPr>
              <a:t>непостојање</a:t>
            </a:r>
            <a:r>
              <a:rPr lang="en-US" sz="2100" i="1" dirty="0" smtClean="0">
                <a:solidFill>
                  <a:srgbClr val="2933D6"/>
                </a:solidFill>
              </a:rPr>
              <a:t> </a:t>
            </a:r>
            <a:r>
              <a:rPr lang="en-US" sz="2100" i="1" dirty="0" err="1" smtClean="0">
                <a:solidFill>
                  <a:srgbClr val="2933D6"/>
                </a:solidFill>
              </a:rPr>
              <a:t>тражених</a:t>
            </a:r>
            <a:r>
              <a:rPr lang="en-US" sz="2100" i="1" dirty="0" smtClean="0">
                <a:solidFill>
                  <a:srgbClr val="2933D6"/>
                </a:solidFill>
              </a:rPr>
              <a:t> </a:t>
            </a:r>
            <a:r>
              <a:rPr lang="en-US" sz="2100" i="1" dirty="0" err="1" smtClean="0">
                <a:solidFill>
                  <a:srgbClr val="2933D6"/>
                </a:solidFill>
              </a:rPr>
              <a:t>добара</a:t>
            </a:r>
            <a:r>
              <a:rPr lang="en-US" sz="2100" i="1" dirty="0" smtClean="0">
                <a:solidFill>
                  <a:srgbClr val="2933D6"/>
                </a:solidFill>
              </a:rPr>
              <a:t>, </a:t>
            </a:r>
            <a:r>
              <a:rPr lang="en-US" sz="2100" i="1" dirty="0" err="1" smtClean="0">
                <a:solidFill>
                  <a:srgbClr val="2933D6"/>
                </a:solidFill>
              </a:rPr>
              <a:t>услуга</a:t>
            </a:r>
            <a:r>
              <a:rPr lang="en-US" sz="2100" i="1" dirty="0" smtClean="0">
                <a:solidFill>
                  <a:srgbClr val="2933D6"/>
                </a:solidFill>
              </a:rPr>
              <a:t> </a:t>
            </a:r>
            <a:r>
              <a:rPr lang="en-US" sz="2100" i="1" dirty="0" err="1" smtClean="0">
                <a:solidFill>
                  <a:srgbClr val="2933D6"/>
                </a:solidFill>
              </a:rPr>
              <a:t>или</a:t>
            </a:r>
            <a:r>
              <a:rPr lang="en-US" sz="2100" i="1" dirty="0" smtClean="0">
                <a:solidFill>
                  <a:srgbClr val="2933D6"/>
                </a:solidFill>
              </a:rPr>
              <a:t> </a:t>
            </a:r>
            <a:r>
              <a:rPr lang="en-US" sz="2100" i="1" dirty="0" err="1" smtClean="0">
                <a:solidFill>
                  <a:srgbClr val="2933D6"/>
                </a:solidFill>
              </a:rPr>
              <a:t>радова</a:t>
            </a:r>
            <a:r>
              <a:rPr lang="en-US" sz="2100" i="1" dirty="0" smtClean="0">
                <a:solidFill>
                  <a:srgbClr val="2933D6"/>
                </a:solidFill>
              </a:rPr>
              <a:t> </a:t>
            </a:r>
            <a:r>
              <a:rPr lang="en-US" sz="2100" i="1" dirty="0" err="1" smtClean="0">
                <a:solidFill>
                  <a:srgbClr val="2933D6"/>
                </a:solidFill>
              </a:rPr>
              <a:t>на</a:t>
            </a:r>
            <a:r>
              <a:rPr lang="en-US" sz="2100" i="1" dirty="0" smtClean="0">
                <a:solidFill>
                  <a:srgbClr val="2933D6"/>
                </a:solidFill>
              </a:rPr>
              <a:t> </a:t>
            </a:r>
            <a:r>
              <a:rPr lang="en-US" sz="2100" i="1" dirty="0" err="1" smtClean="0">
                <a:solidFill>
                  <a:srgbClr val="2933D6"/>
                </a:solidFill>
              </a:rPr>
              <a:t>тржишту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може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бити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разлог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због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којег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претходно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спроведени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отворени</a:t>
            </a:r>
            <a:r>
              <a:rPr lang="en-US" sz="2100" dirty="0" smtClean="0">
                <a:solidFill>
                  <a:srgbClr val="2933D6"/>
                </a:solidFill>
              </a:rPr>
              <a:t> и </a:t>
            </a:r>
            <a:r>
              <a:rPr lang="en-US" sz="2100" dirty="0" err="1" smtClean="0">
                <a:solidFill>
                  <a:srgbClr val="2933D6"/>
                </a:solidFill>
              </a:rPr>
              <a:t>рестриктивни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нису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уродили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плодом</a:t>
            </a:r>
            <a:r>
              <a:rPr lang="en-US" sz="2100" dirty="0" smtClean="0">
                <a:solidFill>
                  <a:srgbClr val="2933D6"/>
                </a:solidFill>
              </a:rPr>
              <a:t>, </a:t>
            </a:r>
            <a:r>
              <a:rPr lang="en-US" sz="2100" dirty="0" err="1" smtClean="0">
                <a:solidFill>
                  <a:srgbClr val="2933D6"/>
                </a:solidFill>
              </a:rPr>
              <a:t>разлог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може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буде</a:t>
            </a:r>
            <a:r>
              <a:rPr lang="en-US" sz="2100" dirty="0" smtClean="0">
                <a:solidFill>
                  <a:srgbClr val="2933D6"/>
                </a:solidFill>
              </a:rPr>
              <a:t> и </a:t>
            </a:r>
            <a:r>
              <a:rPr lang="en-US" sz="2100" i="1" dirty="0" err="1" smtClean="0">
                <a:solidFill>
                  <a:srgbClr val="2933D6"/>
                </a:solidFill>
              </a:rPr>
              <a:t>прениско</a:t>
            </a:r>
            <a:r>
              <a:rPr lang="en-US" sz="2100" i="1" dirty="0" smtClean="0">
                <a:solidFill>
                  <a:srgbClr val="2933D6"/>
                </a:solidFill>
              </a:rPr>
              <a:t> </a:t>
            </a:r>
            <a:r>
              <a:rPr lang="en-US" sz="2100" i="1" dirty="0" err="1" smtClean="0">
                <a:solidFill>
                  <a:srgbClr val="2933D6"/>
                </a:solidFill>
              </a:rPr>
              <a:t>одређена</a:t>
            </a:r>
            <a:r>
              <a:rPr lang="en-US" sz="2100" i="1" dirty="0" smtClean="0">
                <a:solidFill>
                  <a:srgbClr val="2933D6"/>
                </a:solidFill>
              </a:rPr>
              <a:t> </a:t>
            </a:r>
            <a:r>
              <a:rPr lang="en-US" sz="2100" i="1" dirty="0" err="1" smtClean="0">
                <a:solidFill>
                  <a:srgbClr val="2933D6"/>
                </a:solidFill>
              </a:rPr>
              <a:t>цена</a:t>
            </a:r>
            <a:r>
              <a:rPr lang="en-US" sz="2100" dirty="0" smtClean="0">
                <a:solidFill>
                  <a:srgbClr val="2933D6"/>
                </a:solidFill>
              </a:rPr>
              <a:t> (</a:t>
            </a:r>
            <a:r>
              <a:rPr lang="en-US" sz="2100" dirty="0" err="1" smtClean="0">
                <a:solidFill>
                  <a:srgbClr val="2933D6"/>
                </a:solidFill>
              </a:rPr>
              <a:t>процењена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вредност</a:t>
            </a:r>
            <a:r>
              <a:rPr lang="en-US" sz="2100" dirty="0" smtClean="0">
                <a:solidFill>
                  <a:srgbClr val="2933D6"/>
                </a:solidFill>
              </a:rPr>
              <a:t>) </a:t>
            </a:r>
            <a:r>
              <a:rPr lang="en-US" sz="2100" dirty="0" err="1" smtClean="0">
                <a:solidFill>
                  <a:srgbClr val="2933D6"/>
                </a:solidFill>
              </a:rPr>
              <a:t>коју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је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спреман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плати</a:t>
            </a:r>
            <a:r>
              <a:rPr lang="en-US" sz="2100" dirty="0" smtClean="0">
                <a:solidFill>
                  <a:srgbClr val="2933D6"/>
                </a:solidFill>
              </a:rPr>
              <a:t>. </a:t>
            </a:r>
            <a:r>
              <a:rPr lang="en-US" sz="2100" dirty="0" err="1" smtClean="0">
                <a:solidFill>
                  <a:srgbClr val="2933D6"/>
                </a:solidFill>
              </a:rPr>
              <a:t>Овај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основ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омогућава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преображај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100" b="1" dirty="0" smtClean="0">
                <a:solidFill>
                  <a:srgbClr val="2933D6"/>
                </a:solidFill>
              </a:rPr>
              <a:t> у </a:t>
            </a:r>
            <a:r>
              <a:rPr lang="en-US" sz="2100" b="1" i="1" dirty="0" err="1" smtClean="0">
                <a:solidFill>
                  <a:srgbClr val="2933D6"/>
                </a:solidFill>
              </a:rPr>
              <a:t>преговарачки</a:t>
            </a:r>
            <a:r>
              <a:rPr lang="en-US" sz="2100" b="1" i="1" dirty="0" smtClean="0">
                <a:solidFill>
                  <a:srgbClr val="2933D6"/>
                </a:solidFill>
              </a:rPr>
              <a:t> </a:t>
            </a:r>
            <a:r>
              <a:rPr lang="en-US" sz="2100" b="1" i="1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100" b="1" i="1" dirty="0" smtClean="0">
                <a:solidFill>
                  <a:srgbClr val="2933D6"/>
                </a:solidFill>
              </a:rPr>
              <a:t> </a:t>
            </a:r>
            <a:r>
              <a:rPr lang="en-US" sz="2100" b="1" i="1" dirty="0" err="1" smtClean="0">
                <a:solidFill>
                  <a:srgbClr val="2933D6"/>
                </a:solidFill>
              </a:rPr>
              <a:t>без</a:t>
            </a:r>
            <a:r>
              <a:rPr lang="en-US" sz="2100" b="1" i="1" dirty="0" smtClean="0">
                <a:solidFill>
                  <a:srgbClr val="2933D6"/>
                </a:solidFill>
              </a:rPr>
              <a:t> </a:t>
            </a:r>
            <a:r>
              <a:rPr lang="en-US" sz="2100" b="1" i="1" dirty="0" err="1" smtClean="0">
                <a:solidFill>
                  <a:srgbClr val="2933D6"/>
                </a:solidFill>
              </a:rPr>
              <a:t>објављивања</a:t>
            </a:r>
            <a:r>
              <a:rPr lang="en-US" sz="2100" b="1" i="1" dirty="0" smtClean="0">
                <a:solidFill>
                  <a:srgbClr val="2933D6"/>
                </a:solidFill>
              </a:rPr>
              <a:t> </a:t>
            </a:r>
            <a:r>
              <a:rPr lang="en-US" sz="2100" b="1" i="1" dirty="0" err="1" smtClean="0">
                <a:solidFill>
                  <a:srgbClr val="2933D6"/>
                </a:solidFill>
              </a:rPr>
              <a:t>јавног</a:t>
            </a:r>
            <a:r>
              <a:rPr lang="en-US" sz="2100" b="1" i="1" dirty="0" smtClean="0">
                <a:solidFill>
                  <a:srgbClr val="2933D6"/>
                </a:solidFill>
              </a:rPr>
              <a:t> </a:t>
            </a:r>
            <a:r>
              <a:rPr lang="en-US" sz="2100" b="1" i="1" dirty="0" err="1" smtClean="0">
                <a:solidFill>
                  <a:srgbClr val="2933D6"/>
                </a:solidFill>
              </a:rPr>
              <a:t>позива</a:t>
            </a:r>
            <a:r>
              <a:rPr lang="en-US" sz="2100" b="1" dirty="0" smtClean="0">
                <a:solidFill>
                  <a:srgbClr val="2933D6"/>
                </a:solidFill>
              </a:rPr>
              <a:t>, </a:t>
            </a:r>
            <a:r>
              <a:rPr lang="en-US" sz="2100" b="1" dirty="0" err="1" smtClean="0">
                <a:solidFill>
                  <a:srgbClr val="2933D6"/>
                </a:solidFill>
              </a:rPr>
              <a:t>јер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став</a:t>
            </a:r>
            <a:r>
              <a:rPr lang="en-US" sz="2100" b="1" dirty="0" smtClean="0">
                <a:solidFill>
                  <a:srgbClr val="2933D6"/>
                </a:solidFill>
              </a:rPr>
              <a:t> 3. </a:t>
            </a:r>
            <a:r>
              <a:rPr lang="en-US" sz="2100" b="1" dirty="0" err="1" smtClean="0">
                <a:solidFill>
                  <a:srgbClr val="2933D6"/>
                </a:solidFill>
              </a:rPr>
              <a:t>овог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члана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прописује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да</a:t>
            </a:r>
            <a:r>
              <a:rPr lang="en-US" sz="2100" b="1" dirty="0" smtClean="0">
                <a:solidFill>
                  <a:srgbClr val="2933D6"/>
                </a:solidFill>
              </a:rPr>
              <a:t> у </a:t>
            </a:r>
            <a:r>
              <a:rPr lang="en-US" sz="2100" b="1" dirty="0" err="1" smtClean="0">
                <a:solidFill>
                  <a:srgbClr val="2933D6"/>
                </a:solidFill>
              </a:rPr>
              <a:t>случају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неуспеха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претходног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јавне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100" b="1" dirty="0" smtClean="0">
                <a:solidFill>
                  <a:srgbClr val="2933D6"/>
                </a:solidFill>
              </a:rPr>
              <a:t>, </a:t>
            </a:r>
            <a:r>
              <a:rPr lang="en-US" sz="2100" b="1" dirty="0" err="1" smtClean="0">
                <a:solidFill>
                  <a:srgbClr val="2933D6"/>
                </a:solidFill>
              </a:rPr>
              <a:t>јавни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није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дужан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да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објави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јавни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позив</a:t>
            </a:r>
            <a:r>
              <a:rPr lang="en-US" sz="2100" b="1" dirty="0" smtClean="0">
                <a:solidFill>
                  <a:srgbClr val="2933D6"/>
                </a:solidFill>
              </a:rPr>
              <a:t>, </a:t>
            </a:r>
            <a:r>
              <a:rPr lang="en-US" sz="2100" b="1" dirty="0" err="1" smtClean="0">
                <a:solidFill>
                  <a:srgbClr val="2933D6"/>
                </a:solidFill>
              </a:rPr>
              <a:t>ако</a:t>
            </a:r>
            <a:r>
              <a:rPr lang="en-US" sz="2100" b="1" dirty="0" smtClean="0">
                <a:solidFill>
                  <a:srgbClr val="2933D6"/>
                </a:solidFill>
              </a:rPr>
              <a:t> у </a:t>
            </a:r>
            <a:r>
              <a:rPr lang="en-US" sz="2100" b="1" dirty="0" err="1" smtClean="0">
                <a:solidFill>
                  <a:srgbClr val="2933D6"/>
                </a:solidFill>
              </a:rPr>
              <a:t>тај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позове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све</a:t>
            </a:r>
            <a:r>
              <a:rPr lang="en-US" sz="2100" b="1" dirty="0" smtClean="0">
                <a:solidFill>
                  <a:srgbClr val="2933D6"/>
                </a:solidFill>
              </a:rPr>
              <a:t> и </a:t>
            </a:r>
            <a:r>
              <a:rPr lang="en-US" sz="2100" b="1" dirty="0" err="1" smtClean="0">
                <a:solidFill>
                  <a:srgbClr val="2933D6"/>
                </a:solidFill>
              </a:rPr>
              <a:t>искључиво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понуђаче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су</a:t>
            </a:r>
            <a:r>
              <a:rPr lang="en-US" sz="2100" b="1" dirty="0" smtClean="0">
                <a:solidFill>
                  <a:srgbClr val="2933D6"/>
                </a:solidFill>
              </a:rPr>
              <a:t> у </a:t>
            </a:r>
            <a:r>
              <a:rPr lang="en-US" sz="2100" b="1" dirty="0" err="1" smtClean="0">
                <a:solidFill>
                  <a:srgbClr val="2933D6"/>
                </a:solidFill>
              </a:rPr>
              <a:t>отвореном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или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рестриктивном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поступку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поднели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понуду</a:t>
            </a:r>
            <a:r>
              <a:rPr lang="en-US" sz="2100" b="1" dirty="0" smtClean="0">
                <a:solidFill>
                  <a:srgbClr val="2933D6"/>
                </a:solidFill>
              </a:rPr>
              <a:t> и </a:t>
            </a:r>
            <a:r>
              <a:rPr lang="en-US" sz="2100" b="1" dirty="0" err="1" smtClean="0">
                <a:solidFill>
                  <a:srgbClr val="2933D6"/>
                </a:solidFill>
              </a:rPr>
              <a:t>испунили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критеријуме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за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квалитативни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избор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привредног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субјекта</a:t>
            </a:r>
            <a:r>
              <a:rPr lang="en-US" sz="2100" b="1" dirty="0" smtClean="0">
                <a:solidFill>
                  <a:srgbClr val="2933D6"/>
                </a:solidFill>
              </a:rPr>
              <a:t>, и </a:t>
            </a:r>
            <a:r>
              <a:rPr lang="en-US" sz="2100" b="1" dirty="0" err="1" smtClean="0">
                <a:solidFill>
                  <a:srgbClr val="2933D6"/>
                </a:solidFill>
              </a:rPr>
              <a:t>ако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почетни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услови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јавне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нису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битно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измењени</a:t>
            </a:r>
            <a:r>
              <a:rPr lang="en-US" sz="21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en-US" sz="24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screenshot, electric blue, graphics&#10;&#10;Description automatically generated">
            <a:extLst>
              <a:ext uri="{FF2B5EF4-FFF2-40B4-BE49-F238E27FC236}">
                <a16:creationId xmlns:a16="http://schemas.microsoft.com/office/drawing/2014/main" xmlns="" id="{1A1D4427-4430-4325-C70F-97DA8686B6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7328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6.3. </a:t>
            </a:r>
            <a:r>
              <a:rPr lang="en-US" sz="2400" b="1" dirty="0" err="1"/>
              <a:t>Конкурентни</a:t>
            </a:r>
            <a:r>
              <a:rPr lang="en-US" sz="2400" b="1" dirty="0"/>
              <a:t> </a:t>
            </a:r>
            <a:r>
              <a:rPr lang="en-US" sz="2400" b="1" dirty="0" err="1"/>
              <a:t>поступак</a:t>
            </a:r>
            <a:r>
              <a:rPr lang="en-US" sz="2400" b="1" dirty="0"/>
              <a:t> </a:t>
            </a:r>
            <a:r>
              <a:rPr lang="en-US" sz="2400" b="1" dirty="0" err="1"/>
              <a:t>са</a:t>
            </a:r>
            <a:r>
              <a:rPr lang="en-US" sz="2400" b="1" dirty="0"/>
              <a:t> </a:t>
            </a:r>
            <a:r>
              <a:rPr lang="en-US" sz="2400" b="1" dirty="0" err="1"/>
              <a:t>преговарањем</a:t>
            </a:r>
            <a:r>
              <a:rPr lang="sr-Cyrl-RS" sz="2400" b="1" dirty="0" smtClean="0">
                <a:solidFill>
                  <a:srgbClr val="100E65"/>
                </a:solidFill>
              </a:rPr>
              <a:t> (4)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45126"/>
            <a:ext cx="10643215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100" b="1" dirty="0" err="1" smtClean="0">
                <a:solidFill>
                  <a:srgbClr val="2933D6"/>
                </a:solidFill>
              </a:rPr>
              <a:t>Републичка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комисија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dirty="0" smtClean="0">
                <a:solidFill>
                  <a:srgbClr val="2933D6"/>
                </a:solidFill>
              </a:rPr>
              <a:t>(</a:t>
            </a:r>
            <a:r>
              <a:rPr lang="en-US" sz="2100" dirty="0" err="1" smtClean="0">
                <a:solidFill>
                  <a:srgbClr val="2933D6"/>
                </a:solidFill>
              </a:rPr>
              <a:t>решење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бр</a:t>
            </a:r>
            <a:r>
              <a:rPr lang="en-US" sz="2100" dirty="0" smtClean="0">
                <a:solidFill>
                  <a:srgbClr val="2933D6"/>
                </a:solidFill>
              </a:rPr>
              <a:t>. 4-00-1044/2019 </a:t>
            </a:r>
            <a:r>
              <a:rPr lang="en-US" sz="2100" dirty="0" err="1" smtClean="0">
                <a:solidFill>
                  <a:srgbClr val="2933D6"/>
                </a:solidFill>
              </a:rPr>
              <a:t>од</a:t>
            </a:r>
            <a:r>
              <a:rPr lang="en-US" sz="2100" dirty="0" smtClean="0">
                <a:solidFill>
                  <a:srgbClr val="2933D6"/>
                </a:solidFill>
              </a:rPr>
              <a:t> 11. </a:t>
            </a:r>
            <a:r>
              <a:rPr lang="en-US" sz="2100" dirty="0" err="1" smtClean="0">
                <a:solidFill>
                  <a:srgbClr val="2933D6"/>
                </a:solidFill>
              </a:rPr>
              <a:t>децембра</a:t>
            </a:r>
            <a:r>
              <a:rPr lang="en-US" sz="2100" dirty="0" smtClean="0">
                <a:solidFill>
                  <a:srgbClr val="2933D6"/>
                </a:solidFill>
              </a:rPr>
              <a:t> 2019) </a:t>
            </a:r>
            <a:r>
              <a:rPr lang="en-US" sz="2100" dirty="0" err="1" smtClean="0">
                <a:solidFill>
                  <a:srgbClr val="2933D6"/>
                </a:solidFill>
              </a:rPr>
              <a:t>појаснила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је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да</a:t>
            </a:r>
            <a:r>
              <a:rPr lang="en-US" sz="2100" dirty="0" smtClean="0">
                <a:solidFill>
                  <a:srgbClr val="2933D6"/>
                </a:solidFill>
              </a:rPr>
              <a:t> у </a:t>
            </a:r>
            <a:r>
              <a:rPr lang="en-US" sz="2100" dirty="0" err="1" smtClean="0">
                <a:solidFill>
                  <a:srgbClr val="2933D6"/>
                </a:solidFill>
              </a:rPr>
              <a:t>случају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спровођења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основу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наведеном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под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бројем</a:t>
            </a:r>
            <a:r>
              <a:rPr lang="en-US" sz="2100" dirty="0" smtClean="0">
                <a:solidFill>
                  <a:srgbClr val="2933D6"/>
                </a:solidFill>
              </a:rPr>
              <a:t> 5, </a:t>
            </a:r>
            <a:r>
              <a:rPr lang="en-US" sz="2100" dirty="0" err="1" smtClean="0">
                <a:solidFill>
                  <a:srgbClr val="2933D6"/>
                </a:solidFill>
              </a:rPr>
              <a:t>тј</a:t>
            </a:r>
            <a:r>
              <a:rPr lang="en-US" sz="2100" dirty="0" smtClean="0">
                <a:solidFill>
                  <a:srgbClr val="2933D6"/>
                </a:solidFill>
              </a:rPr>
              <a:t>. </a:t>
            </a:r>
            <a:r>
              <a:rPr lang="en-US" sz="2100" dirty="0" err="1" smtClean="0">
                <a:solidFill>
                  <a:srgbClr val="2933D6"/>
                </a:solidFill>
              </a:rPr>
              <a:t>зато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што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је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ранији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отворени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или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рестриктивни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неуспешно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спроведен</a:t>
            </a:r>
            <a:r>
              <a:rPr lang="en-US" sz="2100" dirty="0" smtClean="0">
                <a:solidFill>
                  <a:srgbClr val="2933D6"/>
                </a:solidFill>
              </a:rPr>
              <a:t>, </a:t>
            </a:r>
            <a:r>
              <a:rPr lang="en-US" sz="21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да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позове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понуђаче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да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допуне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своје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понуде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само</a:t>
            </a:r>
            <a:r>
              <a:rPr lang="en-US" sz="2100" b="1" dirty="0" smtClean="0">
                <a:solidFill>
                  <a:srgbClr val="2933D6"/>
                </a:solidFill>
              </a:rPr>
              <a:t> у </a:t>
            </a:r>
            <a:r>
              <a:rPr lang="en-US" sz="2100" b="1" dirty="0" err="1" smtClean="0">
                <a:solidFill>
                  <a:srgbClr val="2933D6"/>
                </a:solidFill>
              </a:rPr>
              <a:t>погледу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оних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разлога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су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констатовани</a:t>
            </a:r>
            <a:r>
              <a:rPr lang="en-US" sz="2100" b="1" dirty="0" smtClean="0">
                <a:solidFill>
                  <a:srgbClr val="2933D6"/>
                </a:solidFill>
              </a:rPr>
              <a:t> у </a:t>
            </a:r>
            <a:r>
              <a:rPr lang="en-US" sz="2100" b="1" dirty="0" err="1" smtClean="0">
                <a:solidFill>
                  <a:srgbClr val="2933D6"/>
                </a:solidFill>
              </a:rPr>
              <a:t>одлуци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којом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је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окончан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тај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претходни</a:t>
            </a:r>
            <a:r>
              <a:rPr lang="en-US" sz="2100" b="1" dirty="0" smtClean="0">
                <a:solidFill>
                  <a:srgbClr val="2933D6"/>
                </a:solidFill>
              </a:rPr>
              <a:t>, </a:t>
            </a:r>
            <a:r>
              <a:rPr lang="en-US" sz="2100" b="1" dirty="0" err="1" smtClean="0">
                <a:solidFill>
                  <a:srgbClr val="2933D6"/>
                </a:solidFill>
              </a:rPr>
              <a:t>отворени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или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рестриктивни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100" dirty="0" smtClean="0">
                <a:solidFill>
                  <a:srgbClr val="2933D6"/>
                </a:solidFill>
              </a:rPr>
              <a:t>. </a:t>
            </a:r>
            <a:endParaRPr lang="sr-Cyrl-RS" sz="2100" dirty="0" smtClean="0">
              <a:solidFill>
                <a:srgbClr val="2933D6"/>
              </a:solidFill>
            </a:endParaRPr>
          </a:p>
          <a:p>
            <a:pPr algn="just"/>
            <a:r>
              <a:rPr lang="en-US" sz="2100" dirty="0" err="1" smtClean="0">
                <a:solidFill>
                  <a:srgbClr val="2933D6"/>
                </a:solidFill>
              </a:rPr>
              <a:t>Дакле</a:t>
            </a:r>
            <a:r>
              <a:rPr lang="en-US" sz="2100" dirty="0" smtClean="0">
                <a:solidFill>
                  <a:srgbClr val="2933D6"/>
                </a:solidFill>
              </a:rPr>
              <a:t>, </a:t>
            </a:r>
            <a:r>
              <a:rPr lang="en-US" sz="2100" b="1" dirty="0" err="1" smtClean="0">
                <a:solidFill>
                  <a:srgbClr val="2933D6"/>
                </a:solidFill>
              </a:rPr>
              <a:t>понуђачи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могу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да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измене</a:t>
            </a:r>
            <a:r>
              <a:rPr lang="en-US" sz="2100" b="1" dirty="0" smtClean="0">
                <a:solidFill>
                  <a:srgbClr val="2933D6"/>
                </a:solidFill>
              </a:rPr>
              <a:t> и </a:t>
            </a:r>
            <a:r>
              <a:rPr lang="en-US" sz="2100" b="1" dirty="0" err="1" smtClean="0">
                <a:solidFill>
                  <a:srgbClr val="2933D6"/>
                </a:solidFill>
              </a:rPr>
              <a:t>допуне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своју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ранију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понуду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само</a:t>
            </a:r>
            <a:r>
              <a:rPr lang="en-US" sz="2100" b="1" dirty="0" smtClean="0">
                <a:solidFill>
                  <a:srgbClr val="2933D6"/>
                </a:solidFill>
              </a:rPr>
              <a:t> у </a:t>
            </a:r>
            <a:r>
              <a:rPr lang="en-US" sz="2100" b="1" dirty="0" err="1" smtClean="0">
                <a:solidFill>
                  <a:srgbClr val="2933D6"/>
                </a:solidFill>
              </a:rPr>
              <a:t>мери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потребној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да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она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постане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прихватљива</a:t>
            </a:r>
            <a:r>
              <a:rPr lang="en-US" sz="2100" b="1" dirty="0" smtClean="0">
                <a:solidFill>
                  <a:srgbClr val="2933D6"/>
                </a:solidFill>
              </a:rPr>
              <a:t>, </a:t>
            </a:r>
            <a:r>
              <a:rPr lang="en-US" sz="2100" b="1" dirty="0" err="1" smtClean="0">
                <a:solidFill>
                  <a:srgbClr val="2933D6"/>
                </a:solidFill>
              </a:rPr>
              <a:t>не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могу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да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поднесу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потпуно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нову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понуду</a:t>
            </a:r>
            <a:r>
              <a:rPr lang="en-US" sz="2100" dirty="0" smtClean="0">
                <a:solidFill>
                  <a:srgbClr val="2933D6"/>
                </a:solidFill>
              </a:rPr>
              <a:t>. </a:t>
            </a:r>
            <a:r>
              <a:rPr lang="en-US" sz="2100" dirty="0" err="1" smtClean="0">
                <a:solidFill>
                  <a:srgbClr val="2933D6"/>
                </a:solidFill>
              </a:rPr>
              <a:t>То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посебно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има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смисла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због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чињенице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су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понуђачи</a:t>
            </a:r>
            <a:r>
              <a:rPr lang="en-US" sz="2100" dirty="0" smtClean="0">
                <a:solidFill>
                  <a:srgbClr val="2933D6"/>
                </a:solidFill>
              </a:rPr>
              <a:t> у </a:t>
            </a:r>
            <a:r>
              <a:rPr lang="en-US" sz="2100" dirty="0" err="1" smtClean="0">
                <a:solidFill>
                  <a:srgbClr val="2933D6"/>
                </a:solidFill>
              </a:rPr>
              <a:t>међувремену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упознали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садржином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понуда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других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понуђача</a:t>
            </a:r>
            <a:r>
              <a:rPr lang="en-US" sz="21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100" dirty="0" err="1" smtClean="0">
                <a:solidFill>
                  <a:srgbClr val="2933D6"/>
                </a:solidFill>
              </a:rPr>
              <a:t>Иначе</a:t>
            </a:r>
            <a:r>
              <a:rPr lang="en-US" sz="2100" dirty="0" smtClean="0">
                <a:solidFill>
                  <a:srgbClr val="2933D6"/>
                </a:solidFill>
              </a:rPr>
              <a:t>, у </a:t>
            </a:r>
            <a:r>
              <a:rPr lang="en-US" sz="2100" dirty="0" err="1" smtClean="0">
                <a:solidFill>
                  <a:srgbClr val="2933D6"/>
                </a:solidFill>
              </a:rPr>
              <a:t>пракси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Републичке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комисије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до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сада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су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појављивали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само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предмети</a:t>
            </a:r>
            <a:r>
              <a:rPr lang="en-US" sz="2100" dirty="0" smtClean="0">
                <a:solidFill>
                  <a:srgbClr val="2933D6"/>
                </a:solidFill>
              </a:rPr>
              <a:t> у </a:t>
            </a:r>
            <a:r>
              <a:rPr lang="en-US" sz="2100" dirty="0" err="1" smtClean="0">
                <a:solidFill>
                  <a:srgbClr val="2933D6"/>
                </a:solidFill>
              </a:rPr>
              <a:t>којима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је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основ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за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покретање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овог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било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раније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неуспешно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спровођење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отвореног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1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en-US" sz="24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6</a:t>
            </a:r>
            <a:r>
              <a:rPr lang="sr-Cyrl-RS" sz="2400" b="1" dirty="0" smtClean="0">
                <a:solidFill>
                  <a:srgbClr val="100E65"/>
                </a:solidFill>
              </a:rPr>
              <a:t>.3</a:t>
            </a:r>
            <a:r>
              <a:rPr lang="sr-Cyrl-RS" sz="2400" b="1" dirty="0">
                <a:solidFill>
                  <a:srgbClr val="100E65"/>
                </a:solidFill>
              </a:rPr>
              <a:t>. </a:t>
            </a:r>
            <a:r>
              <a:rPr lang="en-US" sz="2400" b="1" dirty="0" err="1"/>
              <a:t>Конкурентни</a:t>
            </a:r>
            <a:r>
              <a:rPr lang="en-US" sz="2400" b="1" dirty="0"/>
              <a:t> </a:t>
            </a:r>
            <a:r>
              <a:rPr lang="en-US" sz="2400" b="1" dirty="0" err="1"/>
              <a:t>поступак</a:t>
            </a:r>
            <a:r>
              <a:rPr lang="en-US" sz="2400" b="1" dirty="0"/>
              <a:t> </a:t>
            </a:r>
            <a:r>
              <a:rPr lang="en-US" sz="2400" b="1" dirty="0" err="1"/>
              <a:t>са</a:t>
            </a:r>
            <a:r>
              <a:rPr lang="en-US" sz="2400" b="1" dirty="0"/>
              <a:t> </a:t>
            </a:r>
            <a:r>
              <a:rPr lang="en-US" sz="2400" b="1" dirty="0" err="1"/>
              <a:t>преговарањем</a:t>
            </a:r>
            <a:r>
              <a:rPr lang="sr-Cyrl-RS" sz="2400" b="1" dirty="0" smtClean="0">
                <a:solidFill>
                  <a:srgbClr val="100E65"/>
                </a:solidFill>
              </a:rPr>
              <a:t> (5)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720436"/>
            <a:ext cx="10643215" cy="595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RS" sz="2100" b="1" dirty="0" smtClean="0">
                <a:solidFill>
                  <a:srgbClr val="2933D6"/>
                </a:solidFill>
              </a:rPr>
              <a:t>Циљ </a:t>
            </a:r>
            <a:r>
              <a:rPr lang="en-US" sz="2100" b="1" dirty="0" err="1" smtClean="0">
                <a:solidFill>
                  <a:srgbClr val="2933D6"/>
                </a:solidFill>
              </a:rPr>
              <a:t>прв</a:t>
            </a:r>
            <a:r>
              <a:rPr lang="sr-Cyrl-RS" sz="2100" b="1" dirty="0" smtClean="0">
                <a:solidFill>
                  <a:srgbClr val="2933D6"/>
                </a:solidFill>
              </a:rPr>
              <a:t>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фаз</a:t>
            </a:r>
            <a:r>
              <a:rPr lang="sr-Cyrl-RS" sz="2100" b="1" dirty="0" smtClean="0">
                <a:solidFill>
                  <a:srgbClr val="2933D6"/>
                </a:solidFill>
              </a:rPr>
              <a:t>е </a:t>
            </a:r>
            <a:r>
              <a:rPr lang="en-US" sz="2100" dirty="0" err="1" smtClean="0">
                <a:solidFill>
                  <a:srgbClr val="2933D6"/>
                </a:solidFill>
              </a:rPr>
              <a:t>је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i="1" dirty="0" err="1" smtClean="0">
                <a:solidFill>
                  <a:srgbClr val="2933D6"/>
                </a:solidFill>
              </a:rPr>
              <a:t>признавање</a:t>
            </a:r>
            <a:r>
              <a:rPr lang="en-US" sz="2100" i="1" dirty="0" smtClean="0">
                <a:solidFill>
                  <a:srgbClr val="2933D6"/>
                </a:solidFill>
              </a:rPr>
              <a:t> </a:t>
            </a:r>
            <a:r>
              <a:rPr lang="en-US" sz="2100" i="1" dirty="0" err="1" smtClean="0">
                <a:solidFill>
                  <a:srgbClr val="2933D6"/>
                </a:solidFill>
              </a:rPr>
              <a:t>квалификације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одређеним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привредним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субјектима</a:t>
            </a:r>
            <a:r>
              <a:rPr lang="sr-Cyrl-RS" sz="2100" dirty="0" smtClean="0">
                <a:solidFill>
                  <a:srgbClr val="2933D6"/>
                </a:solidFill>
              </a:rPr>
              <a:t> (</a:t>
            </a:r>
            <a:r>
              <a:rPr lang="en-US" sz="2100" dirty="0" err="1" smtClean="0">
                <a:solidFill>
                  <a:srgbClr val="2933D6"/>
                </a:solidFill>
              </a:rPr>
              <a:t>добијају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статус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кандидата</a:t>
            </a:r>
            <a:r>
              <a:rPr lang="sr-Cyrl-RS" sz="2100" dirty="0" smtClean="0">
                <a:solidFill>
                  <a:srgbClr val="2933D6"/>
                </a:solidFill>
              </a:rPr>
              <a:t>)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који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могу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учествују</a:t>
            </a:r>
            <a:r>
              <a:rPr lang="en-US" sz="2100" dirty="0" smtClean="0">
                <a:solidFill>
                  <a:srgbClr val="2933D6"/>
                </a:solidFill>
              </a:rPr>
              <a:t> у  </a:t>
            </a:r>
            <a:r>
              <a:rPr lang="en-US" sz="2100" dirty="0" err="1" smtClean="0">
                <a:solidFill>
                  <a:srgbClr val="2933D6"/>
                </a:solidFill>
              </a:rPr>
              <a:t>преговарачкој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фази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100" dirty="0" smtClean="0">
                <a:solidFill>
                  <a:srgbClr val="2933D6"/>
                </a:solidFill>
              </a:rPr>
              <a:t>. </a:t>
            </a:r>
            <a:r>
              <a:rPr lang="en-US" sz="2100" dirty="0" err="1" smtClean="0">
                <a:solidFill>
                  <a:srgbClr val="2933D6"/>
                </a:solidFill>
              </a:rPr>
              <a:t>Јавни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да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ограничи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број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кандидата</a:t>
            </a:r>
            <a:r>
              <a:rPr lang="en-US" sz="2100" dirty="0" smtClean="0">
                <a:solidFill>
                  <a:srgbClr val="2933D6"/>
                </a:solidFill>
              </a:rPr>
              <a:t>, </a:t>
            </a:r>
            <a:r>
              <a:rPr lang="en-US" sz="2100" dirty="0" err="1" smtClean="0">
                <a:solidFill>
                  <a:srgbClr val="2933D6"/>
                </a:solidFill>
              </a:rPr>
              <a:t>које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ће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позвати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поднесу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почетне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понуде</a:t>
            </a:r>
            <a:r>
              <a:rPr lang="en-US" sz="2100" dirty="0" smtClean="0">
                <a:solidFill>
                  <a:srgbClr val="2933D6"/>
                </a:solidFill>
              </a:rPr>
              <a:t>, </a:t>
            </a:r>
            <a:r>
              <a:rPr lang="en-US" sz="2100" b="1" dirty="0" smtClean="0">
                <a:solidFill>
                  <a:srgbClr val="2933D6"/>
                </a:solidFill>
              </a:rPr>
              <a:t>с </a:t>
            </a:r>
            <a:r>
              <a:rPr lang="en-US" sz="2100" b="1" dirty="0" err="1" smtClean="0">
                <a:solidFill>
                  <a:srgbClr val="2933D6"/>
                </a:solidFill>
              </a:rPr>
              <a:t>тим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да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је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минимални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број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кандидата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три</a:t>
            </a:r>
            <a:r>
              <a:rPr lang="en-US" sz="21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100" b="1" dirty="0" smtClean="0">
                <a:solidFill>
                  <a:srgbClr val="2933D6"/>
                </a:solidFill>
              </a:rPr>
              <a:t>У </a:t>
            </a:r>
            <a:r>
              <a:rPr lang="en-US" sz="2100" b="1" dirty="0" err="1" smtClean="0">
                <a:solidFill>
                  <a:srgbClr val="2933D6"/>
                </a:solidFill>
              </a:rPr>
              <a:t>овој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фази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објављује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i="1" dirty="0" err="1" smtClean="0">
                <a:solidFill>
                  <a:srgbClr val="2933D6"/>
                </a:solidFill>
              </a:rPr>
              <a:t>јавни</a:t>
            </a:r>
            <a:r>
              <a:rPr lang="en-US" sz="2100" b="1" i="1" dirty="0" smtClean="0">
                <a:solidFill>
                  <a:srgbClr val="2933D6"/>
                </a:solidFill>
              </a:rPr>
              <a:t> </a:t>
            </a:r>
            <a:r>
              <a:rPr lang="en-US" sz="2100" b="1" i="1" dirty="0" err="1" smtClean="0">
                <a:solidFill>
                  <a:srgbClr val="2933D6"/>
                </a:solidFill>
              </a:rPr>
              <a:t>позив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на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се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могу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пријавити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сви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заинтересовани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привредни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субјекти</a:t>
            </a:r>
            <a:r>
              <a:rPr lang="en-US" sz="2100" b="1" dirty="0" smtClean="0">
                <a:solidFill>
                  <a:srgbClr val="2933D6"/>
                </a:solidFill>
              </a:rPr>
              <a:t> и </a:t>
            </a:r>
            <a:r>
              <a:rPr lang="en-US" sz="2100" b="1" dirty="0" err="1" smtClean="0">
                <a:solidFill>
                  <a:srgbClr val="2933D6"/>
                </a:solidFill>
              </a:rPr>
              <a:t>конкурсну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документацију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која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мора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да</a:t>
            </a:r>
            <a:r>
              <a:rPr lang="en-US" sz="2100" b="1" dirty="0" smtClean="0">
                <a:solidFill>
                  <a:srgbClr val="2933D6"/>
                </a:solidFill>
              </a:rPr>
              <a:t>: </a:t>
            </a:r>
            <a:endParaRPr lang="sr-Cyrl-RS" sz="21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100" dirty="0" smtClean="0">
                <a:solidFill>
                  <a:srgbClr val="2933D6"/>
                </a:solidFill>
              </a:rPr>
              <a:t>1) </a:t>
            </a:r>
            <a:r>
              <a:rPr lang="en-US" sz="2100" b="1" dirty="0" err="1" smtClean="0">
                <a:solidFill>
                  <a:srgbClr val="2933D6"/>
                </a:solidFill>
              </a:rPr>
              <a:t>довољно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јасно</a:t>
            </a:r>
            <a:r>
              <a:rPr lang="en-US" sz="2100" b="1" dirty="0" smtClean="0">
                <a:solidFill>
                  <a:srgbClr val="2933D6"/>
                </a:solidFill>
              </a:rPr>
              <a:t> и </a:t>
            </a:r>
            <a:r>
              <a:rPr lang="en-US" sz="2100" b="1" dirty="0" err="1" smtClean="0">
                <a:solidFill>
                  <a:srgbClr val="2933D6"/>
                </a:solidFill>
              </a:rPr>
              <a:t>прецизно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одреди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природу</a:t>
            </a:r>
            <a:r>
              <a:rPr lang="en-US" sz="2100" b="1" dirty="0" smtClean="0">
                <a:solidFill>
                  <a:srgbClr val="2933D6"/>
                </a:solidFill>
              </a:rPr>
              <a:t> и </a:t>
            </a:r>
            <a:r>
              <a:rPr lang="en-US" sz="2100" b="1" dirty="0" err="1" smtClean="0">
                <a:solidFill>
                  <a:srgbClr val="2933D6"/>
                </a:solidFill>
              </a:rPr>
              <a:t>обим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100" dirty="0" smtClean="0">
                <a:solidFill>
                  <a:srgbClr val="2933D6"/>
                </a:solidFill>
              </a:rPr>
              <a:t>, </a:t>
            </a:r>
            <a:r>
              <a:rPr lang="en-US" sz="2100" dirty="0" err="1" smtClean="0">
                <a:solidFill>
                  <a:srgbClr val="2933D6"/>
                </a:solidFill>
              </a:rPr>
              <a:t>тј</a:t>
            </a:r>
            <a:r>
              <a:rPr lang="en-US" sz="2100" dirty="0" smtClean="0">
                <a:solidFill>
                  <a:srgbClr val="2933D6"/>
                </a:solidFill>
              </a:rPr>
              <a:t>. </a:t>
            </a:r>
            <a:r>
              <a:rPr lang="en-US" sz="2100" b="1" i="1" dirty="0" err="1" smtClean="0">
                <a:solidFill>
                  <a:srgbClr val="2933D6"/>
                </a:solidFill>
              </a:rPr>
              <a:t>минималне</a:t>
            </a:r>
            <a:r>
              <a:rPr lang="en-US" sz="2100" b="1" i="1" dirty="0" smtClean="0">
                <a:solidFill>
                  <a:srgbClr val="2933D6"/>
                </a:solidFill>
              </a:rPr>
              <a:t> </a:t>
            </a:r>
            <a:r>
              <a:rPr lang="en-US" sz="2100" b="1" i="1" dirty="0" err="1" smtClean="0">
                <a:solidFill>
                  <a:srgbClr val="2933D6"/>
                </a:solidFill>
              </a:rPr>
              <a:t>захтеве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које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све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понуде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треба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испуне</a:t>
            </a:r>
            <a:r>
              <a:rPr lang="en-US" sz="2100" dirty="0" smtClean="0">
                <a:solidFill>
                  <a:srgbClr val="2933D6"/>
                </a:solidFill>
              </a:rPr>
              <a:t> у </a:t>
            </a:r>
            <a:r>
              <a:rPr lang="en-US" sz="2100" dirty="0" err="1" smtClean="0">
                <a:solidFill>
                  <a:srgbClr val="2933D6"/>
                </a:solidFill>
              </a:rPr>
              <a:t>погледу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захтеваних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карактеристика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добара</a:t>
            </a:r>
            <a:r>
              <a:rPr lang="en-US" sz="2100" dirty="0" smtClean="0">
                <a:solidFill>
                  <a:srgbClr val="2933D6"/>
                </a:solidFill>
              </a:rPr>
              <a:t>, </a:t>
            </a:r>
            <a:r>
              <a:rPr lang="en-US" sz="2100" dirty="0" err="1" smtClean="0">
                <a:solidFill>
                  <a:srgbClr val="2933D6"/>
                </a:solidFill>
              </a:rPr>
              <a:t>услуга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или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радова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smtClean="0">
                <a:solidFill>
                  <a:srgbClr val="2933D6"/>
                </a:solidFill>
              </a:rPr>
              <a:t>(</a:t>
            </a:r>
            <a:r>
              <a:rPr lang="sr-Cyrl-RS" sz="2100" dirty="0" smtClean="0">
                <a:solidFill>
                  <a:srgbClr val="2933D6"/>
                </a:solidFill>
              </a:rPr>
              <a:t>ч</a:t>
            </a:r>
            <a:r>
              <a:rPr lang="en-US" sz="2100" dirty="0" err="1" smtClean="0">
                <a:solidFill>
                  <a:srgbClr val="2933D6"/>
                </a:solidFill>
              </a:rPr>
              <a:t>име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омогућава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привредним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субјектима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процене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интерес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за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подношење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пријава</a:t>
            </a:r>
            <a:r>
              <a:rPr lang="en-US" sz="2100" dirty="0" smtClean="0">
                <a:solidFill>
                  <a:srgbClr val="2933D6"/>
                </a:solidFill>
              </a:rPr>
              <a:t>) и </a:t>
            </a:r>
            <a:endParaRPr lang="sr-Cyrl-RS" sz="2100" dirty="0" smtClean="0">
              <a:solidFill>
                <a:srgbClr val="2933D6"/>
              </a:solidFill>
            </a:endParaRPr>
          </a:p>
          <a:p>
            <a:pPr algn="just"/>
            <a:r>
              <a:rPr lang="en-US" sz="2100" dirty="0" smtClean="0">
                <a:solidFill>
                  <a:srgbClr val="2933D6"/>
                </a:solidFill>
              </a:rPr>
              <a:t>2) </a:t>
            </a:r>
            <a:r>
              <a:rPr lang="en-US" sz="2100" dirty="0" err="1" smtClean="0">
                <a:solidFill>
                  <a:srgbClr val="2933D6"/>
                </a:solidFill>
              </a:rPr>
              <a:t>омогући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наручиоцу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b="1" i="1" dirty="0" err="1" smtClean="0">
                <a:solidFill>
                  <a:srgbClr val="2933D6"/>
                </a:solidFill>
              </a:rPr>
              <a:t>оцени</a:t>
            </a:r>
            <a:r>
              <a:rPr lang="en-US" sz="2100" b="1" i="1" dirty="0" smtClean="0">
                <a:solidFill>
                  <a:srgbClr val="2933D6"/>
                </a:solidFill>
              </a:rPr>
              <a:t> </a:t>
            </a:r>
            <a:r>
              <a:rPr lang="en-US" sz="2100" b="1" i="1" dirty="0" err="1" smtClean="0">
                <a:solidFill>
                  <a:srgbClr val="2933D6"/>
                </a:solidFill>
              </a:rPr>
              <a:t>квалификованост</a:t>
            </a:r>
            <a:r>
              <a:rPr lang="en-US" sz="2100" b="1" i="1" dirty="0" smtClean="0">
                <a:solidFill>
                  <a:srgbClr val="2933D6"/>
                </a:solidFill>
              </a:rPr>
              <a:t> </a:t>
            </a:r>
            <a:r>
              <a:rPr lang="en-US" sz="2100" b="1" i="1" dirty="0" err="1" smtClean="0">
                <a:solidFill>
                  <a:srgbClr val="2933D6"/>
                </a:solidFill>
              </a:rPr>
              <a:t>подносилаца</a:t>
            </a:r>
            <a:r>
              <a:rPr lang="en-US" sz="2100" b="1" i="1" dirty="0" smtClean="0">
                <a:solidFill>
                  <a:srgbClr val="2933D6"/>
                </a:solidFill>
              </a:rPr>
              <a:t> </a:t>
            </a:r>
            <a:r>
              <a:rPr lang="en-US" sz="2100" b="1" i="1" dirty="0" err="1" smtClean="0">
                <a:solidFill>
                  <a:srgbClr val="2933D6"/>
                </a:solidFill>
              </a:rPr>
              <a:t>пријава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за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учешће</a:t>
            </a:r>
            <a:r>
              <a:rPr lang="en-US" sz="2100" dirty="0" smtClean="0">
                <a:solidFill>
                  <a:srgbClr val="2933D6"/>
                </a:solidFill>
              </a:rPr>
              <a:t> у </a:t>
            </a:r>
            <a:r>
              <a:rPr lang="en-US" sz="2100" dirty="0" err="1" smtClean="0">
                <a:solidFill>
                  <a:srgbClr val="2933D6"/>
                </a:solidFill>
              </a:rPr>
              <a:t>преговарачком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поступку</a:t>
            </a:r>
            <a:r>
              <a:rPr lang="en-US" sz="2100" dirty="0" smtClean="0">
                <a:solidFill>
                  <a:srgbClr val="2933D6"/>
                </a:solidFill>
              </a:rPr>
              <a:t>. </a:t>
            </a:r>
            <a:r>
              <a:rPr lang="sr-Cyrl-RS" sz="2100" dirty="0" smtClean="0">
                <a:solidFill>
                  <a:srgbClr val="2933D6"/>
                </a:solidFill>
              </a:rPr>
              <a:t>Он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прелиминарно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оцењује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озбиљност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привредних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субјеката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за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правилно</a:t>
            </a:r>
            <a:r>
              <a:rPr lang="en-US" sz="2100" dirty="0" smtClean="0">
                <a:solidFill>
                  <a:srgbClr val="2933D6"/>
                </a:solidFill>
              </a:rPr>
              <a:t> и </a:t>
            </a:r>
            <a:r>
              <a:rPr lang="en-US" sz="2100" dirty="0" err="1" smtClean="0">
                <a:solidFill>
                  <a:srgbClr val="2933D6"/>
                </a:solidFill>
              </a:rPr>
              <a:t>благовремено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извршење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уговора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smtClean="0">
                <a:solidFill>
                  <a:srgbClr val="2933D6"/>
                </a:solidFill>
              </a:rPr>
              <a:t>о </a:t>
            </a:r>
            <a:r>
              <a:rPr lang="en-US" sz="2100" dirty="0" err="1" smtClean="0">
                <a:solidFill>
                  <a:srgbClr val="2933D6"/>
                </a:solidFill>
              </a:rPr>
              <a:t>јавној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набавци</a:t>
            </a:r>
            <a:r>
              <a:rPr lang="en-US" sz="2100" dirty="0" smtClean="0">
                <a:solidFill>
                  <a:srgbClr val="2933D6"/>
                </a:solidFill>
              </a:rPr>
              <a:t>. </a:t>
            </a:r>
            <a:r>
              <a:rPr lang="en-US" sz="2100" dirty="0" err="1" smtClean="0">
                <a:solidFill>
                  <a:srgbClr val="2933D6"/>
                </a:solidFill>
              </a:rPr>
              <a:t>Зато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конкурсна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документација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садржи</a:t>
            </a:r>
            <a:r>
              <a:rPr lang="en-US" sz="2100" dirty="0" smtClean="0">
                <a:solidFill>
                  <a:srgbClr val="2933D6"/>
                </a:solidFill>
              </a:rPr>
              <a:t> и </a:t>
            </a:r>
            <a:r>
              <a:rPr lang="en-US" sz="2100" b="1" dirty="0" err="1" smtClean="0">
                <a:solidFill>
                  <a:srgbClr val="2933D6"/>
                </a:solidFill>
              </a:rPr>
              <a:t>критеријуме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за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квалитативни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избор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привредних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субјеката</a:t>
            </a:r>
            <a:r>
              <a:rPr lang="en-US" sz="2100" dirty="0" smtClean="0">
                <a:solidFill>
                  <a:srgbClr val="2933D6"/>
                </a:solidFill>
              </a:rPr>
              <a:t> (</a:t>
            </a:r>
            <a:r>
              <a:rPr lang="en-US" sz="2100" dirty="0" err="1" smtClean="0">
                <a:solidFill>
                  <a:srgbClr val="2933D6"/>
                </a:solidFill>
              </a:rPr>
              <a:t>техничке</a:t>
            </a:r>
            <a:r>
              <a:rPr lang="en-US" sz="2100" dirty="0" smtClean="0">
                <a:solidFill>
                  <a:srgbClr val="2933D6"/>
                </a:solidFill>
              </a:rPr>
              <a:t>, </a:t>
            </a:r>
            <a:r>
              <a:rPr lang="en-US" sz="2100" dirty="0" err="1" smtClean="0">
                <a:solidFill>
                  <a:srgbClr val="2933D6"/>
                </a:solidFill>
              </a:rPr>
              <a:t>стручне</a:t>
            </a:r>
            <a:r>
              <a:rPr lang="en-US" sz="2100" dirty="0" smtClean="0">
                <a:solidFill>
                  <a:srgbClr val="2933D6"/>
                </a:solidFill>
              </a:rPr>
              <a:t> и </a:t>
            </a:r>
            <a:r>
              <a:rPr lang="en-US" sz="2100" dirty="0" err="1" smtClean="0">
                <a:solidFill>
                  <a:srgbClr val="2933D6"/>
                </a:solidFill>
              </a:rPr>
              <a:t>кадровске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услове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које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треба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испуне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би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им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признала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квалификација</a:t>
            </a:r>
            <a:r>
              <a:rPr lang="en-US" sz="2100" dirty="0" smtClean="0">
                <a:solidFill>
                  <a:srgbClr val="2933D6"/>
                </a:solidFill>
              </a:rPr>
              <a:t>).</a:t>
            </a:r>
          </a:p>
          <a:p>
            <a:r>
              <a:rPr lang="en-US" sz="2100" dirty="0" smtClean="0"/>
              <a:t> </a:t>
            </a:r>
          </a:p>
          <a:p>
            <a:pPr algn="just"/>
            <a:endParaRPr lang="en-US" sz="24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6</a:t>
            </a:r>
            <a:r>
              <a:rPr lang="sr-Cyrl-RS" sz="2400" b="1" dirty="0" smtClean="0">
                <a:solidFill>
                  <a:srgbClr val="100E65"/>
                </a:solidFill>
              </a:rPr>
              <a:t>.3</a:t>
            </a:r>
            <a:r>
              <a:rPr lang="sr-Cyrl-RS" sz="2400" b="1" dirty="0">
                <a:solidFill>
                  <a:srgbClr val="100E65"/>
                </a:solidFill>
              </a:rPr>
              <a:t>. </a:t>
            </a:r>
            <a:r>
              <a:rPr lang="en-US" sz="2400" b="1" dirty="0" err="1"/>
              <a:t>Конкурентни</a:t>
            </a:r>
            <a:r>
              <a:rPr lang="en-US" sz="2400" b="1" dirty="0"/>
              <a:t> </a:t>
            </a:r>
            <a:r>
              <a:rPr lang="en-US" sz="2400" b="1" dirty="0" err="1"/>
              <a:t>поступак</a:t>
            </a:r>
            <a:r>
              <a:rPr lang="en-US" sz="2400" b="1" dirty="0"/>
              <a:t> </a:t>
            </a:r>
            <a:r>
              <a:rPr lang="en-US" sz="2400" b="1" dirty="0" err="1"/>
              <a:t>са</a:t>
            </a:r>
            <a:r>
              <a:rPr lang="en-US" sz="2400" b="1" dirty="0"/>
              <a:t> </a:t>
            </a:r>
            <a:r>
              <a:rPr lang="en-US" sz="2400" b="1" dirty="0" err="1"/>
              <a:t>преговарањем</a:t>
            </a:r>
            <a:r>
              <a:rPr lang="sr-Cyrl-RS" sz="2400" b="1" dirty="0" smtClean="0">
                <a:solidFill>
                  <a:srgbClr val="100E65"/>
                </a:solidFill>
              </a:rPr>
              <a:t> (6)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720436"/>
            <a:ext cx="10643215" cy="595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100" b="1" dirty="0" err="1" smtClean="0">
                <a:solidFill>
                  <a:srgbClr val="2933D6"/>
                </a:solidFill>
              </a:rPr>
              <a:t>Члан</a:t>
            </a:r>
            <a:r>
              <a:rPr lang="en-US" sz="2100" b="1" dirty="0" smtClean="0">
                <a:solidFill>
                  <a:srgbClr val="2933D6"/>
                </a:solidFill>
              </a:rPr>
              <a:t> 56.</a:t>
            </a:r>
            <a:r>
              <a:rPr lang="sr-Cyrl-RS" sz="2100" b="1" dirty="0" smtClean="0">
                <a:solidFill>
                  <a:srgbClr val="2933D6"/>
                </a:solidFill>
              </a:rPr>
              <a:t> ЗЈН</a:t>
            </a:r>
            <a:endParaRPr lang="en-US" sz="21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100" b="1" dirty="0" smtClean="0">
                <a:solidFill>
                  <a:srgbClr val="2933D6"/>
                </a:solidFill>
              </a:rPr>
              <a:t>У </a:t>
            </a:r>
            <a:r>
              <a:rPr lang="en-US" sz="2100" b="1" dirty="0" err="1" smtClean="0">
                <a:solidFill>
                  <a:srgbClr val="2933D6"/>
                </a:solidFill>
              </a:rPr>
              <a:t>другој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фази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учествују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само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кандидати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којима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је</a:t>
            </a:r>
            <a:r>
              <a:rPr lang="en-US" sz="2100" b="1" dirty="0" smtClean="0">
                <a:solidFill>
                  <a:srgbClr val="2933D6"/>
                </a:solidFill>
              </a:rPr>
              <a:t> у </a:t>
            </a:r>
            <a:r>
              <a:rPr lang="en-US" sz="2100" b="1" dirty="0" err="1" smtClean="0">
                <a:solidFill>
                  <a:srgbClr val="2933D6"/>
                </a:solidFill>
              </a:rPr>
              <a:t>првој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фази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призната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квалификација</a:t>
            </a:r>
            <a:r>
              <a:rPr lang="en-US" sz="2100" b="1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100" b="1" dirty="0" err="1" smtClean="0">
                <a:solidFill>
                  <a:srgbClr val="2933D6"/>
                </a:solidFill>
              </a:rPr>
              <a:t>Редовни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ток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друге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фазе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подразумева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преговарање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на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основу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почетних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понуда</a:t>
            </a:r>
            <a:r>
              <a:rPr lang="en-US" sz="2100" b="1" dirty="0" smtClean="0">
                <a:solidFill>
                  <a:srgbClr val="2933D6"/>
                </a:solidFill>
              </a:rPr>
              <a:t>, </a:t>
            </a:r>
            <a:r>
              <a:rPr lang="en-US" sz="2100" b="1" dirty="0" err="1" smtClean="0">
                <a:solidFill>
                  <a:srgbClr val="2933D6"/>
                </a:solidFill>
              </a:rPr>
              <a:t>чији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је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циљ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да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се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дође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до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дефинитивног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прецизирања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техничких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спецификација</a:t>
            </a:r>
            <a:r>
              <a:rPr lang="en-US" sz="2100" b="1" dirty="0" smtClean="0">
                <a:solidFill>
                  <a:srgbClr val="2933D6"/>
                </a:solidFill>
              </a:rPr>
              <a:t> и </a:t>
            </a:r>
            <a:r>
              <a:rPr lang="en-US" sz="2100" b="1" dirty="0" err="1" smtClean="0">
                <a:solidFill>
                  <a:srgbClr val="2933D6"/>
                </a:solidFill>
              </a:rPr>
              <a:t>друге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документације</a:t>
            </a:r>
            <a:r>
              <a:rPr lang="en-US" sz="2100" dirty="0" smtClean="0">
                <a:solidFill>
                  <a:srgbClr val="2933D6"/>
                </a:solidFill>
              </a:rPr>
              <a:t> о </a:t>
            </a:r>
            <a:r>
              <a:rPr lang="en-US" sz="2100" dirty="0" err="1" smtClean="0">
                <a:solidFill>
                  <a:srgbClr val="2933D6"/>
                </a:solidFill>
              </a:rPr>
              <a:t>набавци</a:t>
            </a:r>
            <a:r>
              <a:rPr lang="en-US" sz="2100" dirty="0" smtClean="0">
                <a:solidFill>
                  <a:srgbClr val="2933D6"/>
                </a:solidFill>
              </a:rPr>
              <a:t>, </a:t>
            </a:r>
            <a:r>
              <a:rPr lang="en-US" sz="2100" dirty="0" smtClean="0">
                <a:solidFill>
                  <a:srgbClr val="2933D6"/>
                </a:solidFill>
              </a:rPr>
              <a:t>т</a:t>
            </a:r>
            <a:r>
              <a:rPr lang="sr-Cyrl-RS" sz="2100" dirty="0" smtClean="0">
                <a:solidFill>
                  <a:srgbClr val="2933D6"/>
                </a:solidFill>
              </a:rPr>
              <a:t>ј.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до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дефинитивног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одређења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предмета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јавне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набавке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b="1" dirty="0" smtClean="0">
                <a:solidFill>
                  <a:srgbClr val="2933D6"/>
                </a:solidFill>
              </a:rPr>
              <a:t>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његове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процењене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вредности</a:t>
            </a:r>
            <a:r>
              <a:rPr lang="en-US" sz="2100" dirty="0" smtClean="0">
                <a:solidFill>
                  <a:srgbClr val="2933D6"/>
                </a:solidFill>
              </a:rPr>
              <a:t> (</a:t>
            </a:r>
            <a:r>
              <a:rPr lang="en-US" sz="2100" dirty="0" err="1" smtClean="0">
                <a:solidFill>
                  <a:srgbClr val="2933D6"/>
                </a:solidFill>
              </a:rPr>
              <a:t>највише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цене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коју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је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спреман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плати</a:t>
            </a:r>
            <a:r>
              <a:rPr lang="en-US" sz="2100" dirty="0" smtClean="0">
                <a:solidFill>
                  <a:srgbClr val="2933D6"/>
                </a:solidFill>
              </a:rPr>
              <a:t>). </a:t>
            </a:r>
            <a:r>
              <a:rPr lang="en-US" sz="2100" dirty="0" err="1" smtClean="0">
                <a:solidFill>
                  <a:srgbClr val="2933D6"/>
                </a:solidFill>
              </a:rPr>
              <a:t>Након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тога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позивају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кандидати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да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поднесу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коначне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понуде</a:t>
            </a:r>
            <a:r>
              <a:rPr lang="en-US" sz="2100" dirty="0" smtClean="0">
                <a:solidFill>
                  <a:srgbClr val="2933D6"/>
                </a:solidFill>
              </a:rPr>
              <a:t>, </a:t>
            </a:r>
            <a:r>
              <a:rPr lang="en-US" sz="2100" dirty="0" err="1" smtClean="0">
                <a:solidFill>
                  <a:srgbClr val="2933D6"/>
                </a:solidFill>
              </a:rPr>
              <a:t>на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основу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чије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оцене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бира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понуђач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којем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ће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бити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додељен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уговор</a:t>
            </a:r>
            <a:r>
              <a:rPr lang="en-US" sz="21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100" b="1" dirty="0" err="1" smtClean="0">
                <a:solidFill>
                  <a:srgbClr val="2933D6"/>
                </a:solidFill>
              </a:rPr>
              <a:t>Постоје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три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могуће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варијације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код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друге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фазе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100" b="1" dirty="0" smtClean="0">
                <a:solidFill>
                  <a:srgbClr val="2933D6"/>
                </a:solidFill>
              </a:rPr>
              <a:t>:</a:t>
            </a:r>
          </a:p>
          <a:p>
            <a:pPr algn="just"/>
            <a:r>
              <a:rPr lang="sr-Cyrl-RS" sz="2100" b="1" dirty="0" smtClean="0">
                <a:solidFill>
                  <a:srgbClr val="2933D6"/>
                </a:solidFill>
              </a:rPr>
              <a:t>1. </a:t>
            </a:r>
            <a:r>
              <a:rPr lang="en-US" sz="2100" dirty="0" err="1" smtClean="0">
                <a:solidFill>
                  <a:srgbClr val="2933D6"/>
                </a:solidFill>
              </a:rPr>
              <a:t>да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има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само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један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стадијум</a:t>
            </a:r>
            <a:r>
              <a:rPr lang="en-US" sz="2100" dirty="0" smtClean="0">
                <a:solidFill>
                  <a:srgbClr val="2933D6"/>
                </a:solidFill>
              </a:rPr>
              <a:t>. </a:t>
            </a:r>
            <a:r>
              <a:rPr lang="en-US" sz="2100" b="1" dirty="0" err="1" smtClean="0">
                <a:solidFill>
                  <a:srgbClr val="2933D6"/>
                </a:solidFill>
              </a:rPr>
              <a:t>Уговор</a:t>
            </a:r>
            <a:r>
              <a:rPr lang="en-US" sz="2100" b="1" dirty="0" smtClean="0">
                <a:solidFill>
                  <a:srgbClr val="2933D6"/>
                </a:solidFill>
              </a:rPr>
              <a:t> о </a:t>
            </a:r>
            <a:r>
              <a:rPr lang="en-US" sz="2100" b="1" dirty="0" err="1" smtClean="0">
                <a:solidFill>
                  <a:srgbClr val="2933D6"/>
                </a:solidFill>
              </a:rPr>
              <a:t>јавној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набавци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се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доделити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без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преговарања</a:t>
            </a:r>
            <a:r>
              <a:rPr lang="en-US" sz="2100" b="1" dirty="0" smtClean="0">
                <a:solidFill>
                  <a:srgbClr val="2933D6"/>
                </a:solidFill>
              </a:rPr>
              <a:t>, </a:t>
            </a:r>
            <a:r>
              <a:rPr lang="en-US" sz="2100" b="1" dirty="0" err="1" smtClean="0">
                <a:solidFill>
                  <a:srgbClr val="2933D6"/>
                </a:solidFill>
              </a:rPr>
              <a:t>на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основу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почетних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понуда</a:t>
            </a:r>
            <a:r>
              <a:rPr lang="en-US" sz="2100" b="1" dirty="0" smtClean="0">
                <a:solidFill>
                  <a:srgbClr val="2933D6"/>
                </a:solidFill>
              </a:rPr>
              <a:t>,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ако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је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таква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могућност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била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предвиђена</a:t>
            </a:r>
            <a:r>
              <a:rPr lang="en-US" sz="2100" dirty="0" smtClean="0">
                <a:solidFill>
                  <a:srgbClr val="2933D6"/>
                </a:solidFill>
              </a:rPr>
              <a:t> у </a:t>
            </a:r>
            <a:r>
              <a:rPr lang="en-US" sz="2100" dirty="0" err="1" smtClean="0">
                <a:solidFill>
                  <a:srgbClr val="2933D6"/>
                </a:solidFill>
              </a:rPr>
              <a:t>јавном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позиву</a:t>
            </a:r>
            <a:r>
              <a:rPr lang="en-US" sz="2100" dirty="0" smtClean="0">
                <a:solidFill>
                  <a:srgbClr val="2933D6"/>
                </a:solidFill>
              </a:rPr>
              <a:t>. </a:t>
            </a:r>
            <a:r>
              <a:rPr lang="sr-Cyrl-RS" sz="2100" dirty="0" smtClean="0">
                <a:solidFill>
                  <a:srgbClr val="2933D6"/>
                </a:solidFill>
              </a:rPr>
              <a:t>Ту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изостају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преговори</a:t>
            </a:r>
            <a:r>
              <a:rPr lang="sr-Cyrl-RS" sz="2100" dirty="0" smtClean="0">
                <a:solidFill>
                  <a:srgbClr val="2933D6"/>
                </a:solidFill>
              </a:rPr>
              <a:t> -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почетне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понуде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постају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коначне</a:t>
            </a:r>
            <a:r>
              <a:rPr lang="en-US" sz="2100" dirty="0" smtClean="0">
                <a:solidFill>
                  <a:srgbClr val="2933D6"/>
                </a:solidFill>
              </a:rPr>
              <a:t>. </a:t>
            </a:r>
            <a:r>
              <a:rPr lang="en-US" sz="2100" dirty="0" err="1" smtClean="0">
                <a:solidFill>
                  <a:srgbClr val="2933D6"/>
                </a:solidFill>
              </a:rPr>
              <a:t>Овде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конкурентни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преговарањем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суштински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претвара</a:t>
            </a:r>
            <a:r>
              <a:rPr lang="en-US" sz="2100" dirty="0" smtClean="0">
                <a:solidFill>
                  <a:srgbClr val="2933D6"/>
                </a:solidFill>
              </a:rPr>
              <a:t> у </a:t>
            </a:r>
            <a:r>
              <a:rPr lang="en-US" sz="2100" dirty="0" err="1" smtClean="0">
                <a:solidFill>
                  <a:srgbClr val="2933D6"/>
                </a:solidFill>
              </a:rPr>
              <a:t>рестриктивни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100" dirty="0" smtClean="0">
                <a:solidFill>
                  <a:srgbClr val="2933D6"/>
                </a:solidFill>
              </a:rPr>
              <a:t> (у </a:t>
            </a:r>
            <a:r>
              <a:rPr lang="en-US" sz="2100" dirty="0" err="1" smtClean="0">
                <a:solidFill>
                  <a:srgbClr val="2933D6"/>
                </a:solidFill>
              </a:rPr>
              <a:t>првој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фази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је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додељена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квалификација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на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основу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поднетих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пријава</a:t>
            </a:r>
            <a:r>
              <a:rPr lang="en-US" sz="2100" dirty="0" smtClean="0">
                <a:solidFill>
                  <a:srgbClr val="2933D6"/>
                </a:solidFill>
              </a:rPr>
              <a:t>, а у </a:t>
            </a:r>
            <a:r>
              <a:rPr lang="en-US" sz="2100" dirty="0" err="1" smtClean="0">
                <a:solidFill>
                  <a:srgbClr val="2933D6"/>
                </a:solidFill>
              </a:rPr>
              <a:t>другој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је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додељен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уговор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на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основу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поднетих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понуда</a:t>
            </a:r>
            <a:r>
              <a:rPr lang="en-US" sz="2100" dirty="0" smtClean="0">
                <a:solidFill>
                  <a:srgbClr val="2933D6"/>
                </a:solidFill>
              </a:rPr>
              <a:t>).</a:t>
            </a:r>
          </a:p>
          <a:p>
            <a:pPr algn="just"/>
            <a:endParaRPr lang="en-US" sz="2100" dirty="0" smtClean="0"/>
          </a:p>
          <a:p>
            <a:pPr algn="just"/>
            <a:endParaRPr lang="en-US" sz="24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6</a:t>
            </a:r>
            <a:r>
              <a:rPr lang="sr-Cyrl-RS" sz="2400" b="1" dirty="0" smtClean="0">
                <a:solidFill>
                  <a:srgbClr val="100E65"/>
                </a:solidFill>
              </a:rPr>
              <a:t>.3</a:t>
            </a:r>
            <a:r>
              <a:rPr lang="sr-Cyrl-RS" sz="2400" b="1" dirty="0">
                <a:solidFill>
                  <a:srgbClr val="100E65"/>
                </a:solidFill>
              </a:rPr>
              <a:t>. </a:t>
            </a:r>
            <a:r>
              <a:rPr lang="en-US" sz="2400" b="1" dirty="0" err="1"/>
              <a:t>Конкурентни</a:t>
            </a:r>
            <a:r>
              <a:rPr lang="en-US" sz="2400" b="1" dirty="0"/>
              <a:t> </a:t>
            </a:r>
            <a:r>
              <a:rPr lang="en-US" sz="2400" b="1" dirty="0" err="1"/>
              <a:t>поступак</a:t>
            </a:r>
            <a:r>
              <a:rPr lang="en-US" sz="2400" b="1" dirty="0"/>
              <a:t> </a:t>
            </a:r>
            <a:r>
              <a:rPr lang="en-US" sz="2400" b="1" dirty="0" err="1"/>
              <a:t>са</a:t>
            </a:r>
            <a:r>
              <a:rPr lang="en-US" sz="2400" b="1" dirty="0"/>
              <a:t> </a:t>
            </a:r>
            <a:r>
              <a:rPr lang="en-US" sz="2400" b="1" dirty="0" err="1"/>
              <a:t>преговарањем</a:t>
            </a:r>
            <a:r>
              <a:rPr lang="sr-Cyrl-RS" sz="2400" b="1" dirty="0" smtClean="0">
                <a:solidFill>
                  <a:srgbClr val="100E65"/>
                </a:solidFill>
              </a:rPr>
              <a:t> (7)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720436"/>
            <a:ext cx="10643215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RS" sz="2100" b="1" dirty="0" smtClean="0">
                <a:solidFill>
                  <a:srgbClr val="2933D6"/>
                </a:solidFill>
              </a:rPr>
              <a:t>2. </a:t>
            </a:r>
            <a:r>
              <a:rPr lang="en-US" sz="2100" dirty="0" err="1" smtClean="0">
                <a:solidFill>
                  <a:srgbClr val="2933D6"/>
                </a:solidFill>
              </a:rPr>
              <a:t>да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има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два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стадијума</a:t>
            </a:r>
            <a:r>
              <a:rPr lang="en-US" sz="2100" dirty="0" smtClean="0">
                <a:solidFill>
                  <a:srgbClr val="2933D6"/>
                </a:solidFill>
              </a:rPr>
              <a:t>. У </a:t>
            </a:r>
            <a:r>
              <a:rPr lang="en-US" sz="2100" dirty="0" err="1" smtClean="0">
                <a:solidFill>
                  <a:srgbClr val="2933D6"/>
                </a:solidFill>
              </a:rPr>
              <a:t>првом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кандидати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подносе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почетне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понуде</a:t>
            </a:r>
            <a:r>
              <a:rPr lang="en-US" sz="2100" dirty="0" smtClean="0">
                <a:solidFill>
                  <a:srgbClr val="2933D6"/>
                </a:solidFill>
              </a:rPr>
              <a:t>, </a:t>
            </a:r>
            <a:r>
              <a:rPr lang="en-US" sz="2100" dirty="0" err="1" smtClean="0">
                <a:solidFill>
                  <a:srgbClr val="2933D6"/>
                </a:solidFill>
              </a:rPr>
              <a:t>на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основу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којих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воде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преговори</a:t>
            </a:r>
            <a:r>
              <a:rPr lang="en-US" sz="2100" dirty="0" smtClean="0">
                <a:solidFill>
                  <a:srgbClr val="2933D6"/>
                </a:solidFill>
              </a:rPr>
              <a:t> у </a:t>
            </a:r>
            <a:r>
              <a:rPr lang="en-US" sz="2100" dirty="0" err="1" smtClean="0">
                <a:solidFill>
                  <a:srgbClr val="2933D6"/>
                </a:solidFill>
              </a:rPr>
              <a:t>којима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дефинитивно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прецизирају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техничке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спецификације</a:t>
            </a:r>
            <a:r>
              <a:rPr lang="en-US" sz="2100" dirty="0" smtClean="0">
                <a:solidFill>
                  <a:srgbClr val="2933D6"/>
                </a:solidFill>
              </a:rPr>
              <a:t> и </a:t>
            </a:r>
            <a:r>
              <a:rPr lang="en-US" sz="2100" dirty="0" err="1" smtClean="0">
                <a:solidFill>
                  <a:srgbClr val="2933D6"/>
                </a:solidFill>
              </a:rPr>
              <a:t>друга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документација</a:t>
            </a:r>
            <a:r>
              <a:rPr lang="en-US" sz="2100" dirty="0" smtClean="0">
                <a:solidFill>
                  <a:srgbClr val="2933D6"/>
                </a:solidFill>
              </a:rPr>
              <a:t> о </a:t>
            </a:r>
            <a:r>
              <a:rPr lang="en-US" sz="2100" dirty="0" err="1" smtClean="0">
                <a:solidFill>
                  <a:srgbClr val="2933D6"/>
                </a:solidFill>
              </a:rPr>
              <a:t>набавци</a:t>
            </a:r>
            <a:r>
              <a:rPr lang="en-US" sz="2100" dirty="0" smtClean="0">
                <a:solidFill>
                  <a:srgbClr val="2933D6"/>
                </a:solidFill>
              </a:rPr>
              <a:t>. </a:t>
            </a:r>
            <a:r>
              <a:rPr lang="en-US" sz="2100" dirty="0" err="1" smtClean="0">
                <a:solidFill>
                  <a:srgbClr val="2933D6"/>
                </a:solidFill>
              </a:rPr>
              <a:t>После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тога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подносе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коначне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понуде</a:t>
            </a:r>
            <a:r>
              <a:rPr lang="en-US" sz="2100" dirty="0" smtClean="0">
                <a:solidFill>
                  <a:srgbClr val="2933D6"/>
                </a:solidFill>
              </a:rPr>
              <a:t>, </a:t>
            </a:r>
            <a:r>
              <a:rPr lang="en-US" sz="2100" dirty="0" err="1" smtClean="0">
                <a:solidFill>
                  <a:srgbClr val="2933D6"/>
                </a:solidFill>
              </a:rPr>
              <a:t>на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основу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чије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оцене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додељује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уговор</a:t>
            </a:r>
            <a:r>
              <a:rPr lang="en-US" sz="2100" dirty="0" smtClean="0">
                <a:solidFill>
                  <a:srgbClr val="2933D6"/>
                </a:solidFill>
              </a:rPr>
              <a:t> о </a:t>
            </a:r>
            <a:r>
              <a:rPr lang="en-US" sz="2100" dirty="0" err="1" smtClean="0">
                <a:solidFill>
                  <a:srgbClr val="2933D6"/>
                </a:solidFill>
              </a:rPr>
              <a:t>јавној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набавци</a:t>
            </a:r>
            <a:r>
              <a:rPr lang="en-US" sz="21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sr-Cyrl-RS" sz="2100" b="1" dirty="0" smtClean="0">
                <a:solidFill>
                  <a:srgbClr val="2933D6"/>
                </a:solidFill>
              </a:rPr>
              <a:t>3. </a:t>
            </a:r>
            <a:r>
              <a:rPr lang="sr-Cyrl-RS" sz="2100" dirty="0" smtClean="0">
                <a:solidFill>
                  <a:srgbClr val="2933D6"/>
                </a:solidFill>
              </a:rPr>
              <a:t>д</a:t>
            </a:r>
            <a:r>
              <a:rPr lang="en-US" sz="2100" dirty="0" smtClean="0">
                <a:solidFill>
                  <a:srgbClr val="2933D6"/>
                </a:solidFill>
              </a:rPr>
              <a:t>а </a:t>
            </a:r>
            <a:r>
              <a:rPr lang="en-US" sz="2100" dirty="0" err="1" smtClean="0">
                <a:solidFill>
                  <a:srgbClr val="2933D6"/>
                </a:solidFill>
              </a:rPr>
              <a:t>има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више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од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два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стадијума</a:t>
            </a:r>
            <a:r>
              <a:rPr lang="en-US" sz="2100" dirty="0" smtClean="0">
                <a:solidFill>
                  <a:srgbClr val="2933D6"/>
                </a:solidFill>
              </a:rPr>
              <a:t>. </a:t>
            </a:r>
            <a:r>
              <a:rPr lang="en-US" sz="2100" dirty="0" err="1" smtClean="0">
                <a:solidFill>
                  <a:srgbClr val="2933D6"/>
                </a:solidFill>
              </a:rPr>
              <a:t>Јавни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може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преговара</a:t>
            </a:r>
            <a:r>
              <a:rPr lang="en-US" sz="2100" b="1" dirty="0" smtClean="0">
                <a:solidFill>
                  <a:srgbClr val="2933D6"/>
                </a:solidFill>
              </a:rPr>
              <a:t> у </a:t>
            </a:r>
            <a:r>
              <a:rPr lang="en-US" sz="2100" b="1" dirty="0" err="1" smtClean="0">
                <a:solidFill>
                  <a:srgbClr val="2933D6"/>
                </a:solidFill>
              </a:rPr>
              <a:t>узастопним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фазама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да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би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се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смањио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број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понуда</a:t>
            </a:r>
            <a:r>
              <a:rPr lang="en-US" sz="2100" b="1" dirty="0" smtClean="0">
                <a:solidFill>
                  <a:srgbClr val="2933D6"/>
                </a:solidFill>
              </a:rPr>
              <a:t> о </a:t>
            </a:r>
            <a:r>
              <a:rPr lang="en-US" sz="2100" b="1" dirty="0" err="1" smtClean="0">
                <a:solidFill>
                  <a:srgbClr val="2933D6"/>
                </a:solidFill>
              </a:rPr>
              <a:t>којима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ће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да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преговара</a:t>
            </a:r>
            <a:r>
              <a:rPr lang="en-US" sz="2100" b="1" dirty="0" smtClean="0">
                <a:solidFill>
                  <a:srgbClr val="2933D6"/>
                </a:solidFill>
              </a:rPr>
              <a:t>, </a:t>
            </a:r>
            <a:r>
              <a:rPr lang="en-US" sz="2100" b="1" dirty="0" err="1" smtClean="0">
                <a:solidFill>
                  <a:srgbClr val="2933D6"/>
                </a:solidFill>
              </a:rPr>
              <a:t>примењујући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критеријуме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за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доделу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2100" b="1" dirty="0" smtClean="0">
                <a:solidFill>
                  <a:srgbClr val="2933D6"/>
                </a:solidFill>
              </a:rPr>
              <a:t>, </a:t>
            </a:r>
            <a:r>
              <a:rPr lang="en-US" sz="2100" dirty="0" err="1" smtClean="0">
                <a:solidFill>
                  <a:srgbClr val="2933D6"/>
                </a:solidFill>
              </a:rPr>
              <a:t>под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условом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је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та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могућност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предвиђена</a:t>
            </a:r>
            <a:r>
              <a:rPr lang="en-US" sz="2100" b="1" dirty="0" smtClean="0">
                <a:solidFill>
                  <a:srgbClr val="2933D6"/>
                </a:solidFill>
              </a:rPr>
              <a:t> у </a:t>
            </a:r>
            <a:r>
              <a:rPr lang="en-US" sz="2100" b="1" dirty="0" err="1" smtClean="0">
                <a:solidFill>
                  <a:srgbClr val="2933D6"/>
                </a:solidFill>
              </a:rPr>
              <a:t>документацији</a:t>
            </a:r>
            <a:r>
              <a:rPr lang="en-US" sz="2100" b="1" dirty="0" smtClean="0">
                <a:solidFill>
                  <a:srgbClr val="2933D6"/>
                </a:solidFill>
              </a:rPr>
              <a:t> о </a:t>
            </a:r>
            <a:r>
              <a:rPr lang="en-US" sz="2100" b="1" dirty="0" err="1" smtClean="0">
                <a:solidFill>
                  <a:srgbClr val="2933D6"/>
                </a:solidFill>
              </a:rPr>
              <a:t>набавци</a:t>
            </a:r>
            <a:r>
              <a:rPr lang="en-US" sz="2100" dirty="0" smtClean="0">
                <a:solidFill>
                  <a:srgbClr val="2933D6"/>
                </a:solidFill>
              </a:rPr>
              <a:t>. </a:t>
            </a:r>
            <a:r>
              <a:rPr lang="en-US" sz="2100" dirty="0" err="1" smtClean="0">
                <a:solidFill>
                  <a:srgbClr val="2933D6"/>
                </a:solidFill>
              </a:rPr>
              <a:t>Дакле</a:t>
            </a:r>
            <a:r>
              <a:rPr lang="en-US" sz="2100" dirty="0" smtClean="0">
                <a:solidFill>
                  <a:srgbClr val="2933D6"/>
                </a:solidFill>
              </a:rPr>
              <a:t>, </a:t>
            </a:r>
            <a:r>
              <a:rPr lang="en-US" sz="2100" dirty="0" err="1" smtClean="0">
                <a:solidFill>
                  <a:srgbClr val="2933D6"/>
                </a:solidFill>
              </a:rPr>
              <a:t>најпре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подносе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почетне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понуде</a:t>
            </a:r>
            <a:r>
              <a:rPr lang="en-US" sz="2100" dirty="0" smtClean="0">
                <a:solidFill>
                  <a:srgbClr val="2933D6"/>
                </a:solidFill>
              </a:rPr>
              <a:t>, </a:t>
            </a:r>
            <a:r>
              <a:rPr lang="en-US" sz="2100" dirty="0" err="1" smtClean="0">
                <a:solidFill>
                  <a:srgbClr val="2933D6"/>
                </a:solidFill>
              </a:rPr>
              <a:t>затим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следи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једна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или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више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рунди</a:t>
            </a:r>
            <a:r>
              <a:rPr lang="en-US" sz="2100" dirty="0" smtClean="0">
                <a:solidFill>
                  <a:srgbClr val="2933D6"/>
                </a:solidFill>
              </a:rPr>
              <a:t> у </a:t>
            </a:r>
            <a:r>
              <a:rPr lang="en-US" sz="2100" dirty="0" err="1" smtClean="0">
                <a:solidFill>
                  <a:srgbClr val="2933D6"/>
                </a:solidFill>
              </a:rPr>
              <a:t>којима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подносе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нове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понуде</a:t>
            </a:r>
            <a:r>
              <a:rPr lang="en-US" sz="2100" dirty="0" smtClean="0">
                <a:solidFill>
                  <a:srgbClr val="2933D6"/>
                </a:solidFill>
              </a:rPr>
              <a:t>, </a:t>
            </a:r>
            <a:r>
              <a:rPr lang="en-US" sz="2100" dirty="0" err="1" smtClean="0">
                <a:solidFill>
                  <a:srgbClr val="2933D6"/>
                </a:solidFill>
              </a:rPr>
              <a:t>на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основу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којих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смањује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број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кандидата</a:t>
            </a:r>
            <a:r>
              <a:rPr lang="en-US" sz="2100" dirty="0" smtClean="0">
                <a:solidFill>
                  <a:srgbClr val="2933D6"/>
                </a:solidFill>
              </a:rPr>
              <a:t> с </a:t>
            </a:r>
            <a:r>
              <a:rPr lang="en-US" sz="2100" dirty="0" err="1" smtClean="0">
                <a:solidFill>
                  <a:srgbClr val="2933D6"/>
                </a:solidFill>
              </a:rPr>
              <a:t>којима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преговара</a:t>
            </a:r>
            <a:r>
              <a:rPr lang="en-US" sz="2100" dirty="0" smtClean="0">
                <a:solidFill>
                  <a:srgbClr val="2933D6"/>
                </a:solidFill>
              </a:rPr>
              <a:t>, </a:t>
            </a:r>
            <a:r>
              <a:rPr lang="en-US" sz="2100" dirty="0" err="1" smtClean="0">
                <a:solidFill>
                  <a:srgbClr val="2933D6"/>
                </a:solidFill>
              </a:rPr>
              <a:t>да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би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на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крају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биле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поднете</a:t>
            </a:r>
            <a:r>
              <a:rPr lang="en-US" sz="2100" dirty="0" smtClean="0">
                <a:solidFill>
                  <a:srgbClr val="2933D6"/>
                </a:solidFill>
              </a:rPr>
              <a:t> и </a:t>
            </a:r>
            <a:r>
              <a:rPr lang="en-US" sz="2100" dirty="0" err="1" smtClean="0">
                <a:solidFill>
                  <a:srgbClr val="2933D6"/>
                </a:solidFill>
              </a:rPr>
              <a:t>оцењене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коначне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понуде</a:t>
            </a:r>
            <a:r>
              <a:rPr lang="en-US" sz="21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100" dirty="0" smtClean="0">
                <a:solidFill>
                  <a:srgbClr val="2933D6"/>
                </a:solidFill>
              </a:rPr>
              <a:t>У </a:t>
            </a:r>
            <a:r>
              <a:rPr lang="en-US" sz="2100" dirty="0" err="1" smtClean="0">
                <a:solidFill>
                  <a:srgbClr val="2933D6"/>
                </a:solidFill>
              </a:rPr>
              <a:t>свакој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од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три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варијанте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је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важно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током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преговора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обезбеди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једнако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поступање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према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свим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понуђачима</a:t>
            </a:r>
            <a:r>
              <a:rPr lang="en-US" sz="2100" b="1" dirty="0" smtClean="0">
                <a:solidFill>
                  <a:srgbClr val="2933D6"/>
                </a:solidFill>
              </a:rPr>
              <a:t> и </a:t>
            </a:r>
            <a:r>
              <a:rPr lang="en-US" sz="2100" b="1" dirty="0" err="1" smtClean="0">
                <a:solidFill>
                  <a:srgbClr val="2933D6"/>
                </a:solidFill>
              </a:rPr>
              <a:t>да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не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пружа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информације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на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дискриминаторски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начин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би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поједини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понуђачи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могли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да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користе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на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штету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других</a:t>
            </a:r>
            <a:r>
              <a:rPr lang="en-US" sz="21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100" dirty="0" err="1" smtClean="0">
                <a:solidFill>
                  <a:srgbClr val="2933D6"/>
                </a:solidFill>
              </a:rPr>
              <a:t>Одредбе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ст</a:t>
            </a:r>
            <a:r>
              <a:rPr lang="en-US" sz="2100" dirty="0" smtClean="0">
                <a:solidFill>
                  <a:srgbClr val="2933D6"/>
                </a:solidFill>
              </a:rPr>
              <a:t>. 2–6. </a:t>
            </a:r>
            <a:r>
              <a:rPr lang="en-US" sz="2100" dirty="0" err="1" smtClean="0">
                <a:solidFill>
                  <a:srgbClr val="2933D6"/>
                </a:solidFill>
              </a:rPr>
              <a:t>суштински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су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идентичне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одредбе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које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важе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за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рокове</a:t>
            </a:r>
            <a:r>
              <a:rPr lang="en-US" sz="2100" dirty="0" smtClean="0">
                <a:solidFill>
                  <a:srgbClr val="2933D6"/>
                </a:solidFill>
              </a:rPr>
              <a:t> у </a:t>
            </a:r>
            <a:r>
              <a:rPr lang="en-US" sz="2100" dirty="0" err="1" smtClean="0">
                <a:solidFill>
                  <a:srgbClr val="2933D6"/>
                </a:solidFill>
              </a:rPr>
              <a:t>отвореном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поступку</a:t>
            </a:r>
            <a:r>
              <a:rPr lang="en-US" sz="21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en-US" sz="2100" b="1" dirty="0" smtClean="0">
              <a:solidFill>
                <a:srgbClr val="2933D6"/>
              </a:solidFill>
            </a:endParaRPr>
          </a:p>
          <a:p>
            <a:pPr algn="just"/>
            <a:endParaRPr lang="en-US" sz="2100" dirty="0" smtClean="0"/>
          </a:p>
          <a:p>
            <a:pPr algn="just"/>
            <a:endParaRPr lang="en-US" sz="24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6.4. </a:t>
            </a:r>
            <a:r>
              <a:rPr lang="en-US" sz="2400" b="1" dirty="0" err="1"/>
              <a:t>Конкурентни</a:t>
            </a:r>
            <a:r>
              <a:rPr lang="en-US" sz="2400" b="1" dirty="0"/>
              <a:t> </a:t>
            </a:r>
            <a:r>
              <a:rPr lang="en-US" sz="2400" b="1" dirty="0" err="1"/>
              <a:t>дијалог</a:t>
            </a:r>
            <a:r>
              <a:rPr lang="sr-Cyrl-RS" sz="2400" b="1" dirty="0" smtClean="0">
                <a:solidFill>
                  <a:srgbClr val="100E65"/>
                </a:solidFill>
              </a:rPr>
              <a:t> </a:t>
            </a:r>
            <a:r>
              <a:rPr lang="sr-Cyrl-RS" sz="2400" b="1" dirty="0" smtClean="0">
                <a:solidFill>
                  <a:srgbClr val="100E65"/>
                </a:solidFill>
              </a:rPr>
              <a:t>(</a:t>
            </a:r>
            <a:r>
              <a:rPr lang="sr-Cyrl-RS" sz="2400" b="1" dirty="0" smtClean="0">
                <a:solidFill>
                  <a:srgbClr val="100E65"/>
                </a:solidFill>
              </a:rPr>
              <a:t>1)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720436"/>
            <a:ext cx="10643215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900" b="1" dirty="0" err="1" smtClean="0">
                <a:solidFill>
                  <a:srgbClr val="2933D6"/>
                </a:solidFill>
              </a:rPr>
              <a:t>Чл</a:t>
            </a:r>
            <a:r>
              <a:rPr lang="sr-Cyrl-RS" sz="1900" b="1" dirty="0" smtClean="0">
                <a:solidFill>
                  <a:srgbClr val="2933D6"/>
                </a:solidFill>
              </a:rPr>
              <a:t>.</a:t>
            </a:r>
            <a:r>
              <a:rPr lang="en-US" sz="1900" b="1" dirty="0" smtClean="0">
                <a:solidFill>
                  <a:srgbClr val="2933D6"/>
                </a:solidFill>
              </a:rPr>
              <a:t> 5</a:t>
            </a:r>
            <a:r>
              <a:rPr lang="sr-Cyrl-RS" sz="1900" b="1" dirty="0" smtClean="0">
                <a:solidFill>
                  <a:srgbClr val="2933D6"/>
                </a:solidFill>
              </a:rPr>
              <a:t>7</a:t>
            </a:r>
            <a:r>
              <a:rPr lang="en-US" sz="1900" b="1" dirty="0" smtClean="0">
                <a:solidFill>
                  <a:srgbClr val="2933D6"/>
                </a:solidFill>
              </a:rPr>
              <a:t>.</a:t>
            </a:r>
            <a:r>
              <a:rPr lang="sr-Cyrl-RS" sz="1900" b="1" dirty="0" smtClean="0">
                <a:solidFill>
                  <a:srgbClr val="2933D6"/>
                </a:solidFill>
              </a:rPr>
              <a:t> и 58. </a:t>
            </a:r>
            <a:r>
              <a:rPr lang="sr-Cyrl-RS" sz="1900" b="1" dirty="0" smtClean="0">
                <a:solidFill>
                  <a:srgbClr val="2933D6"/>
                </a:solidFill>
              </a:rPr>
              <a:t>ЗЈН</a:t>
            </a:r>
            <a:endParaRPr lang="sr-Cyrl-RS" sz="19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1900" dirty="0" err="1" smtClean="0">
                <a:solidFill>
                  <a:srgbClr val="2933D6"/>
                </a:solidFill>
              </a:rPr>
              <a:t>Конкурентни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дијалог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доступан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јавним</a:t>
            </a:r>
            <a:r>
              <a:rPr lang="en-US" sz="1900" dirty="0" smtClean="0">
                <a:solidFill>
                  <a:srgbClr val="2933D6"/>
                </a:solidFill>
              </a:rPr>
              <a:t> и </a:t>
            </a:r>
            <a:r>
              <a:rPr lang="en-US" sz="1900" dirty="0" err="1" smtClean="0">
                <a:solidFill>
                  <a:srgbClr val="2933D6"/>
                </a:solidFill>
              </a:rPr>
              <a:t>секторским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наручиоцима</a:t>
            </a:r>
            <a:r>
              <a:rPr lang="en-US" sz="1900" dirty="0" smtClean="0">
                <a:solidFill>
                  <a:srgbClr val="2933D6"/>
                </a:solidFill>
              </a:rPr>
              <a:t>. </a:t>
            </a:r>
            <a:r>
              <a:rPr lang="en-US" sz="1900" b="1" dirty="0" err="1" smtClean="0">
                <a:solidFill>
                  <a:srgbClr val="2933D6"/>
                </a:solidFill>
              </a:rPr>
              <a:t>Јавни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дужан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је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објави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јавни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позив</a:t>
            </a:r>
            <a:r>
              <a:rPr lang="en-US" sz="1900" b="1" dirty="0" smtClean="0">
                <a:solidFill>
                  <a:srgbClr val="2933D6"/>
                </a:solidFill>
              </a:rPr>
              <a:t>, а </a:t>
            </a:r>
            <a:r>
              <a:rPr lang="en-US" sz="1900" b="1" dirty="0" err="1" smtClean="0">
                <a:solidFill>
                  <a:srgbClr val="2933D6"/>
                </a:solidFill>
              </a:rPr>
              <a:t>секторски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јавни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позив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или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периодично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индикативно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обавештење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или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обавештење</a:t>
            </a:r>
            <a:r>
              <a:rPr lang="en-US" sz="1900" b="1" dirty="0" smtClean="0">
                <a:solidFill>
                  <a:srgbClr val="2933D6"/>
                </a:solidFill>
              </a:rPr>
              <a:t> о </a:t>
            </a:r>
            <a:r>
              <a:rPr lang="en-US" sz="1900" b="1" dirty="0" err="1" smtClean="0">
                <a:solidFill>
                  <a:srgbClr val="2933D6"/>
                </a:solidFill>
              </a:rPr>
              <a:t>успостављању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система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квалификације</a:t>
            </a:r>
            <a:r>
              <a:rPr lang="en-US" sz="1900" b="1" dirty="0" smtClean="0">
                <a:solidFill>
                  <a:srgbClr val="2933D6"/>
                </a:solidFill>
              </a:rPr>
              <a:t> (у </a:t>
            </a:r>
            <a:r>
              <a:rPr lang="en-US" sz="1900" b="1" dirty="0" err="1" smtClean="0">
                <a:solidFill>
                  <a:srgbClr val="2933D6"/>
                </a:solidFill>
              </a:rPr>
              <a:t>којима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дужни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наведу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критеријуме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за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доделу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1900" b="1" dirty="0" smtClean="0">
                <a:solidFill>
                  <a:srgbClr val="2933D6"/>
                </a:solidFill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</a:rPr>
              <a:t>оквирне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рокове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за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спровођење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поступка</a:t>
            </a:r>
            <a:r>
              <a:rPr lang="sr-Cyrl-RS" sz="1900" b="1" dirty="0" smtClean="0">
                <a:solidFill>
                  <a:srgbClr val="2933D6"/>
                </a:solidFill>
              </a:rPr>
              <a:t>)</a:t>
            </a:r>
            <a:r>
              <a:rPr lang="en-US" sz="1900" b="1" dirty="0" smtClean="0">
                <a:solidFill>
                  <a:srgbClr val="2933D6"/>
                </a:solidFill>
              </a:rPr>
              <a:t>. </a:t>
            </a:r>
            <a:endParaRPr lang="sr-Cyrl-RS" sz="19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1900" b="1" dirty="0" err="1" smtClean="0">
                <a:solidFill>
                  <a:srgbClr val="2933D6"/>
                </a:solidFill>
              </a:rPr>
              <a:t>Изузетно</a:t>
            </a:r>
            <a:r>
              <a:rPr lang="en-US" sz="1900" b="1" dirty="0" smtClean="0">
                <a:solidFill>
                  <a:srgbClr val="2933D6"/>
                </a:solidFill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</a:rPr>
              <a:t>када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све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понуде</a:t>
            </a:r>
            <a:r>
              <a:rPr lang="en-US" sz="1900" b="1" dirty="0" smtClean="0">
                <a:solidFill>
                  <a:srgbClr val="2933D6"/>
                </a:solidFill>
              </a:rPr>
              <a:t> у 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претходно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спроведеном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отвореном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или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рестриктивном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поступку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биле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неприхватљиве</a:t>
            </a:r>
            <a:r>
              <a:rPr lang="en-US" sz="1900" b="1" dirty="0" smtClean="0">
                <a:solidFill>
                  <a:srgbClr val="2933D6"/>
                </a:solidFill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</a:rPr>
              <a:t>јавни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није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дужан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објави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јавни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позив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ако</a:t>
            </a:r>
            <a:r>
              <a:rPr lang="en-US" sz="1900" b="1" dirty="0" smtClean="0">
                <a:solidFill>
                  <a:srgbClr val="2933D6"/>
                </a:solidFill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</a:rPr>
              <a:t>тај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поступак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позове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све</a:t>
            </a:r>
            <a:r>
              <a:rPr lang="en-US" sz="1900" b="1" dirty="0" smtClean="0">
                <a:solidFill>
                  <a:srgbClr val="2933D6"/>
                </a:solidFill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</a:rPr>
              <a:t>искључиво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понуђаче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који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су</a:t>
            </a:r>
            <a:r>
              <a:rPr lang="en-US" sz="1900" b="1" dirty="0" smtClean="0">
                <a:solidFill>
                  <a:srgbClr val="2933D6"/>
                </a:solidFill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</a:rPr>
              <a:t>отвореном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или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рестриктивном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поступку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поднели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понуду</a:t>
            </a:r>
            <a:r>
              <a:rPr lang="en-US" sz="1900" b="1" dirty="0" smtClean="0">
                <a:solidFill>
                  <a:srgbClr val="2933D6"/>
                </a:solidFill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</a:rPr>
              <a:t>испунили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критеријуме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за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квалитативни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избор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привредног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субјекта</a:t>
            </a:r>
            <a:r>
              <a:rPr lang="en-US" sz="1900" b="1" dirty="0" smtClean="0">
                <a:solidFill>
                  <a:srgbClr val="2933D6"/>
                </a:solidFill>
              </a:rPr>
              <a:t>.</a:t>
            </a:r>
            <a:endParaRPr lang="en-US" sz="1900" dirty="0" smtClean="0">
              <a:solidFill>
                <a:srgbClr val="2933D6"/>
              </a:solidFill>
            </a:endParaRPr>
          </a:p>
          <a:p>
            <a:pPr algn="just"/>
            <a:r>
              <a:rPr lang="en-US" sz="1900" dirty="0" err="1" smtClean="0">
                <a:solidFill>
                  <a:srgbClr val="2933D6"/>
                </a:solidFill>
              </a:rPr>
              <a:t>Овај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укључује</a:t>
            </a:r>
            <a:r>
              <a:rPr lang="en-US" sz="1900" dirty="0" smtClean="0">
                <a:solidFill>
                  <a:srgbClr val="2933D6"/>
                </a:solidFill>
              </a:rPr>
              <a:t> и </a:t>
            </a:r>
            <a:r>
              <a:rPr lang="en-US" sz="1900" dirty="0" err="1" smtClean="0">
                <a:solidFill>
                  <a:srgbClr val="2933D6"/>
                </a:solidFill>
              </a:rPr>
              <a:t>преговоре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понуђачима</a:t>
            </a:r>
            <a:r>
              <a:rPr lang="en-US" sz="1900" dirty="0" smtClean="0">
                <a:solidFill>
                  <a:srgbClr val="2933D6"/>
                </a:solidFill>
              </a:rPr>
              <a:t>. </a:t>
            </a:r>
            <a:r>
              <a:rPr lang="en-US" sz="1900" dirty="0" err="1" smtClean="0">
                <a:solidFill>
                  <a:srgbClr val="2933D6"/>
                </a:solidFill>
              </a:rPr>
              <a:t>Реч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је</a:t>
            </a:r>
            <a:r>
              <a:rPr lang="en-US" sz="1900" dirty="0" smtClean="0">
                <a:solidFill>
                  <a:srgbClr val="2933D6"/>
                </a:solidFill>
              </a:rPr>
              <a:t> о </a:t>
            </a:r>
            <a:r>
              <a:rPr lang="en-US" sz="1900" b="1" i="1" dirty="0" err="1" smtClean="0">
                <a:solidFill>
                  <a:srgbClr val="2933D6"/>
                </a:solidFill>
              </a:rPr>
              <a:t>двофазном</a:t>
            </a:r>
            <a:r>
              <a:rPr lang="en-US" sz="1900" b="1" dirty="0" smtClean="0">
                <a:solidFill>
                  <a:srgbClr val="2933D6"/>
                </a:solidFill>
              </a:rPr>
              <a:t> (</a:t>
            </a:r>
            <a:r>
              <a:rPr lang="en-US" sz="1900" b="1" i="1" dirty="0" err="1" smtClean="0">
                <a:solidFill>
                  <a:srgbClr val="2933D6"/>
                </a:solidFill>
              </a:rPr>
              <a:t>вишефазном</a:t>
            </a:r>
            <a:r>
              <a:rPr lang="en-US" sz="1900" b="1" dirty="0" smtClean="0">
                <a:solidFill>
                  <a:srgbClr val="2933D6"/>
                </a:solidFill>
              </a:rPr>
              <a:t>) </a:t>
            </a:r>
            <a:r>
              <a:rPr lang="en-US" sz="1900" dirty="0" err="1" smtClean="0">
                <a:solidFill>
                  <a:srgbClr val="2933D6"/>
                </a:solidFill>
              </a:rPr>
              <a:t>поступку</a:t>
            </a:r>
            <a:r>
              <a:rPr lang="en-US" sz="1900" dirty="0" smtClean="0">
                <a:solidFill>
                  <a:srgbClr val="2933D6"/>
                </a:solidFill>
              </a:rPr>
              <a:t>. О</a:t>
            </a:r>
            <a:r>
              <a:rPr lang="sr-Cyrl-RS" sz="1900" dirty="0" smtClean="0">
                <a:solidFill>
                  <a:srgbClr val="2933D6"/>
                </a:solidFill>
              </a:rPr>
              <a:t>н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</a:rPr>
              <a:t>услован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за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јавне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наручиоце</a:t>
            </a:r>
            <a:r>
              <a:rPr lang="en-US" sz="1900" b="1" dirty="0" smtClean="0">
                <a:solidFill>
                  <a:srgbClr val="2933D6"/>
                </a:solidFill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</a:rPr>
              <a:t>док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га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секторски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наручиоци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могу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користити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без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испуњавања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услова</a:t>
            </a:r>
            <a:r>
              <a:rPr lang="en-US" sz="1900" dirty="0" smtClean="0">
                <a:solidFill>
                  <a:srgbClr val="2933D6"/>
                </a:solidFill>
              </a:rPr>
              <a:t>. </a:t>
            </a:r>
            <a:endParaRPr lang="sr-Cyrl-RS" sz="1900" dirty="0" smtClean="0">
              <a:solidFill>
                <a:srgbClr val="2933D6"/>
              </a:solidFill>
            </a:endParaRPr>
          </a:p>
          <a:p>
            <a:pPr algn="just"/>
            <a:r>
              <a:rPr lang="en-US" sz="1900" dirty="0" err="1" smtClean="0">
                <a:solidFill>
                  <a:srgbClr val="2933D6"/>
                </a:solidFill>
              </a:rPr>
              <a:t>Циљ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конкурентног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дијалога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усклађивање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сложених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потреба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наручилаца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потенцијалним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решењима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које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нуде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понуђачи</a:t>
            </a:r>
            <a:r>
              <a:rPr lang="en-US" sz="1900" dirty="0" smtClean="0">
                <a:solidFill>
                  <a:srgbClr val="2933D6"/>
                </a:solidFill>
              </a:rPr>
              <a:t>. </a:t>
            </a:r>
            <a:r>
              <a:rPr lang="en-US" sz="1900" dirty="0" err="1" smtClean="0">
                <a:solidFill>
                  <a:srgbClr val="2933D6"/>
                </a:solidFill>
              </a:rPr>
              <a:t>Он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посебно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користан</a:t>
            </a:r>
            <a:r>
              <a:rPr lang="en-US" sz="1900" b="1" dirty="0" smtClean="0">
                <a:solidFill>
                  <a:srgbClr val="2933D6"/>
                </a:solidFill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</a:rPr>
              <a:t>великим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сложеним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пројектима</a:t>
            </a:r>
            <a:r>
              <a:rPr lang="en-US" sz="1900" b="1" dirty="0" smtClean="0">
                <a:solidFill>
                  <a:srgbClr val="2933D6"/>
                </a:solidFill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</a:rPr>
              <a:t>где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наручиоци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тешко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могу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дефинишу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начине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задовољења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својих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потреба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или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процене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шта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потенцијални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понуђачи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нуде</a:t>
            </a:r>
            <a:r>
              <a:rPr lang="en-US" sz="1900" dirty="0" smtClean="0">
                <a:solidFill>
                  <a:srgbClr val="2933D6"/>
                </a:solidFill>
              </a:rPr>
              <a:t> у </a:t>
            </a:r>
            <a:r>
              <a:rPr lang="en-US" sz="1900" dirty="0" err="1" smtClean="0">
                <a:solidFill>
                  <a:srgbClr val="2933D6"/>
                </a:solidFill>
              </a:rPr>
              <a:t>погледу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техничких</a:t>
            </a:r>
            <a:r>
              <a:rPr lang="en-US" sz="1900" dirty="0" smtClean="0">
                <a:solidFill>
                  <a:srgbClr val="2933D6"/>
                </a:solidFill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</a:rPr>
              <a:t>финансијских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или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правних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решења</a:t>
            </a:r>
            <a:r>
              <a:rPr lang="en-US" sz="1900" dirty="0" smtClean="0">
                <a:solidFill>
                  <a:srgbClr val="2933D6"/>
                </a:solidFill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</a:rPr>
              <a:t>или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када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набавља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иновативно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решење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специфичну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потребу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или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друштвени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изазов</a:t>
            </a:r>
            <a:r>
              <a:rPr lang="en-US" sz="1900" dirty="0" smtClean="0">
                <a:solidFill>
                  <a:srgbClr val="2933D6"/>
                </a:solidFill>
              </a:rPr>
              <a:t>.</a:t>
            </a:r>
            <a:endParaRPr lang="en-US" sz="24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6</a:t>
            </a:r>
            <a:r>
              <a:rPr lang="sr-Cyrl-RS" sz="2400" b="1" dirty="0" smtClean="0">
                <a:solidFill>
                  <a:srgbClr val="100E65"/>
                </a:solidFill>
              </a:rPr>
              <a:t>.4</a:t>
            </a:r>
            <a:r>
              <a:rPr lang="sr-Cyrl-RS" sz="2400" b="1" dirty="0">
                <a:solidFill>
                  <a:srgbClr val="100E65"/>
                </a:solidFill>
              </a:rPr>
              <a:t>. </a:t>
            </a:r>
            <a:r>
              <a:rPr lang="en-US" sz="2400" b="1" dirty="0" err="1"/>
              <a:t>Конкурентни</a:t>
            </a:r>
            <a:r>
              <a:rPr lang="en-US" sz="2400" b="1" dirty="0"/>
              <a:t> </a:t>
            </a:r>
            <a:r>
              <a:rPr lang="en-US" sz="2400" b="1" dirty="0" err="1"/>
              <a:t>дијалог</a:t>
            </a:r>
            <a:r>
              <a:rPr lang="sr-Cyrl-RS" sz="2400" b="1" dirty="0" smtClean="0">
                <a:solidFill>
                  <a:srgbClr val="100E65"/>
                </a:solidFill>
              </a:rPr>
              <a:t> (2)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720436"/>
            <a:ext cx="1064321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 smtClean="0">
                <a:solidFill>
                  <a:srgbClr val="2933D6"/>
                </a:solidFill>
              </a:rPr>
              <a:t>Конкурентни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дијалог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састоји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од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три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узастопне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фазе</a:t>
            </a:r>
            <a:r>
              <a:rPr lang="en-US" b="1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dirty="0" smtClean="0">
                <a:solidFill>
                  <a:srgbClr val="2933D6"/>
                </a:solidFill>
              </a:rPr>
              <a:t>1) </a:t>
            </a:r>
            <a:r>
              <a:rPr lang="en-US" dirty="0" err="1" smtClean="0">
                <a:solidFill>
                  <a:srgbClr val="2933D6"/>
                </a:solidFill>
              </a:rPr>
              <a:t>Током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фазе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одабира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потребе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захтеви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наручиоца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објављују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се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обавештењу</a:t>
            </a:r>
            <a:r>
              <a:rPr lang="en-US" b="1" dirty="0" smtClean="0">
                <a:solidFill>
                  <a:srgbClr val="2933D6"/>
                </a:solidFill>
              </a:rPr>
              <a:t> о </a:t>
            </a:r>
            <a:r>
              <a:rPr lang="en-US" b="1" dirty="0" err="1" smtClean="0">
                <a:solidFill>
                  <a:srgbClr val="2933D6"/>
                </a:solidFill>
              </a:rPr>
              <a:t>уговору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тендерској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документацији</a:t>
            </a:r>
            <a:r>
              <a:rPr lang="en-US" dirty="0" smtClean="0">
                <a:solidFill>
                  <a:srgbClr val="2933D6"/>
                </a:solidFill>
              </a:rPr>
              <a:t>. </a:t>
            </a:r>
            <a:r>
              <a:rPr lang="en-US" dirty="0" err="1" smtClean="0">
                <a:solidFill>
                  <a:srgbClr val="2933D6"/>
                </a:solidFill>
              </a:rPr>
              <a:t>Пре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избора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кандидата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може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обавити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истраживање</a:t>
            </a:r>
            <a:r>
              <a:rPr lang="en-US" dirty="0" smtClean="0">
                <a:solidFill>
                  <a:srgbClr val="2933D6"/>
                </a:solidFill>
              </a:rPr>
              <a:t> и/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испитивање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тржишта</a:t>
            </a:r>
            <a:r>
              <a:rPr lang="en-US" dirty="0" smtClean="0">
                <a:solidFill>
                  <a:srgbClr val="2933D6"/>
                </a:solidFill>
              </a:rPr>
              <a:t>. </a:t>
            </a:r>
          </a:p>
          <a:p>
            <a:pPr algn="just"/>
            <a:r>
              <a:rPr lang="en-US" dirty="0" smtClean="0">
                <a:solidFill>
                  <a:srgbClr val="2933D6"/>
                </a:solidFill>
              </a:rPr>
              <a:t>2) У </a:t>
            </a:r>
            <a:r>
              <a:rPr lang="en-US" b="1" dirty="0" err="1" smtClean="0">
                <a:solidFill>
                  <a:srgbClr val="2933D6"/>
                </a:solidFill>
              </a:rPr>
              <a:t>фази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дијалога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спроводи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неколико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кругова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разговора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свим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кандидатима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појединачно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како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утврдила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решења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која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могу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задовоље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потребе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захтеве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наручиоца</a:t>
            </a:r>
            <a:r>
              <a:rPr lang="en-US" b="1" dirty="0" smtClean="0">
                <a:solidFill>
                  <a:srgbClr val="2933D6"/>
                </a:solidFill>
              </a:rPr>
              <a:t>.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Сваки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разговор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требало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заснива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решењима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конкретн</a:t>
            </a:r>
            <a:r>
              <a:rPr lang="sr-Cyrl-RS" dirty="0" smtClean="0">
                <a:solidFill>
                  <a:srgbClr val="2933D6"/>
                </a:solidFill>
              </a:rPr>
              <a:t>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понуђач</a:t>
            </a:r>
            <a:r>
              <a:rPr lang="sr-Cyrl-RS" dirty="0" smtClean="0">
                <a:solidFill>
                  <a:srgbClr val="2933D6"/>
                </a:solidFill>
              </a:rPr>
              <a:t>а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може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бавити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свим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аспектима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уговора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али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није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дозвољено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користе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понуђене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идеје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решења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других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понуђача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без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њихове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сагласности</a:t>
            </a:r>
            <a:r>
              <a:rPr lang="en-US" b="1" dirty="0" smtClean="0">
                <a:solidFill>
                  <a:srgbClr val="2933D6"/>
                </a:solidFill>
              </a:rPr>
              <a:t>.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sr-Cyrl-RS" dirty="0" smtClean="0">
                <a:solidFill>
                  <a:srgbClr val="2933D6"/>
                </a:solidFill>
              </a:rPr>
              <a:t>Св</a:t>
            </a:r>
            <a:r>
              <a:rPr lang="en-US" dirty="0" smtClean="0">
                <a:solidFill>
                  <a:srgbClr val="2933D6"/>
                </a:solidFill>
              </a:rPr>
              <a:t>и </a:t>
            </a:r>
            <a:r>
              <a:rPr lang="en-US" b="1" dirty="0" err="1" smtClean="0">
                <a:solidFill>
                  <a:srgbClr val="2933D6"/>
                </a:solidFill>
              </a:rPr>
              <a:t>понуђачи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требало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буду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равноправни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сме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пружи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информације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једном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понуђачу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могу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дати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предност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над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другим</a:t>
            </a:r>
            <a:r>
              <a:rPr lang="en-US" b="1" dirty="0" smtClean="0">
                <a:solidFill>
                  <a:srgbClr val="2933D6"/>
                </a:solidFill>
              </a:rPr>
              <a:t>.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Након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одређивања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једног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или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више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подесних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решења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од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понуђача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потенцијалних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решења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тражи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поднесу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коначне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понуде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основу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разматраних</a:t>
            </a:r>
            <a:r>
              <a:rPr lang="en-US" dirty="0">
                <a:solidFill>
                  <a:srgbClr val="2933D6"/>
                </a:solidFill>
              </a:rPr>
              <a:t> </a:t>
            </a:r>
            <a:r>
              <a:rPr lang="en-US" dirty="0" err="1">
                <a:solidFill>
                  <a:srgbClr val="2933D6"/>
                </a:solidFill>
              </a:rPr>
              <a:t>решења</a:t>
            </a:r>
            <a:r>
              <a:rPr lang="en-US" dirty="0">
                <a:solidFill>
                  <a:srgbClr val="2933D6"/>
                </a:solidFill>
              </a:rPr>
              <a:t> .</a:t>
            </a:r>
            <a:endParaRPr lang="en-US" dirty="0" smtClean="0">
              <a:solidFill>
                <a:srgbClr val="2933D6"/>
              </a:solidFill>
            </a:endParaRPr>
          </a:p>
          <a:p>
            <a:pPr algn="just"/>
            <a:r>
              <a:rPr lang="en-US" dirty="0" smtClean="0">
                <a:solidFill>
                  <a:srgbClr val="2933D6"/>
                </a:solidFill>
              </a:rPr>
              <a:t>3) У </a:t>
            </a:r>
            <a:r>
              <a:rPr lang="en-US" b="1" dirty="0" err="1" smtClean="0">
                <a:solidFill>
                  <a:srgbClr val="2933D6"/>
                </a:solidFill>
              </a:rPr>
              <a:t>завршној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фази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може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тражи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од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понуђача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разјасне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прецизирају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прилагоде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коначне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понуде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или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пруже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додатне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информације</a:t>
            </a:r>
            <a:r>
              <a:rPr lang="en-US" b="1" dirty="0" smtClean="0">
                <a:solidFill>
                  <a:srgbClr val="2933D6"/>
                </a:solidFill>
              </a:rPr>
              <a:t>, с </a:t>
            </a:r>
            <a:r>
              <a:rPr lang="en-US" b="1" dirty="0" err="1" smtClean="0">
                <a:solidFill>
                  <a:srgbClr val="2933D6"/>
                </a:solidFill>
              </a:rPr>
              <a:t>тим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тај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начин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могу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измене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основни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елементи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коначне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понуде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или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предмета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набавке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из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документације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ако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такве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измене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могле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доведу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нарушавања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конкуренције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или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дискриминациј</a:t>
            </a:r>
            <a:r>
              <a:rPr lang="sr-Cyrl-RS" b="1" dirty="0" smtClean="0">
                <a:solidFill>
                  <a:srgbClr val="2933D6"/>
                </a:solidFill>
              </a:rPr>
              <a:t>е</a:t>
            </a:r>
            <a:r>
              <a:rPr lang="en-US" b="1" dirty="0" smtClean="0">
                <a:solidFill>
                  <a:srgbClr val="2933D6"/>
                </a:solidFill>
              </a:rPr>
              <a:t>. </a:t>
            </a:r>
            <a:r>
              <a:rPr lang="en-US" dirty="0" err="1" smtClean="0">
                <a:solidFill>
                  <a:srgbClr val="2933D6"/>
                </a:solidFill>
              </a:rPr>
              <a:t>Наручилац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дужан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оцени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коначне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понуде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основу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критеријума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доделу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уговора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наведени</a:t>
            </a:r>
            <a:r>
              <a:rPr lang="sr-Cyrl-RS" dirty="0" smtClean="0">
                <a:solidFill>
                  <a:srgbClr val="2933D6"/>
                </a:solidFill>
              </a:rPr>
              <a:t>х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јавном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позиву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описној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документацији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при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чему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критеријум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доделу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уговора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искључиво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најбољи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однос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цене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квалитета</a:t>
            </a:r>
            <a:r>
              <a:rPr lang="en-US" b="1" dirty="0" smtClean="0">
                <a:solidFill>
                  <a:srgbClr val="2933D6"/>
                </a:solidFill>
              </a:rPr>
              <a:t>.</a:t>
            </a:r>
            <a:r>
              <a:rPr lang="en-US" baseline="30000" dirty="0" smtClean="0">
                <a:solidFill>
                  <a:srgbClr val="2933D6"/>
                </a:solidFill>
              </a:rPr>
              <a:t> </a:t>
            </a:r>
            <a:endParaRPr lang="en-US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6</a:t>
            </a:r>
            <a:r>
              <a:rPr lang="sr-Cyrl-RS" sz="2400" b="1" dirty="0" smtClean="0">
                <a:solidFill>
                  <a:srgbClr val="100E65"/>
                </a:solidFill>
              </a:rPr>
              <a:t>.4</a:t>
            </a:r>
            <a:r>
              <a:rPr lang="sr-Cyrl-RS" sz="2400" b="1" dirty="0">
                <a:solidFill>
                  <a:srgbClr val="100E65"/>
                </a:solidFill>
              </a:rPr>
              <a:t>. </a:t>
            </a:r>
            <a:r>
              <a:rPr lang="en-US" sz="2400" b="1" dirty="0" err="1"/>
              <a:t>Конкурентни</a:t>
            </a:r>
            <a:r>
              <a:rPr lang="en-US" sz="2400" b="1" dirty="0"/>
              <a:t> </a:t>
            </a:r>
            <a:r>
              <a:rPr lang="en-US" sz="2400" b="1" dirty="0" err="1"/>
              <a:t>дијалог</a:t>
            </a:r>
            <a:r>
              <a:rPr lang="sr-Cyrl-RS" sz="2400" b="1" dirty="0" smtClean="0">
                <a:solidFill>
                  <a:srgbClr val="100E65"/>
                </a:solidFill>
              </a:rPr>
              <a:t> (3)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720436"/>
            <a:ext cx="1064321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err="1" smtClean="0">
                <a:solidFill>
                  <a:srgbClr val="2933D6"/>
                </a:solidFill>
              </a:rPr>
              <a:t>Предност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конкурентног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дијалога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је</a:t>
            </a:r>
            <a:r>
              <a:rPr lang="en-US" sz="2200" dirty="0" smtClean="0">
                <a:solidFill>
                  <a:srgbClr val="2933D6"/>
                </a:solidFill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</a:rPr>
              <a:t>флексибилности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која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sr-Cyrl-RS" sz="2200" dirty="0" smtClean="0">
                <a:solidFill>
                  <a:srgbClr val="2933D6"/>
                </a:solidFill>
              </a:rPr>
              <a:t>наручиоцу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дозвољава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вођење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дијалога</a:t>
            </a:r>
            <a:r>
              <a:rPr lang="en-US" sz="2200" dirty="0" smtClean="0">
                <a:solidFill>
                  <a:srgbClr val="2933D6"/>
                </a:solidFill>
              </a:rPr>
              <a:t> о </a:t>
            </a:r>
            <a:r>
              <a:rPr lang="en-US" sz="2200" dirty="0" err="1" smtClean="0">
                <a:solidFill>
                  <a:srgbClr val="2933D6"/>
                </a:solidFill>
              </a:rPr>
              <a:t>свим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аспектима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уговора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више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понуђача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како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би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sr-Cyrl-RS" sz="2200" dirty="0" smtClean="0">
                <a:solidFill>
                  <a:srgbClr val="2933D6"/>
                </a:solidFill>
              </a:rPr>
              <a:t>му </a:t>
            </a:r>
            <a:r>
              <a:rPr lang="en-US" sz="2200" dirty="0" err="1" smtClean="0">
                <a:solidFill>
                  <a:srgbClr val="2933D6"/>
                </a:solidFill>
              </a:rPr>
              <a:t>се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помогло</a:t>
            </a:r>
            <a:r>
              <a:rPr lang="en-US" sz="2200" dirty="0" smtClean="0">
                <a:solidFill>
                  <a:srgbClr val="2933D6"/>
                </a:solidFill>
              </a:rPr>
              <a:t>  </a:t>
            </a:r>
            <a:r>
              <a:rPr lang="en-US" sz="2200" dirty="0" err="1" smtClean="0">
                <a:solidFill>
                  <a:srgbClr val="2933D6"/>
                </a:solidFill>
              </a:rPr>
              <a:t>да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идентификује</a:t>
            </a:r>
            <a:r>
              <a:rPr lang="en-US" sz="2200" dirty="0" smtClean="0">
                <a:solidFill>
                  <a:srgbClr val="2933D6"/>
                </a:solidFill>
              </a:rPr>
              <a:t> и </a:t>
            </a:r>
            <a:r>
              <a:rPr lang="en-US" sz="2200" dirty="0" err="1" smtClean="0">
                <a:solidFill>
                  <a:srgbClr val="2933D6"/>
                </a:solidFill>
              </a:rPr>
              <a:t>дефинише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предмет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који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најбоље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одговара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sr-Cyrl-RS" sz="2200" dirty="0" smtClean="0">
                <a:solidFill>
                  <a:srgbClr val="2933D6"/>
                </a:solidFill>
              </a:rPr>
              <a:t>жељеним </a:t>
            </a:r>
            <a:r>
              <a:rPr lang="en-US" sz="2200" dirty="0" err="1" smtClean="0">
                <a:solidFill>
                  <a:srgbClr val="2933D6"/>
                </a:solidFill>
              </a:rPr>
              <a:t>резултатима</a:t>
            </a:r>
            <a:r>
              <a:rPr lang="sr-Cyrl-RS" sz="2200" dirty="0" smtClean="0">
                <a:solidFill>
                  <a:srgbClr val="2933D6"/>
                </a:solidFill>
              </a:rPr>
              <a:t>.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</a:p>
          <a:p>
            <a:pPr algn="just"/>
            <a:r>
              <a:rPr lang="en-US" sz="2200" b="1" dirty="0" err="1" smtClean="0">
                <a:solidFill>
                  <a:srgbClr val="2933D6"/>
                </a:solidFill>
              </a:rPr>
              <a:t>Статистика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показује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конкурентни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дијалог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готово</a:t>
            </a:r>
            <a:r>
              <a:rPr lang="en-US" sz="2200" dirty="0" smtClean="0">
                <a:solidFill>
                  <a:srgbClr val="2933D6"/>
                </a:solidFill>
              </a:rPr>
              <a:t> и </a:t>
            </a:r>
            <a:r>
              <a:rPr lang="en-US" sz="2200" dirty="0" err="1" smtClean="0">
                <a:solidFill>
                  <a:srgbClr val="2933D6"/>
                </a:solidFill>
              </a:rPr>
              <a:t>не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користи</a:t>
            </a:r>
            <a:r>
              <a:rPr lang="en-US" sz="2200" dirty="0" smtClean="0">
                <a:solidFill>
                  <a:srgbClr val="2933D6"/>
                </a:solidFill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</a:rPr>
              <a:t>Србији</a:t>
            </a:r>
            <a:r>
              <a:rPr lang="en-US" sz="2200" dirty="0" smtClean="0">
                <a:solidFill>
                  <a:srgbClr val="2933D6"/>
                </a:solidFill>
              </a:rPr>
              <a:t> (2018. и у </a:t>
            </a:r>
            <a:r>
              <a:rPr lang="en-US" sz="2200" dirty="0" err="1" smtClean="0">
                <a:solidFill>
                  <a:srgbClr val="2933D6"/>
                </a:solidFill>
              </a:rPr>
              <a:t>првој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половину</a:t>
            </a:r>
            <a:r>
              <a:rPr lang="en-US" sz="2200" dirty="0" smtClean="0">
                <a:solidFill>
                  <a:srgbClr val="2933D6"/>
                </a:solidFill>
              </a:rPr>
              <a:t> 2019. </a:t>
            </a:r>
            <a:r>
              <a:rPr lang="en-US" sz="2200" dirty="0" err="1" smtClean="0">
                <a:solidFill>
                  <a:srgbClr val="2933D6"/>
                </a:solidFill>
              </a:rPr>
              <a:t>није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спроведен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ниједан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такав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200" dirty="0" smtClean="0">
                <a:solidFill>
                  <a:srgbClr val="2933D6"/>
                </a:solidFill>
              </a:rPr>
              <a:t>, а у </a:t>
            </a:r>
            <a:r>
              <a:rPr lang="en-US" sz="2200" dirty="0" err="1" smtClean="0">
                <a:solidFill>
                  <a:srgbClr val="2933D6"/>
                </a:solidFill>
              </a:rPr>
              <a:t>ЕУ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његова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употреба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прелази</a:t>
            </a:r>
            <a:r>
              <a:rPr lang="en-US" sz="2200" dirty="0" smtClean="0">
                <a:solidFill>
                  <a:srgbClr val="2933D6"/>
                </a:solidFill>
              </a:rPr>
              <a:t> 1% </a:t>
            </a:r>
            <a:r>
              <a:rPr lang="en-US" sz="2200" dirty="0" err="1" smtClean="0">
                <a:solidFill>
                  <a:srgbClr val="2933D6"/>
                </a:solidFill>
              </a:rPr>
              <a:t>укупног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броја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закључених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уговора</a:t>
            </a:r>
            <a:r>
              <a:rPr lang="en-US" sz="2200" dirty="0" smtClean="0">
                <a:solidFill>
                  <a:srgbClr val="2933D6"/>
                </a:solidFill>
              </a:rPr>
              <a:t>). </a:t>
            </a:r>
            <a:r>
              <a:rPr lang="en-US" sz="2200" dirty="0" err="1" smtClean="0">
                <a:solidFill>
                  <a:srgbClr val="2933D6"/>
                </a:solidFill>
              </a:rPr>
              <a:t>Вероватни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разлог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што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покрива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сличне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ситуације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као</a:t>
            </a:r>
            <a:r>
              <a:rPr lang="en-US" sz="2200" dirty="0" smtClean="0">
                <a:solidFill>
                  <a:srgbClr val="2933D6"/>
                </a:solidFill>
              </a:rPr>
              <a:t> и </a:t>
            </a:r>
            <a:r>
              <a:rPr lang="en-US" sz="2200" dirty="0" err="1" smtClean="0">
                <a:solidFill>
                  <a:srgbClr val="2933D6"/>
                </a:solidFill>
              </a:rPr>
              <a:t>конкурентни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преговарањем</a:t>
            </a:r>
            <a:r>
              <a:rPr lang="en-US" sz="2200" dirty="0" smtClean="0">
                <a:solidFill>
                  <a:srgbClr val="2933D6"/>
                </a:solidFill>
              </a:rPr>
              <a:t> и </a:t>
            </a:r>
            <a:r>
              <a:rPr lang="en-US" sz="2200" dirty="0" err="1" smtClean="0">
                <a:solidFill>
                  <a:srgbClr val="2933D6"/>
                </a:solidFill>
              </a:rPr>
              <a:t>преговарачки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објављивањем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јавног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позива</a:t>
            </a:r>
            <a:r>
              <a:rPr lang="en-US" sz="2200" dirty="0" smtClean="0">
                <a:solidFill>
                  <a:srgbClr val="2933D6"/>
                </a:solidFill>
              </a:rPr>
              <a:t>, а </a:t>
            </a:r>
            <a:r>
              <a:rPr lang="en-US" sz="2200" dirty="0" err="1" smtClean="0">
                <a:solidFill>
                  <a:srgbClr val="2933D6"/>
                </a:solidFill>
              </a:rPr>
              <a:t>да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уведен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након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њих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те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наручиоци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нису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препознали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његову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посебност</a:t>
            </a:r>
            <a:r>
              <a:rPr lang="en-US" sz="2200" dirty="0" smtClean="0">
                <a:solidFill>
                  <a:srgbClr val="2933D6"/>
                </a:solidFill>
              </a:rPr>
              <a:t> и </a:t>
            </a:r>
            <a:r>
              <a:rPr lang="en-US" sz="2200" dirty="0" err="1" smtClean="0">
                <a:solidFill>
                  <a:srgbClr val="2933D6"/>
                </a:solidFill>
              </a:rPr>
              <a:t>додату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вредност</a:t>
            </a:r>
            <a:r>
              <a:rPr lang="en-US" sz="22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200" b="1" dirty="0" err="1" smtClean="0">
                <a:solidFill>
                  <a:srgbClr val="2933D6"/>
                </a:solidFill>
              </a:rPr>
              <a:t>Кључни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услов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за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спровођење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конкурентног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дијалога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је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сложеност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предмета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јавне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200" dirty="0" smtClean="0">
                <a:solidFill>
                  <a:srgbClr val="2933D6"/>
                </a:solidFill>
              </a:rPr>
              <a:t>. </a:t>
            </a:r>
            <a:r>
              <a:rPr lang="en-US" sz="2200" dirty="0" err="1" smtClean="0">
                <a:solidFill>
                  <a:srgbClr val="2933D6"/>
                </a:solidFill>
              </a:rPr>
              <a:t>Пример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намера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реши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проблем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повезивања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два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насеља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између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којих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протеже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планински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венац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где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би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се</a:t>
            </a:r>
            <a:r>
              <a:rPr lang="en-US" sz="2200" dirty="0" smtClean="0">
                <a:solidFill>
                  <a:srgbClr val="2933D6"/>
                </a:solidFill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</a:rPr>
              <a:t>разговору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понуђачима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утврђивао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најбољи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начин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решавања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тог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проблема</a:t>
            </a:r>
            <a:r>
              <a:rPr lang="en-US" sz="2200" dirty="0" smtClean="0">
                <a:solidFill>
                  <a:srgbClr val="2933D6"/>
                </a:solidFill>
              </a:rPr>
              <a:t> – </a:t>
            </a:r>
            <a:r>
              <a:rPr lang="en-US" sz="2200" dirty="0" err="1" smtClean="0">
                <a:solidFill>
                  <a:srgbClr val="2933D6"/>
                </a:solidFill>
              </a:rPr>
              <a:t>планински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пут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тунел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систем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гондола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итд</a:t>
            </a:r>
            <a:r>
              <a:rPr lang="en-US" sz="2200" dirty="0" smtClean="0">
                <a:solidFill>
                  <a:srgbClr val="2933D6"/>
                </a:solidFill>
              </a:rPr>
              <a:t>. </a:t>
            </a:r>
            <a:endParaRPr lang="en-US" sz="22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6</a:t>
            </a:r>
            <a:r>
              <a:rPr lang="sr-Cyrl-RS" sz="2400" b="1" dirty="0" smtClean="0">
                <a:solidFill>
                  <a:srgbClr val="100E65"/>
                </a:solidFill>
              </a:rPr>
              <a:t>.4</a:t>
            </a:r>
            <a:r>
              <a:rPr lang="sr-Cyrl-RS" sz="2400" b="1" dirty="0">
                <a:solidFill>
                  <a:srgbClr val="100E65"/>
                </a:solidFill>
              </a:rPr>
              <a:t>. </a:t>
            </a:r>
            <a:r>
              <a:rPr lang="en-US" sz="2400" b="1" dirty="0" err="1"/>
              <a:t>Конкурентни</a:t>
            </a:r>
            <a:r>
              <a:rPr lang="en-US" sz="2400" b="1" dirty="0"/>
              <a:t> </a:t>
            </a:r>
            <a:r>
              <a:rPr lang="en-US" sz="2400" b="1" dirty="0" err="1"/>
              <a:t>дијалог</a:t>
            </a:r>
            <a:r>
              <a:rPr lang="sr-Cyrl-RS" sz="2400" b="1" dirty="0" smtClean="0">
                <a:solidFill>
                  <a:srgbClr val="100E65"/>
                </a:solidFill>
              </a:rPr>
              <a:t> (4)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720436"/>
            <a:ext cx="10643215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900" b="1" dirty="0" err="1" smtClean="0">
                <a:solidFill>
                  <a:srgbClr val="2933D6"/>
                </a:solidFill>
              </a:rPr>
              <a:t>Републичка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комисија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је</a:t>
            </a:r>
            <a:r>
              <a:rPr lang="en-US" sz="1900" dirty="0" smtClean="0">
                <a:solidFill>
                  <a:srgbClr val="2933D6"/>
                </a:solidFill>
              </a:rPr>
              <a:t> у </a:t>
            </a:r>
            <a:r>
              <a:rPr lang="en-US" sz="1900" dirty="0" err="1" smtClean="0">
                <a:solidFill>
                  <a:srgbClr val="2933D6"/>
                </a:solidFill>
              </a:rPr>
              <a:t>решењу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бр</a:t>
            </a:r>
            <a:r>
              <a:rPr lang="en-US" sz="1900" dirty="0" smtClean="0">
                <a:solidFill>
                  <a:srgbClr val="2933D6"/>
                </a:solidFill>
              </a:rPr>
              <a:t>. 4-00-490/18, </a:t>
            </a:r>
            <a:r>
              <a:rPr lang="en-US" sz="1900" dirty="0" err="1" smtClean="0">
                <a:solidFill>
                  <a:srgbClr val="2933D6"/>
                </a:solidFill>
              </a:rPr>
              <a:t>од</a:t>
            </a:r>
            <a:r>
              <a:rPr lang="en-US" sz="1900" dirty="0" smtClean="0">
                <a:solidFill>
                  <a:srgbClr val="2933D6"/>
                </a:solidFill>
              </a:rPr>
              <a:t> 12. </a:t>
            </a:r>
            <a:r>
              <a:rPr lang="en-US" sz="1900" dirty="0" err="1" smtClean="0">
                <a:solidFill>
                  <a:srgbClr val="2933D6"/>
                </a:solidFill>
              </a:rPr>
              <a:t>јуна</a:t>
            </a:r>
            <a:r>
              <a:rPr lang="en-US" sz="1900" dirty="0" smtClean="0">
                <a:solidFill>
                  <a:srgbClr val="2933D6"/>
                </a:solidFill>
              </a:rPr>
              <a:t> 2018 </a:t>
            </a:r>
            <a:r>
              <a:rPr lang="en-US" sz="1900" dirty="0" err="1" smtClean="0">
                <a:solidFill>
                  <a:srgbClr val="2933D6"/>
                </a:solidFill>
              </a:rPr>
              <a:t>заузела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став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сноси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терет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аргументовања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испуњености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овог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услова</a:t>
            </a:r>
            <a:r>
              <a:rPr lang="en-US" sz="1900" b="1" dirty="0" smtClean="0">
                <a:solidFill>
                  <a:srgbClr val="2933D6"/>
                </a:solidFill>
              </a:rPr>
              <a:t>.</a:t>
            </a:r>
            <a:r>
              <a:rPr lang="en-US" sz="1900" dirty="0" smtClean="0">
                <a:solidFill>
                  <a:srgbClr val="2933D6"/>
                </a:solidFill>
              </a:rPr>
              <a:t> У </a:t>
            </a:r>
            <a:r>
              <a:rPr lang="en-US" sz="1900" dirty="0" err="1" smtClean="0">
                <a:solidFill>
                  <a:srgbClr val="2933D6"/>
                </a:solidFill>
              </a:rPr>
              <a:t>супротном</a:t>
            </a:r>
            <a:r>
              <a:rPr lang="en-US" sz="1900" dirty="0" smtClean="0">
                <a:solidFill>
                  <a:srgbClr val="2933D6"/>
                </a:solidFill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дужан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примени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отворени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или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рестриктивни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1900" dirty="0" smtClean="0">
                <a:solidFill>
                  <a:srgbClr val="2933D6"/>
                </a:solidFill>
              </a:rPr>
              <a:t>. У </a:t>
            </a:r>
            <a:r>
              <a:rPr lang="en-US" sz="1900" dirty="0" err="1" smtClean="0">
                <a:solidFill>
                  <a:srgbClr val="2933D6"/>
                </a:solidFill>
              </a:rPr>
              <a:t>том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предмету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расписао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конкурентног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дијалога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јавну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набавку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радова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постављању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електричних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инсталација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делу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система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јавног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осветљења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територији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града</a:t>
            </a:r>
            <a:r>
              <a:rPr lang="en-US" sz="1900" dirty="0" smtClean="0">
                <a:solidFill>
                  <a:srgbClr val="2933D6"/>
                </a:solidFill>
              </a:rPr>
              <a:t>. </a:t>
            </a:r>
            <a:r>
              <a:rPr lang="en-US" sz="1900" dirty="0" err="1" smtClean="0">
                <a:solidFill>
                  <a:srgbClr val="2933D6"/>
                </a:solidFill>
              </a:rPr>
              <a:t>Утврђено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није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образложио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сложеност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предмета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набавке</a:t>
            </a:r>
            <a:r>
              <a:rPr lang="en-US" sz="1900" dirty="0" smtClean="0">
                <a:solidFill>
                  <a:srgbClr val="2933D6"/>
                </a:solidFill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</a:rPr>
              <a:t>нарочито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зато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што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је</a:t>
            </a:r>
            <a:r>
              <a:rPr lang="en-US" sz="1900" dirty="0" smtClean="0">
                <a:solidFill>
                  <a:srgbClr val="2933D6"/>
                </a:solidFill>
              </a:rPr>
              <a:t> у </a:t>
            </a:r>
            <a:r>
              <a:rPr lang="en-US" sz="1900" dirty="0" err="1" smtClean="0">
                <a:solidFill>
                  <a:srgbClr val="2933D6"/>
                </a:solidFill>
              </a:rPr>
              <a:t>конкурсној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документацији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детаљно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описао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техничке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карактеристике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предмета</a:t>
            </a:r>
            <a:r>
              <a:rPr lang="en-US" sz="1900" dirty="0" smtClean="0">
                <a:solidFill>
                  <a:srgbClr val="2933D6"/>
                </a:solidFill>
              </a:rPr>
              <a:t> и </a:t>
            </a:r>
            <a:r>
              <a:rPr lang="en-US" sz="1900" dirty="0" err="1" smtClean="0">
                <a:solidFill>
                  <a:srgbClr val="2933D6"/>
                </a:solidFill>
              </a:rPr>
              <a:t>финансијску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структуру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његову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набавку</a:t>
            </a:r>
            <a:r>
              <a:rPr lang="en-US" sz="1900" dirty="0" smtClean="0">
                <a:solidFill>
                  <a:srgbClr val="2933D6"/>
                </a:solidFill>
              </a:rPr>
              <a:t>. </a:t>
            </a:r>
            <a:r>
              <a:rPr lang="en-US" sz="1900" dirty="0" err="1" smtClean="0">
                <a:solidFill>
                  <a:srgbClr val="2933D6"/>
                </a:solidFill>
              </a:rPr>
              <a:t>Републичка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комисија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поништила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целокупан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због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тога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што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није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доказано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испуњени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услови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избор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ове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врсте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19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1900" dirty="0" smtClean="0">
                <a:solidFill>
                  <a:srgbClr val="2933D6"/>
                </a:solidFill>
              </a:rPr>
              <a:t>У </a:t>
            </a:r>
            <a:r>
              <a:rPr lang="en-US" sz="1900" b="1" dirty="0" err="1" smtClean="0">
                <a:solidFill>
                  <a:srgbClr val="2933D6"/>
                </a:solidFill>
              </a:rPr>
              <a:t>погледу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услова</a:t>
            </a:r>
            <a:r>
              <a:rPr lang="en-US" sz="1900" b="1" dirty="0" smtClean="0">
                <a:solidFill>
                  <a:srgbClr val="2933D6"/>
                </a:solidFill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спровођења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конкурентног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дијалога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важи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оно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што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важи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за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конкурентни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поступак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преговарањем</a:t>
            </a:r>
            <a:r>
              <a:rPr lang="en-US" sz="1900" dirty="0" smtClean="0">
                <a:solidFill>
                  <a:srgbClr val="2933D6"/>
                </a:solidFill>
              </a:rPr>
              <a:t>. </a:t>
            </a:r>
            <a:r>
              <a:rPr lang="en-US" sz="1900" b="1" dirty="0" err="1" smtClean="0">
                <a:solidFill>
                  <a:srgbClr val="2933D6"/>
                </a:solidFill>
              </a:rPr>
              <a:t>Прва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разлика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је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могућност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дотеривања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коначне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понуде</a:t>
            </a:r>
            <a:r>
              <a:rPr lang="en-US" sz="1900" b="1" dirty="0" smtClean="0">
                <a:solidFill>
                  <a:srgbClr val="2933D6"/>
                </a:solidFill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</a:rPr>
              <a:t>договору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за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изабраним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понуђачем</a:t>
            </a:r>
            <a:r>
              <a:rPr lang="en-US" sz="1900" dirty="0" smtClean="0">
                <a:solidFill>
                  <a:srgbClr val="2933D6"/>
                </a:solidFill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</a:rPr>
              <a:t>под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условом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то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нема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последицу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материјалне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измене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основних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елемената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понуде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или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предмета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набавке</a:t>
            </a:r>
            <a:r>
              <a:rPr lang="en-US" sz="1900" dirty="0" smtClean="0">
                <a:solidFill>
                  <a:srgbClr val="2933D6"/>
                </a:solidFill>
              </a:rPr>
              <a:t>. </a:t>
            </a:r>
            <a:r>
              <a:rPr lang="en-US" sz="1900" b="1" dirty="0" err="1" smtClean="0">
                <a:solidFill>
                  <a:srgbClr val="2933D6"/>
                </a:solidFill>
              </a:rPr>
              <a:t>Друга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разлика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је</a:t>
            </a:r>
            <a:r>
              <a:rPr lang="en-US" sz="1900" b="1" dirty="0" smtClean="0">
                <a:solidFill>
                  <a:srgbClr val="2933D6"/>
                </a:solidFill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</a:rPr>
              <a:t>могућности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предвиди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награде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или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исплате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за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учеснике</a:t>
            </a:r>
            <a:r>
              <a:rPr lang="en-US" sz="1900" b="1" dirty="0" smtClean="0">
                <a:solidFill>
                  <a:srgbClr val="2933D6"/>
                </a:solidFill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</a:rPr>
              <a:t>дијалогу</a:t>
            </a:r>
            <a:r>
              <a:rPr lang="en-US" sz="1900" b="1" dirty="0" smtClean="0">
                <a:solidFill>
                  <a:srgbClr val="2933D6"/>
                </a:solidFill>
              </a:rPr>
              <a:t>,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укључујући</a:t>
            </a:r>
            <a:r>
              <a:rPr lang="en-US" sz="1900" dirty="0" smtClean="0">
                <a:solidFill>
                  <a:srgbClr val="2933D6"/>
                </a:solidFill>
              </a:rPr>
              <a:t> и </a:t>
            </a:r>
            <a:r>
              <a:rPr lang="en-US" sz="1900" dirty="0" err="1" smtClean="0">
                <a:solidFill>
                  <a:srgbClr val="2933D6"/>
                </a:solidFill>
              </a:rPr>
              <a:t>оне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који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током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преговарачког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дела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искључени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из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даљег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1900" dirty="0" smtClean="0">
                <a:solidFill>
                  <a:srgbClr val="2933D6"/>
                </a:solidFill>
              </a:rPr>
              <a:t>. </a:t>
            </a:r>
            <a:r>
              <a:rPr lang="en-US" sz="1900" b="1" dirty="0" err="1" smtClean="0">
                <a:solidFill>
                  <a:srgbClr val="2933D6"/>
                </a:solidFill>
              </a:rPr>
              <a:t>Разлог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је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потенцијално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значајно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ангажовање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људских</a:t>
            </a:r>
            <a:r>
              <a:rPr lang="en-US" sz="1900" b="1" dirty="0" smtClean="0">
                <a:solidFill>
                  <a:srgbClr val="2933D6"/>
                </a:solidFill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</a:rPr>
              <a:t>финансијских</a:t>
            </a:r>
            <a:r>
              <a:rPr lang="en-US" sz="1900" b="1" dirty="0" smtClean="0">
                <a:solidFill>
                  <a:srgbClr val="2933D6"/>
                </a:solidFill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</a:rPr>
              <a:t>других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ресурса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ради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сачињавања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понуда</a:t>
            </a:r>
            <a:r>
              <a:rPr lang="en-US" sz="1900" dirty="0" smtClean="0">
                <a:solidFill>
                  <a:srgbClr val="2933D6"/>
                </a:solidFill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</a:rPr>
              <a:t>које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треба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понуде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решење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сложени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проблем</a:t>
            </a:r>
            <a:r>
              <a:rPr lang="en-US" sz="1900" dirty="0" smtClean="0">
                <a:solidFill>
                  <a:srgbClr val="2933D6"/>
                </a:solidFill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</a:rPr>
              <a:t>као</a:t>
            </a:r>
            <a:r>
              <a:rPr lang="en-US" sz="1900" dirty="0" smtClean="0">
                <a:solidFill>
                  <a:srgbClr val="2933D6"/>
                </a:solidFill>
              </a:rPr>
              <a:t> и </a:t>
            </a:r>
            <a:r>
              <a:rPr lang="en-US" sz="1900" dirty="0" err="1" smtClean="0">
                <a:solidFill>
                  <a:srgbClr val="2933D6"/>
                </a:solidFill>
              </a:rPr>
              <a:t>стимулисање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свих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учесника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проналажење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оптималног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решења</a:t>
            </a:r>
            <a:r>
              <a:rPr lang="en-US" sz="19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en-US" sz="22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6.5. </a:t>
            </a:r>
            <a:r>
              <a:rPr lang="en-US" sz="2400" b="1" dirty="0" err="1"/>
              <a:t>Партнерство</a:t>
            </a:r>
            <a:r>
              <a:rPr lang="en-US" sz="2400" b="1" dirty="0"/>
              <a:t> </a:t>
            </a:r>
            <a:r>
              <a:rPr lang="en-US" sz="2400" b="1" dirty="0" err="1"/>
              <a:t>за</a:t>
            </a:r>
            <a:r>
              <a:rPr lang="en-US" sz="2400" b="1" dirty="0"/>
              <a:t> </a:t>
            </a:r>
            <a:r>
              <a:rPr lang="en-US" sz="2400" b="1" dirty="0" err="1"/>
              <a:t>иновације</a:t>
            </a:r>
            <a:r>
              <a:rPr lang="sr-Cyrl-RS" sz="2400" b="1" dirty="0" smtClean="0">
                <a:solidFill>
                  <a:srgbClr val="100E65"/>
                </a:solidFill>
              </a:rPr>
              <a:t> (1)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720436"/>
            <a:ext cx="1064321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Чл</a:t>
            </a:r>
            <a:r>
              <a:rPr lang="sr-Cyrl-RS" sz="2000" b="1" dirty="0" smtClean="0">
                <a:solidFill>
                  <a:srgbClr val="2933D6"/>
                </a:solidFill>
              </a:rPr>
              <a:t>. </a:t>
            </a:r>
            <a:r>
              <a:rPr lang="en-US" sz="2000" b="1" dirty="0" smtClean="0">
                <a:solidFill>
                  <a:srgbClr val="2933D6"/>
                </a:solidFill>
              </a:rPr>
              <a:t>59</a:t>
            </a:r>
            <a:r>
              <a:rPr lang="sr-Cyrl-RS" sz="2000" b="1" dirty="0" smtClean="0">
                <a:solidFill>
                  <a:srgbClr val="2933D6"/>
                </a:solidFill>
              </a:rPr>
              <a:t>. и </a:t>
            </a:r>
            <a:r>
              <a:rPr lang="en-US" sz="2000" b="1" dirty="0" smtClean="0">
                <a:solidFill>
                  <a:srgbClr val="2933D6"/>
                </a:solidFill>
              </a:rPr>
              <a:t>60. </a:t>
            </a:r>
            <a:r>
              <a:rPr lang="sr-Cyrl-RS" sz="2000" b="1" dirty="0" smtClean="0">
                <a:solidFill>
                  <a:srgbClr val="2933D6"/>
                </a:solidFill>
              </a:rPr>
              <a:t>ЗЈН</a:t>
            </a:r>
            <a:endParaRPr lang="sr-Cyrl-RS" sz="20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Партнерство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иновације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први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пут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уређено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важећем</a:t>
            </a:r>
            <a:r>
              <a:rPr lang="en-US" sz="2000" dirty="0" smtClean="0">
                <a:solidFill>
                  <a:srgbClr val="2933D6"/>
                </a:solidFill>
              </a:rPr>
              <a:t> ЗЈН. </a:t>
            </a:r>
            <a:r>
              <a:rPr lang="sr-Cyrl-RS" sz="2000" dirty="0" smtClean="0">
                <a:solidFill>
                  <a:srgbClr val="2933D6"/>
                </a:solidFill>
              </a:rPr>
              <a:t>П</a:t>
            </a:r>
            <a:r>
              <a:rPr lang="en-US" sz="2000" dirty="0" err="1" smtClean="0">
                <a:solidFill>
                  <a:srgbClr val="2933D6"/>
                </a:solidFill>
              </a:rPr>
              <a:t>оступак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доступан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свим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наручиоцима</a:t>
            </a:r>
            <a:r>
              <a:rPr lang="en-US" sz="2000" b="1" dirty="0" smtClean="0">
                <a:solidFill>
                  <a:srgbClr val="2933D6"/>
                </a:solidFill>
              </a:rPr>
              <a:t>. </a:t>
            </a:r>
            <a:r>
              <a:rPr lang="en-US" sz="2000" b="1" dirty="0" err="1" smtClean="0">
                <a:solidFill>
                  <a:srgbClr val="2933D6"/>
                </a:solidFill>
              </a:rPr>
              <a:t>Оно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вишефазни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договорни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Партнерство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иновације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условни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може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спроводи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ако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потребу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иновативним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добрима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услугама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радовима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задовољи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добара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услуга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радова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доступни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тржишт</a:t>
            </a:r>
            <a:r>
              <a:rPr lang="en-US" sz="2000" dirty="0" err="1" smtClean="0">
                <a:solidFill>
                  <a:srgbClr val="2933D6"/>
                </a:solidFill>
              </a:rPr>
              <a:t>у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Партнерство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иновације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циљ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развој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иновативних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добара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услуга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радова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њихову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накнадну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условом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складу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степеном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израде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максималним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трошковима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договореним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између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учесника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партнерству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иновације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Иновација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законом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одређена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као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имплементација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новог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значајно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унапређеног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производа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услуге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процеса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укључујући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али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ограничавајући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процесе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производње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грађења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нову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тржишну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методу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нову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организациону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методу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пословним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праксама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организацији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радних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места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спољним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односима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између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осталог</a:t>
            </a:r>
            <a:r>
              <a:rPr lang="en-US" sz="2000" dirty="0" smtClean="0">
                <a:solidFill>
                  <a:srgbClr val="2933D6"/>
                </a:solidFill>
              </a:rPr>
              <a:t>, у </a:t>
            </a:r>
            <a:r>
              <a:rPr lang="en-US" sz="2000" dirty="0" err="1" smtClean="0">
                <a:solidFill>
                  <a:srgbClr val="2933D6"/>
                </a:solidFill>
              </a:rPr>
              <a:t>циљу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помогне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решавању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друштвених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изазова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као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подршка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паметном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одрживом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инклузивном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расту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Партнерство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иновације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сложен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обухвата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истраживачку</a:t>
            </a:r>
            <a:r>
              <a:rPr lang="en-US" sz="2000" b="1" i="1" dirty="0" smtClean="0">
                <a:solidFill>
                  <a:srgbClr val="2933D6"/>
                </a:solidFill>
              </a:rPr>
              <a:t> и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комерцијалну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фазу</a:t>
            </a:r>
            <a:r>
              <a:rPr lang="en-US" sz="2000" b="1" dirty="0" smtClean="0">
                <a:solidFill>
                  <a:srgbClr val="2933D6"/>
                </a:solidFill>
              </a:rPr>
              <a:t>. У </a:t>
            </a:r>
            <a:r>
              <a:rPr lang="en-US" sz="2000" b="1" dirty="0" err="1" smtClean="0">
                <a:solidFill>
                  <a:srgbClr val="2933D6"/>
                </a:solidFill>
              </a:rPr>
              <a:t>првој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развијају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иновативна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добра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услуге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радови</a:t>
            </a:r>
            <a:r>
              <a:rPr lang="en-US" sz="2000" b="1" dirty="0" smtClean="0">
                <a:solidFill>
                  <a:srgbClr val="2933D6"/>
                </a:solidFill>
              </a:rPr>
              <a:t>, а у </a:t>
            </a:r>
            <a:r>
              <a:rPr lang="en-US" sz="2000" b="1" dirty="0" err="1" smtClean="0">
                <a:solidFill>
                  <a:srgbClr val="2933D6"/>
                </a:solidFill>
              </a:rPr>
              <a:t>другој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набавља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развијена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добра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услуге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радове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  <a:endParaRPr lang="en-US" sz="22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6.</a:t>
            </a:r>
            <a:r>
              <a:rPr lang="sr-Cyrl-RS" sz="2400" b="1" dirty="0" smtClean="0">
                <a:solidFill>
                  <a:srgbClr val="100E65"/>
                </a:solidFill>
              </a:rPr>
              <a:t>5</a:t>
            </a:r>
            <a:r>
              <a:rPr lang="sr-Cyrl-RS" sz="2400" b="1" dirty="0">
                <a:solidFill>
                  <a:srgbClr val="100E65"/>
                </a:solidFill>
              </a:rPr>
              <a:t>. </a:t>
            </a:r>
            <a:r>
              <a:rPr lang="en-US" sz="2400" b="1" dirty="0" err="1"/>
              <a:t>Партнерство</a:t>
            </a:r>
            <a:r>
              <a:rPr lang="en-US" sz="2400" b="1" dirty="0"/>
              <a:t> </a:t>
            </a:r>
            <a:r>
              <a:rPr lang="en-US" sz="2400" b="1" dirty="0" err="1"/>
              <a:t>за</a:t>
            </a:r>
            <a:r>
              <a:rPr lang="en-US" sz="2400" b="1" dirty="0"/>
              <a:t> </a:t>
            </a:r>
            <a:r>
              <a:rPr lang="en-US" sz="2400" b="1" dirty="0" err="1"/>
              <a:t>иновације</a:t>
            </a:r>
            <a:r>
              <a:rPr lang="sr-Cyrl-RS" sz="2400" b="1" dirty="0" smtClean="0">
                <a:solidFill>
                  <a:srgbClr val="100E65"/>
                </a:solidFill>
              </a:rPr>
              <a:t> </a:t>
            </a:r>
            <a:r>
              <a:rPr lang="sr-Cyrl-RS" sz="2400" b="1" dirty="0" smtClean="0">
                <a:solidFill>
                  <a:srgbClr val="100E65"/>
                </a:solidFill>
              </a:rPr>
              <a:t>(</a:t>
            </a:r>
            <a:r>
              <a:rPr lang="sr-Cyrl-RS" sz="2400" b="1" dirty="0" smtClean="0">
                <a:solidFill>
                  <a:srgbClr val="100E65"/>
                </a:solidFill>
              </a:rPr>
              <a:t>2)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720436"/>
            <a:ext cx="1064321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100" b="1" dirty="0" err="1" smtClean="0">
                <a:solidFill>
                  <a:srgbClr val="2933D6"/>
                </a:solidFill>
              </a:rPr>
              <a:t>Разлика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између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партнерства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за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иновације</a:t>
            </a:r>
            <a:r>
              <a:rPr lang="en-US" sz="2100" b="1" dirty="0" smtClean="0">
                <a:solidFill>
                  <a:srgbClr val="2933D6"/>
                </a:solidFill>
              </a:rPr>
              <a:t> и </a:t>
            </a:r>
            <a:r>
              <a:rPr lang="en-US" sz="2100" b="1" dirty="0" err="1" smtClean="0">
                <a:solidFill>
                  <a:srgbClr val="2933D6"/>
                </a:solidFill>
              </a:rPr>
              <a:t>конкурентног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дијалога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је</a:t>
            </a:r>
            <a:r>
              <a:rPr lang="en-US" sz="2100" dirty="0" smtClean="0">
                <a:solidFill>
                  <a:srgbClr val="2933D6"/>
                </a:solidFill>
              </a:rPr>
              <a:t> у </a:t>
            </a:r>
            <a:r>
              <a:rPr lang="en-US" sz="2100" dirty="0" err="1" smtClean="0">
                <a:solidFill>
                  <a:srgbClr val="2933D6"/>
                </a:solidFill>
              </a:rPr>
              <a:t>томе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што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је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конкурентни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дијалог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замишљен</a:t>
            </a:r>
            <a:r>
              <a:rPr lang="en-US" sz="2100" dirty="0" smtClean="0">
                <a:solidFill>
                  <a:srgbClr val="2933D6"/>
                </a:solidFill>
              </a:rPr>
              <a:t> и у </a:t>
            </a:r>
            <a:r>
              <a:rPr lang="en-US" sz="2100" dirty="0" err="1" smtClean="0">
                <a:solidFill>
                  <a:srgbClr val="2933D6"/>
                </a:solidFill>
              </a:rPr>
              <a:t>пракси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коришћен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за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развој</a:t>
            </a:r>
            <a:r>
              <a:rPr lang="en-US" sz="2100" dirty="0" smtClean="0">
                <a:solidFill>
                  <a:srgbClr val="2933D6"/>
                </a:solidFill>
              </a:rPr>
              <a:t> и </a:t>
            </a:r>
            <a:r>
              <a:rPr lang="en-US" sz="2100" dirty="0" err="1" smtClean="0">
                <a:solidFill>
                  <a:srgbClr val="2933D6"/>
                </a:solidFill>
              </a:rPr>
              <a:t>иновације</a:t>
            </a:r>
            <a:r>
              <a:rPr lang="en-US" sz="2100" dirty="0" smtClean="0">
                <a:solidFill>
                  <a:srgbClr val="2933D6"/>
                </a:solidFill>
              </a:rPr>
              <a:t>, </a:t>
            </a:r>
            <a:r>
              <a:rPr lang="en-US" sz="2100" dirty="0" err="1" smtClean="0">
                <a:solidFill>
                  <a:srgbClr val="2933D6"/>
                </a:solidFill>
              </a:rPr>
              <a:t>али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је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код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њега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иновација</a:t>
            </a:r>
            <a:r>
              <a:rPr lang="en-US" sz="2100" dirty="0" smtClean="0">
                <a:solidFill>
                  <a:srgbClr val="2933D6"/>
                </a:solidFill>
              </a:rPr>
              <a:t> „</a:t>
            </a:r>
            <a:r>
              <a:rPr lang="en-US" sz="2100" dirty="0" err="1" smtClean="0">
                <a:solidFill>
                  <a:srgbClr val="2933D6"/>
                </a:solidFill>
              </a:rPr>
              <a:t>узгредни</a:t>
            </a:r>
            <a:r>
              <a:rPr lang="en-US" sz="2100" dirty="0" smtClean="0">
                <a:solidFill>
                  <a:srgbClr val="2933D6"/>
                </a:solidFill>
              </a:rPr>
              <a:t>“ </a:t>
            </a:r>
            <a:r>
              <a:rPr lang="en-US" sz="2100" dirty="0" err="1" smtClean="0">
                <a:solidFill>
                  <a:srgbClr val="2933D6"/>
                </a:solidFill>
              </a:rPr>
              <a:t>елемент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уговора</a:t>
            </a:r>
            <a:r>
              <a:rPr lang="en-US" sz="2100" dirty="0" smtClean="0">
                <a:solidFill>
                  <a:srgbClr val="2933D6"/>
                </a:solidFill>
              </a:rPr>
              <a:t>, </a:t>
            </a:r>
            <a:r>
              <a:rPr lang="en-US" sz="2100" dirty="0" err="1" smtClean="0">
                <a:solidFill>
                  <a:srgbClr val="2933D6"/>
                </a:solidFill>
              </a:rPr>
              <a:t>док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код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партнерства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за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иновације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сама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иновација</a:t>
            </a:r>
            <a:r>
              <a:rPr lang="en-US" sz="2100" dirty="0" smtClean="0">
                <a:solidFill>
                  <a:srgbClr val="2933D6"/>
                </a:solidFill>
              </a:rPr>
              <a:t>, </a:t>
            </a:r>
            <a:r>
              <a:rPr lang="en-US" sz="2100" dirty="0" err="1" smtClean="0">
                <a:solidFill>
                  <a:srgbClr val="2933D6"/>
                </a:solidFill>
              </a:rPr>
              <a:t>развој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новог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или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значајно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унапређеног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производа</a:t>
            </a:r>
            <a:r>
              <a:rPr lang="en-US" sz="2100" dirty="0" smtClean="0">
                <a:solidFill>
                  <a:srgbClr val="2933D6"/>
                </a:solidFill>
              </a:rPr>
              <a:t>, </a:t>
            </a:r>
            <a:r>
              <a:rPr lang="en-US" sz="2100" dirty="0" err="1" smtClean="0">
                <a:solidFill>
                  <a:srgbClr val="2933D6"/>
                </a:solidFill>
              </a:rPr>
              <a:t>услуге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или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процеса</a:t>
            </a:r>
            <a:r>
              <a:rPr lang="en-US" sz="2100" dirty="0" smtClean="0">
                <a:solidFill>
                  <a:srgbClr val="2933D6"/>
                </a:solidFill>
              </a:rPr>
              <a:t>, </a:t>
            </a:r>
            <a:r>
              <a:rPr lang="en-US" sz="2100" dirty="0" err="1" smtClean="0">
                <a:solidFill>
                  <a:srgbClr val="2933D6"/>
                </a:solidFill>
              </a:rPr>
              <a:t>јесте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један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од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два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кључна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циља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dirty="0" smtClean="0">
                <a:solidFill>
                  <a:srgbClr val="2933D6"/>
                </a:solidFill>
              </a:rPr>
              <a:t>(</a:t>
            </a:r>
            <a:r>
              <a:rPr lang="en-US" sz="2100" dirty="0" err="1" smtClean="0">
                <a:solidFill>
                  <a:srgbClr val="2933D6"/>
                </a:solidFill>
              </a:rPr>
              <a:t>други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је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набавка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истих</a:t>
            </a:r>
            <a:r>
              <a:rPr lang="en-US" sz="2100" dirty="0" smtClean="0">
                <a:solidFill>
                  <a:srgbClr val="2933D6"/>
                </a:solidFill>
              </a:rPr>
              <a:t>).</a:t>
            </a:r>
          </a:p>
          <a:p>
            <a:pPr algn="just"/>
            <a:r>
              <a:rPr lang="en-US" sz="21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код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партнерства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за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иновације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сличан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је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поступку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конкурентног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дијалога</a:t>
            </a:r>
            <a:r>
              <a:rPr lang="en-US" sz="2100" dirty="0" smtClean="0">
                <a:solidFill>
                  <a:srgbClr val="2933D6"/>
                </a:solidFill>
              </a:rPr>
              <a:t>, </a:t>
            </a:r>
            <a:r>
              <a:rPr lang="en-US" sz="2100" dirty="0" err="1" smtClean="0">
                <a:solidFill>
                  <a:srgbClr val="2933D6"/>
                </a:solidFill>
              </a:rPr>
              <a:t>изузев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фазе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развоја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иновације</a:t>
            </a:r>
            <a:r>
              <a:rPr lang="en-US" sz="2100" dirty="0" smtClean="0">
                <a:solidFill>
                  <a:srgbClr val="2933D6"/>
                </a:solidFill>
              </a:rPr>
              <a:t>, </a:t>
            </a:r>
            <a:r>
              <a:rPr lang="en-US" sz="2100" dirty="0" err="1" smtClean="0">
                <a:solidFill>
                  <a:srgbClr val="2933D6"/>
                </a:solidFill>
              </a:rPr>
              <a:t>која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не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постоји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код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потоњег</a:t>
            </a:r>
            <a:r>
              <a:rPr lang="en-US" sz="21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100" b="1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склапања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партнерства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за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иновације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почиње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објављивањем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јавног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позива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заинтересованим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привредним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субјектима</a:t>
            </a:r>
            <a:r>
              <a:rPr lang="en-US" sz="2100" dirty="0" smtClean="0">
                <a:solidFill>
                  <a:srgbClr val="2933D6"/>
                </a:solidFill>
              </a:rPr>
              <a:t>. </a:t>
            </a:r>
            <a:r>
              <a:rPr lang="en-US" sz="21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је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дужан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b="1" dirty="0" smtClean="0">
                <a:solidFill>
                  <a:srgbClr val="2933D6"/>
                </a:solidFill>
              </a:rPr>
              <a:t>у </a:t>
            </a:r>
            <a:r>
              <a:rPr lang="en-US" sz="2100" b="1" dirty="0" err="1" smtClean="0">
                <a:solidFill>
                  <a:srgbClr val="2933D6"/>
                </a:solidFill>
              </a:rPr>
              <a:t>конкурсној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документацији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одреди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опис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потреба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за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иновативним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добрима</a:t>
            </a:r>
            <a:r>
              <a:rPr lang="en-US" sz="2100" dirty="0" smtClean="0">
                <a:solidFill>
                  <a:srgbClr val="2933D6"/>
                </a:solidFill>
              </a:rPr>
              <a:t>, </a:t>
            </a:r>
            <a:r>
              <a:rPr lang="en-US" sz="2100" dirty="0" err="1" smtClean="0">
                <a:solidFill>
                  <a:srgbClr val="2933D6"/>
                </a:solidFill>
              </a:rPr>
              <a:t>услугама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или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радовима</a:t>
            </a:r>
            <a:r>
              <a:rPr lang="en-US" sz="2100" dirty="0" smtClean="0">
                <a:solidFill>
                  <a:srgbClr val="2933D6"/>
                </a:solidFill>
              </a:rPr>
              <a:t> и </a:t>
            </a:r>
            <a:r>
              <a:rPr lang="en-US" sz="2100" dirty="0" err="1" smtClean="0">
                <a:solidFill>
                  <a:srgbClr val="2933D6"/>
                </a:solidFill>
              </a:rPr>
              <a:t>да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наведе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елементе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описа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чине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минималне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захтеве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које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све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понуде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треба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да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задовоље</a:t>
            </a:r>
            <a:r>
              <a:rPr lang="en-US" sz="2100" dirty="0" smtClean="0">
                <a:solidFill>
                  <a:srgbClr val="2933D6"/>
                </a:solidFill>
              </a:rPr>
              <a:t> и </a:t>
            </a:r>
            <a:r>
              <a:rPr lang="en-US" sz="2100" dirty="0" err="1" smtClean="0">
                <a:solidFill>
                  <a:srgbClr val="2933D6"/>
                </a:solidFill>
              </a:rPr>
              <a:t>да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посебно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одреди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начин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на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ће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се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уредити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права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интелектуалне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својине</a:t>
            </a:r>
            <a:r>
              <a:rPr lang="en-US" sz="21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100" dirty="0" err="1" smtClean="0">
                <a:solidFill>
                  <a:srgbClr val="2933D6"/>
                </a:solidFill>
              </a:rPr>
              <a:t>Следи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фаза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избора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најмање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три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квалификована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привредна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субјекта</a:t>
            </a:r>
            <a:r>
              <a:rPr lang="en-US" sz="2100" dirty="0" smtClean="0">
                <a:solidFill>
                  <a:srgbClr val="2933D6"/>
                </a:solidFill>
              </a:rPr>
              <a:t>. </a:t>
            </a:r>
            <a:r>
              <a:rPr lang="en-US" sz="21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при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избору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кандидата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да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примењује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критеријуме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се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односе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на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способност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привредних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</a:rPr>
              <a:t>субјеката</a:t>
            </a:r>
            <a:r>
              <a:rPr lang="en-US" sz="2100" dirty="0" smtClean="0">
                <a:solidFill>
                  <a:srgbClr val="2933D6"/>
                </a:solidFill>
              </a:rPr>
              <a:t> </a:t>
            </a:r>
            <a:r>
              <a:rPr lang="en-US" sz="2100" b="1" dirty="0" smtClean="0">
                <a:solidFill>
                  <a:srgbClr val="2933D6"/>
                </a:solidFill>
              </a:rPr>
              <a:t>у </a:t>
            </a:r>
            <a:r>
              <a:rPr lang="en-US" sz="2100" b="1" dirty="0" err="1" smtClean="0">
                <a:solidFill>
                  <a:srgbClr val="2933D6"/>
                </a:solidFill>
              </a:rPr>
              <a:t>области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истраживања</a:t>
            </a:r>
            <a:r>
              <a:rPr lang="en-US" sz="2100" b="1" dirty="0" smtClean="0">
                <a:solidFill>
                  <a:srgbClr val="2933D6"/>
                </a:solidFill>
              </a:rPr>
              <a:t> и </a:t>
            </a:r>
            <a:r>
              <a:rPr lang="en-US" sz="2100" b="1" dirty="0" err="1" smtClean="0">
                <a:solidFill>
                  <a:srgbClr val="2933D6"/>
                </a:solidFill>
              </a:rPr>
              <a:t>развоја</a:t>
            </a:r>
            <a:r>
              <a:rPr lang="en-US" sz="2100" b="1" dirty="0" smtClean="0">
                <a:solidFill>
                  <a:srgbClr val="2933D6"/>
                </a:solidFill>
              </a:rPr>
              <a:t> и </a:t>
            </a:r>
            <a:r>
              <a:rPr lang="en-US" sz="2100" b="1" dirty="0" err="1" smtClean="0">
                <a:solidFill>
                  <a:srgbClr val="2933D6"/>
                </a:solidFill>
              </a:rPr>
              <a:t>развојa</a:t>
            </a:r>
            <a:r>
              <a:rPr lang="en-US" sz="2100" b="1" dirty="0" smtClean="0">
                <a:solidFill>
                  <a:srgbClr val="2933D6"/>
                </a:solidFill>
              </a:rPr>
              <a:t> и </a:t>
            </a:r>
            <a:r>
              <a:rPr lang="en-US" sz="2100" b="1" dirty="0" err="1" smtClean="0">
                <a:solidFill>
                  <a:srgbClr val="2933D6"/>
                </a:solidFill>
              </a:rPr>
              <a:t>спровођењa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иновативних</a:t>
            </a:r>
            <a:r>
              <a:rPr lang="en-US" sz="2100" b="1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</a:rPr>
              <a:t>решења</a:t>
            </a:r>
            <a:r>
              <a:rPr lang="en-US" sz="2100" dirty="0" smtClean="0">
                <a:solidFill>
                  <a:srgbClr val="2933D6"/>
                </a:solidFill>
              </a:rPr>
              <a:t>.</a:t>
            </a:r>
            <a:endParaRPr lang="en-US" sz="21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blue, colorfulness, electric blue&#10;&#10;Description automatically generated">
            <a:extLst>
              <a:ext uri="{FF2B5EF4-FFF2-40B4-BE49-F238E27FC236}">
                <a16:creationId xmlns:a16="http://schemas.microsoft.com/office/drawing/2014/main" xmlns="" id="{9B3B6FC3-A533-FD76-CA9B-7D2A94A8D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79417" y="1524000"/>
            <a:ext cx="922712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solidFill>
                  <a:schemeClr val="bg1"/>
                </a:solidFill>
              </a:rPr>
              <a:t>Пројекат</a:t>
            </a:r>
            <a:r>
              <a:rPr lang="en-US" sz="2800" b="1" dirty="0" smtClean="0">
                <a:solidFill>
                  <a:schemeClr val="bg1"/>
                </a:solidFill>
              </a:rPr>
              <a:t> “</a:t>
            </a:r>
            <a:r>
              <a:rPr lang="en-US" sz="2800" b="1" dirty="0" err="1" smtClean="0">
                <a:solidFill>
                  <a:schemeClr val="bg1"/>
                </a:solidFill>
              </a:rPr>
              <a:t>Јавне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набавке</a:t>
            </a:r>
            <a:r>
              <a:rPr lang="en-US" sz="2800" b="1" dirty="0" smtClean="0">
                <a:solidFill>
                  <a:schemeClr val="bg1"/>
                </a:solidFill>
              </a:rPr>
              <a:t> и </a:t>
            </a:r>
            <a:r>
              <a:rPr lang="en-US" sz="2800" b="1" dirty="0" err="1" smtClean="0">
                <a:solidFill>
                  <a:schemeClr val="bg1"/>
                </a:solidFill>
              </a:rPr>
              <a:t>добра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управа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за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унапређење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конкурентности</a:t>
            </a:r>
            <a:r>
              <a:rPr lang="en-US" sz="2800" b="1" dirty="0" smtClean="0">
                <a:solidFill>
                  <a:schemeClr val="bg1"/>
                </a:solidFill>
              </a:rPr>
              <a:t>”</a:t>
            </a:r>
            <a:endParaRPr lang="sr-Latn-RS" sz="2800" b="1" dirty="0" smtClean="0">
              <a:solidFill>
                <a:schemeClr val="bg1"/>
              </a:solidFill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solidFill>
                <a:schemeClr val="bg1"/>
              </a:solidFill>
              <a:latin typeface="Futura Light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sr-Cyrl-RS" sz="2800" b="1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ПРАВИЛА ПОСТУПКА </a:t>
            </a:r>
            <a:r>
              <a:rPr lang="en-US" sz="2800" b="1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lang="sr-Latn-RS" sz="2800" b="1" dirty="0" smtClean="0">
              <a:solidFill>
                <a:schemeClr val="bg1"/>
              </a:solidFill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ЈАВНИХ</a:t>
            </a:r>
            <a:r>
              <a:rPr lang="en-US" sz="2800" b="1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НАБАВКИ</a:t>
            </a:r>
            <a:r>
              <a:rPr lang="sr-Cyrl-RS" sz="2800" b="1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lang="sr-Latn-RS" sz="2800" b="1" dirty="0" smtClean="0">
              <a:solidFill>
                <a:schemeClr val="bg1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62545" y="4384642"/>
            <a:ext cx="90747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2400" b="1" dirty="0" smtClean="0">
                <a:solidFill>
                  <a:schemeClr val="bg1"/>
                </a:solidFill>
              </a:rPr>
              <a:t>Припремио: проф. др Добросав Миловановић</a:t>
            </a:r>
          </a:p>
          <a:p>
            <a:pPr algn="ctr"/>
            <a:r>
              <a:rPr lang="sr-Cyrl-RS" sz="2400" b="1" dirty="0" smtClean="0">
                <a:solidFill>
                  <a:schemeClr val="bg1"/>
                </a:solidFill>
              </a:rPr>
              <a:t>септембар – октобар 2023</a:t>
            </a:r>
            <a:endParaRPr lang="sr-Latn-R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91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6.</a:t>
            </a:r>
            <a:r>
              <a:rPr lang="sr-Cyrl-RS" sz="2400" b="1" dirty="0" smtClean="0">
                <a:solidFill>
                  <a:srgbClr val="100E65"/>
                </a:solidFill>
              </a:rPr>
              <a:t>5</a:t>
            </a:r>
            <a:r>
              <a:rPr lang="sr-Cyrl-RS" sz="2400" b="1" dirty="0">
                <a:solidFill>
                  <a:srgbClr val="100E65"/>
                </a:solidFill>
              </a:rPr>
              <a:t>. </a:t>
            </a:r>
            <a:r>
              <a:rPr lang="en-US" sz="2400" b="1" dirty="0" err="1"/>
              <a:t>Партнерство</a:t>
            </a:r>
            <a:r>
              <a:rPr lang="en-US" sz="2400" b="1" dirty="0"/>
              <a:t> </a:t>
            </a:r>
            <a:r>
              <a:rPr lang="en-US" sz="2400" b="1" dirty="0" err="1"/>
              <a:t>за</a:t>
            </a:r>
            <a:r>
              <a:rPr lang="en-US" sz="2400" b="1" dirty="0"/>
              <a:t> </a:t>
            </a:r>
            <a:r>
              <a:rPr lang="en-US" sz="2400" b="1" dirty="0" err="1"/>
              <a:t>иновације</a:t>
            </a:r>
            <a:r>
              <a:rPr lang="sr-Cyrl-RS" sz="2400" b="1" dirty="0" smtClean="0">
                <a:solidFill>
                  <a:srgbClr val="100E65"/>
                </a:solidFill>
              </a:rPr>
              <a:t> (3)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720436"/>
            <a:ext cx="10643215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RS" sz="2200" b="1" dirty="0" smtClean="0">
                <a:solidFill>
                  <a:srgbClr val="2933D6"/>
                </a:solidFill>
              </a:rPr>
              <a:t>После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избора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кандидата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sr-Cyrl-RS" sz="2200" b="1" dirty="0" smtClean="0">
                <a:solidFill>
                  <a:srgbClr val="2933D6"/>
                </a:solidFill>
              </a:rPr>
              <a:t>почиње </a:t>
            </a:r>
            <a:r>
              <a:rPr lang="en-US" sz="2200" b="1" dirty="0" err="1" smtClean="0">
                <a:solidFill>
                  <a:srgbClr val="2933D6"/>
                </a:solidFill>
              </a:rPr>
              <a:t>фаза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преговора</a:t>
            </a:r>
            <a:r>
              <a:rPr lang="en-US" sz="2200" b="1" dirty="0" smtClean="0">
                <a:solidFill>
                  <a:srgbClr val="2933D6"/>
                </a:solidFill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</a:rPr>
              <a:t>подношењем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почетних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понуда</a:t>
            </a:r>
            <a:r>
              <a:rPr lang="en-US" sz="2200" b="1" dirty="0" smtClean="0">
                <a:solidFill>
                  <a:srgbClr val="2933D6"/>
                </a:solidFill>
              </a:rPr>
              <a:t>. </a:t>
            </a:r>
            <a:r>
              <a:rPr lang="en-US" sz="22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преговара</a:t>
            </a:r>
            <a:r>
              <a:rPr lang="en-US" sz="2200" b="1" dirty="0" smtClean="0">
                <a:solidFill>
                  <a:srgbClr val="2933D6"/>
                </a:solidFill>
              </a:rPr>
              <a:t> о </a:t>
            </a:r>
            <a:r>
              <a:rPr lang="en-US" sz="2200" b="1" dirty="0" err="1" smtClean="0">
                <a:solidFill>
                  <a:srgbClr val="2933D6"/>
                </a:solidFill>
              </a:rPr>
              <a:t>почетним</a:t>
            </a:r>
            <a:r>
              <a:rPr lang="en-US" sz="2200" b="1" dirty="0" smtClean="0">
                <a:solidFill>
                  <a:srgbClr val="2933D6"/>
                </a:solidFill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</a:rPr>
              <a:t>свим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следећим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понудама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понуђачима</a:t>
            </a:r>
            <a:r>
              <a:rPr lang="en-US" sz="2200" b="1" dirty="0" smtClean="0">
                <a:solidFill>
                  <a:srgbClr val="2933D6"/>
                </a:solidFill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би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побољшали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њихову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садржину</a:t>
            </a:r>
            <a:r>
              <a:rPr lang="en-US" sz="2200" b="1" dirty="0" smtClean="0">
                <a:solidFill>
                  <a:srgbClr val="2933D6"/>
                </a:solidFill>
              </a:rPr>
              <a:t>. </a:t>
            </a:r>
            <a:r>
              <a:rPr lang="en-US" sz="2200" b="1" dirty="0" err="1" smtClean="0">
                <a:solidFill>
                  <a:srgbClr val="2933D6"/>
                </a:solidFill>
              </a:rPr>
              <a:t>Преговори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могу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спроводе</a:t>
            </a:r>
            <a:r>
              <a:rPr lang="en-US" sz="2200" b="1" dirty="0" smtClean="0">
                <a:solidFill>
                  <a:srgbClr val="2933D6"/>
                </a:solidFill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</a:rPr>
              <a:t>узастопним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фазама</a:t>
            </a:r>
            <a:r>
              <a:rPr lang="en-US" sz="2200" b="1" dirty="0" smtClean="0">
                <a:solidFill>
                  <a:srgbClr val="2933D6"/>
                </a:solidFill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би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смањио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број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понуда</a:t>
            </a:r>
            <a:r>
              <a:rPr lang="en-US" sz="2200" dirty="0" smtClean="0">
                <a:solidFill>
                  <a:srgbClr val="2933D6"/>
                </a:solidFill>
              </a:rPr>
              <a:t>.</a:t>
            </a:r>
            <a:r>
              <a:rPr lang="sr-Cyrl-RS" sz="2200" dirty="0" smtClean="0">
                <a:solidFill>
                  <a:srgbClr val="2933D6"/>
                </a:solidFill>
              </a:rPr>
              <a:t> </a:t>
            </a:r>
            <a:r>
              <a:rPr lang="sr-Cyrl-RS" sz="2200" b="1" dirty="0" smtClean="0">
                <a:solidFill>
                  <a:srgbClr val="2933D6"/>
                </a:solidFill>
              </a:rPr>
              <a:t>Специфичност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која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не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постоји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код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других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поступака</a:t>
            </a:r>
            <a:r>
              <a:rPr lang="sr-Cyrl-RS" sz="2200" b="1" dirty="0" smtClean="0">
                <a:solidFill>
                  <a:srgbClr val="2933D6"/>
                </a:solidFill>
              </a:rPr>
              <a:t>, је да наручилац може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након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рунде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преговора</a:t>
            </a:r>
            <a:r>
              <a:rPr lang="sr-Cyrl-RS" sz="2200" b="1" dirty="0" smtClean="0">
                <a:solidFill>
                  <a:srgbClr val="2933D6"/>
                </a:solidFill>
              </a:rPr>
              <a:t> да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измени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техничку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спецификацију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друге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делове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документације</a:t>
            </a:r>
            <a:r>
              <a:rPr lang="en-US" sz="2200" b="1" dirty="0" smtClean="0">
                <a:solidFill>
                  <a:srgbClr val="2933D6"/>
                </a:solidFill>
              </a:rPr>
              <a:t> о </a:t>
            </a:r>
            <a:r>
              <a:rPr lang="en-US" sz="2200" b="1" dirty="0" err="1" smtClean="0">
                <a:solidFill>
                  <a:srgbClr val="2933D6"/>
                </a:solidFill>
              </a:rPr>
              <a:t>набавци</a:t>
            </a:r>
            <a:r>
              <a:rPr lang="en-US" sz="2200" b="1" dirty="0" smtClean="0">
                <a:solidFill>
                  <a:srgbClr val="2933D6"/>
                </a:solidFill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</a:rPr>
              <a:t>осим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оних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које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представљају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минималне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захтеве</a:t>
            </a:r>
            <a:r>
              <a:rPr lang="en-US" sz="2200" dirty="0">
                <a:solidFill>
                  <a:srgbClr val="2933D6"/>
                </a:solidFill>
              </a:rPr>
              <a:t> </a:t>
            </a:r>
            <a:r>
              <a:rPr lang="sr-Cyrl-RS" sz="2200" dirty="0" smtClean="0">
                <a:solidFill>
                  <a:srgbClr val="2933D6"/>
                </a:solidFill>
              </a:rPr>
              <a:t>(јер 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>
                <a:solidFill>
                  <a:srgbClr val="2933D6"/>
                </a:solidFill>
              </a:rPr>
              <a:t>основни</a:t>
            </a:r>
            <a:r>
              <a:rPr lang="en-US" sz="2200" dirty="0">
                <a:solidFill>
                  <a:srgbClr val="2933D6"/>
                </a:solidFill>
              </a:rPr>
              <a:t> </a:t>
            </a:r>
            <a:r>
              <a:rPr lang="en-US" sz="2200" dirty="0" err="1">
                <a:solidFill>
                  <a:srgbClr val="2933D6"/>
                </a:solidFill>
              </a:rPr>
              <a:t>циљ</a:t>
            </a:r>
            <a:r>
              <a:rPr lang="en-US" sz="2200" dirty="0">
                <a:solidFill>
                  <a:srgbClr val="2933D6"/>
                </a:solidFill>
              </a:rPr>
              <a:t> </a:t>
            </a:r>
            <a:r>
              <a:rPr lang="en-US" sz="2200" dirty="0" err="1">
                <a:solidFill>
                  <a:srgbClr val="2933D6"/>
                </a:solidFill>
              </a:rPr>
              <a:t>набавка</a:t>
            </a:r>
            <a:r>
              <a:rPr lang="en-US" sz="2200" dirty="0">
                <a:solidFill>
                  <a:srgbClr val="2933D6"/>
                </a:solidFill>
              </a:rPr>
              <a:t> </a:t>
            </a:r>
            <a:r>
              <a:rPr lang="en-US" sz="2200" dirty="0" err="1">
                <a:solidFill>
                  <a:srgbClr val="2933D6"/>
                </a:solidFill>
              </a:rPr>
              <a:t>иновативних</a:t>
            </a:r>
            <a:r>
              <a:rPr lang="en-US" sz="2200" dirty="0">
                <a:solidFill>
                  <a:srgbClr val="2933D6"/>
                </a:solidFill>
              </a:rPr>
              <a:t> </a:t>
            </a:r>
            <a:r>
              <a:rPr lang="en-US" sz="2200" dirty="0" err="1">
                <a:solidFill>
                  <a:srgbClr val="2933D6"/>
                </a:solidFill>
              </a:rPr>
              <a:t>производа</a:t>
            </a:r>
            <a:r>
              <a:rPr lang="en-US" sz="2200" dirty="0">
                <a:solidFill>
                  <a:srgbClr val="2933D6"/>
                </a:solidFill>
              </a:rPr>
              <a:t>, </a:t>
            </a:r>
            <a:r>
              <a:rPr lang="en-US" sz="2200" dirty="0" err="1">
                <a:solidFill>
                  <a:srgbClr val="2933D6"/>
                </a:solidFill>
              </a:rPr>
              <a:t>услуга</a:t>
            </a:r>
            <a:r>
              <a:rPr lang="en-US" sz="2200" dirty="0">
                <a:solidFill>
                  <a:srgbClr val="2933D6"/>
                </a:solidFill>
              </a:rPr>
              <a:t> </a:t>
            </a:r>
            <a:r>
              <a:rPr lang="en-US" sz="2200" dirty="0" err="1">
                <a:solidFill>
                  <a:srgbClr val="2933D6"/>
                </a:solidFill>
              </a:rPr>
              <a:t>или</a:t>
            </a:r>
            <a:r>
              <a:rPr lang="en-US" sz="2200" dirty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процеса</a:t>
            </a:r>
            <a:r>
              <a:rPr lang="sr-Cyrl-RS" sz="2200" dirty="0" smtClean="0">
                <a:solidFill>
                  <a:srgbClr val="2933D6"/>
                </a:solidFill>
              </a:rPr>
              <a:t>)</a:t>
            </a:r>
            <a:r>
              <a:rPr lang="en-US" sz="2200" dirty="0" smtClean="0">
                <a:solidFill>
                  <a:srgbClr val="2933D6"/>
                </a:solidFill>
              </a:rPr>
              <a:t>. Т</a:t>
            </a:r>
            <a:r>
              <a:rPr lang="sr-Cyrl-RS" sz="2200" dirty="0" smtClean="0">
                <a:solidFill>
                  <a:srgbClr val="2933D6"/>
                </a:solidFill>
              </a:rPr>
              <a:t>о омогућава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комбиновање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одређених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аспеката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понуда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различитих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кандидата</a:t>
            </a:r>
            <a:r>
              <a:rPr lang="en-US" sz="2200" dirty="0" smtClean="0">
                <a:solidFill>
                  <a:srgbClr val="2933D6"/>
                </a:solidFill>
              </a:rPr>
              <a:t>. </a:t>
            </a:r>
            <a:r>
              <a:rPr lang="en-US" sz="22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је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дужан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током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преговора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обезбеди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једнако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поступање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према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свим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понуђачима</a:t>
            </a:r>
            <a:r>
              <a:rPr lang="en-US" sz="2200" b="1" dirty="0" smtClean="0">
                <a:solidFill>
                  <a:srgbClr val="2933D6"/>
                </a:solidFill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пружа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информације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дискриминаторски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начин</a:t>
            </a:r>
            <a:r>
              <a:rPr lang="en-US" sz="2200" b="1" dirty="0" smtClean="0">
                <a:solidFill>
                  <a:srgbClr val="2933D6"/>
                </a:solidFill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би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поједини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понуђачи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могли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користе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штету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других</a:t>
            </a:r>
            <a:r>
              <a:rPr lang="en-US" sz="22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200" b="1" dirty="0" err="1" smtClean="0">
                <a:solidFill>
                  <a:srgbClr val="2933D6"/>
                </a:solidFill>
              </a:rPr>
              <a:t>По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завршетку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преговора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позива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преостале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кандидате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поднесу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коначне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понуде</a:t>
            </a:r>
            <a:r>
              <a:rPr lang="en-US" sz="2200" b="1" dirty="0" smtClean="0">
                <a:solidFill>
                  <a:srgbClr val="2933D6"/>
                </a:solidFill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</a:rPr>
              <a:t>на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основу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којих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једним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више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њих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закључује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уговор</a:t>
            </a:r>
            <a:r>
              <a:rPr lang="en-US" sz="2200" b="1" dirty="0" smtClean="0">
                <a:solidFill>
                  <a:srgbClr val="2933D6"/>
                </a:solidFill>
              </a:rPr>
              <a:t> о </a:t>
            </a:r>
            <a:r>
              <a:rPr lang="en-US" sz="2200" b="1" dirty="0" err="1" smtClean="0">
                <a:solidFill>
                  <a:srgbClr val="2933D6"/>
                </a:solidFill>
              </a:rPr>
              <a:t>партнерству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за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иновације</a:t>
            </a:r>
            <a:r>
              <a:rPr lang="en-US" sz="2200" dirty="0" smtClean="0">
                <a:solidFill>
                  <a:srgbClr val="2933D6"/>
                </a:solidFill>
              </a:rPr>
              <a:t>. </a:t>
            </a:r>
            <a:r>
              <a:rPr lang="sr-Cyrl-RS" sz="2200" b="1" dirty="0" smtClean="0">
                <a:solidFill>
                  <a:srgbClr val="2933D6"/>
                </a:solidFill>
              </a:rPr>
              <a:t>К</a:t>
            </a:r>
            <a:r>
              <a:rPr lang="en-US" sz="2200" b="1" dirty="0" err="1" smtClean="0">
                <a:solidFill>
                  <a:srgbClr val="2933D6"/>
                </a:solidFill>
              </a:rPr>
              <a:t>ритеријум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за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доделу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је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искључиво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најбољи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однос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цене</a:t>
            </a:r>
            <a:r>
              <a:rPr lang="en-US" sz="2200" b="1" dirty="0" smtClean="0">
                <a:solidFill>
                  <a:srgbClr val="2933D6"/>
                </a:solidFill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</a:rPr>
              <a:t>квалитета</a:t>
            </a:r>
            <a:r>
              <a:rPr lang="en-US" sz="2200" b="1" dirty="0" smtClean="0">
                <a:solidFill>
                  <a:srgbClr val="2933D6"/>
                </a:solidFill>
              </a:rPr>
              <a:t>.</a:t>
            </a:r>
            <a:endParaRPr lang="en-US" sz="2200" dirty="0" smtClean="0">
              <a:solidFill>
                <a:srgbClr val="2933D6"/>
              </a:solidFill>
            </a:endParaRPr>
          </a:p>
          <a:p>
            <a:pPr algn="just"/>
            <a:endParaRPr lang="en-US" sz="21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6</a:t>
            </a:r>
            <a:r>
              <a:rPr lang="sr-Cyrl-RS" sz="2400" b="1" dirty="0" smtClean="0">
                <a:solidFill>
                  <a:srgbClr val="100E65"/>
                </a:solidFill>
              </a:rPr>
              <a:t>.5</a:t>
            </a:r>
            <a:r>
              <a:rPr lang="sr-Cyrl-RS" sz="2400" b="1" dirty="0">
                <a:solidFill>
                  <a:srgbClr val="100E65"/>
                </a:solidFill>
              </a:rPr>
              <a:t>. </a:t>
            </a:r>
            <a:r>
              <a:rPr lang="en-US" sz="2400" b="1" dirty="0" err="1"/>
              <a:t>Партнерство</a:t>
            </a:r>
            <a:r>
              <a:rPr lang="en-US" sz="2400" b="1" dirty="0"/>
              <a:t> </a:t>
            </a:r>
            <a:r>
              <a:rPr lang="en-US" sz="2400" b="1" dirty="0" err="1"/>
              <a:t>за</a:t>
            </a:r>
            <a:r>
              <a:rPr lang="en-US" sz="2400" b="1" dirty="0"/>
              <a:t> </a:t>
            </a:r>
            <a:r>
              <a:rPr lang="en-US" sz="2400" b="1" dirty="0" err="1"/>
              <a:t>иновације</a:t>
            </a:r>
            <a:r>
              <a:rPr lang="sr-Cyrl-RS" sz="2400" b="1" dirty="0" smtClean="0">
                <a:solidFill>
                  <a:srgbClr val="100E65"/>
                </a:solidFill>
              </a:rPr>
              <a:t> (4)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720436"/>
            <a:ext cx="10643215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err="1" smtClean="0">
                <a:solidFill>
                  <a:srgbClr val="2933D6"/>
                </a:solidFill>
              </a:rPr>
              <a:t>Након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закључења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уговора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следи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фаза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развоја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иновације</a:t>
            </a:r>
            <a:r>
              <a:rPr lang="en-US" sz="2200" dirty="0" smtClean="0">
                <a:solidFill>
                  <a:srgbClr val="2933D6"/>
                </a:solidFill>
              </a:rPr>
              <a:t>. </a:t>
            </a:r>
            <a:endParaRPr lang="sr-Cyrl-RS" sz="2200" dirty="0" smtClean="0">
              <a:solidFill>
                <a:srgbClr val="2933D6"/>
              </a:solidFill>
            </a:endParaRPr>
          </a:p>
          <a:p>
            <a:pPr algn="just"/>
            <a:r>
              <a:rPr lang="en-US" sz="2200" dirty="0" err="1" smtClean="0">
                <a:solidFill>
                  <a:srgbClr val="2933D6"/>
                </a:solidFill>
              </a:rPr>
              <a:t>Партнерство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за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иновације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спроводи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се</a:t>
            </a:r>
            <a:r>
              <a:rPr lang="en-US" sz="2200" dirty="0" smtClean="0">
                <a:solidFill>
                  <a:srgbClr val="2933D6"/>
                </a:solidFill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</a:rPr>
              <a:t>више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узастопних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фаза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поштујући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редослед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корака</a:t>
            </a:r>
            <a:r>
              <a:rPr lang="en-US" sz="2200" dirty="0" smtClean="0">
                <a:solidFill>
                  <a:srgbClr val="2933D6"/>
                </a:solidFill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</a:rPr>
              <a:t>процесу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истраживања</a:t>
            </a:r>
            <a:r>
              <a:rPr lang="en-US" sz="2200" dirty="0" smtClean="0">
                <a:solidFill>
                  <a:srgbClr val="2933D6"/>
                </a:solidFill>
              </a:rPr>
              <a:t> и </a:t>
            </a:r>
            <a:r>
              <a:rPr lang="en-US" sz="2200" dirty="0" err="1" smtClean="0">
                <a:solidFill>
                  <a:srgbClr val="2933D6"/>
                </a:solidFill>
              </a:rPr>
              <a:t>иновација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који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могу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укључе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производњу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добара</a:t>
            </a:r>
            <a:r>
              <a:rPr lang="en-US" sz="2200" dirty="0" smtClean="0">
                <a:solidFill>
                  <a:srgbClr val="2933D6"/>
                </a:solidFill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</a:rPr>
              <a:t>пружање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услуга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или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извршење</a:t>
            </a:r>
            <a:r>
              <a:rPr lang="en-U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</a:rPr>
              <a:t>радова</a:t>
            </a:r>
            <a:r>
              <a:rPr lang="en-US" sz="2200" dirty="0" smtClean="0">
                <a:solidFill>
                  <a:srgbClr val="2933D6"/>
                </a:solidFill>
              </a:rPr>
              <a:t>. </a:t>
            </a:r>
            <a:endParaRPr lang="sr-Cyrl-RS" sz="2200" dirty="0" smtClean="0">
              <a:solidFill>
                <a:srgbClr val="2933D6"/>
              </a:solidFill>
            </a:endParaRPr>
          </a:p>
          <a:p>
            <a:pPr algn="just"/>
            <a:r>
              <a:rPr lang="en-US" sz="2200" b="1" dirty="0" smtClean="0">
                <a:solidFill>
                  <a:srgbClr val="2933D6"/>
                </a:solidFill>
              </a:rPr>
              <a:t>У </a:t>
            </a:r>
            <a:r>
              <a:rPr lang="en-US" sz="2200" b="1" dirty="0" err="1" smtClean="0">
                <a:solidFill>
                  <a:srgbClr val="2933D6"/>
                </a:solidFill>
              </a:rPr>
              <a:t>поступку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партнерства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за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иновације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утврђују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привремени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циљеви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које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партнери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треба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остваре</a:t>
            </a:r>
            <a:r>
              <a:rPr lang="en-US" sz="2200" b="1" dirty="0" smtClean="0">
                <a:solidFill>
                  <a:srgbClr val="2933D6"/>
                </a:solidFill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</a:rPr>
              <a:t>појединој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фази</a:t>
            </a:r>
            <a:r>
              <a:rPr lang="en-US" sz="2200" b="1" dirty="0" smtClean="0">
                <a:solidFill>
                  <a:srgbClr val="2933D6"/>
                </a:solidFill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</a:rPr>
              <a:t>плаћање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накнаде</a:t>
            </a:r>
            <a:r>
              <a:rPr lang="en-US" sz="2200" b="1" dirty="0" smtClean="0">
                <a:solidFill>
                  <a:srgbClr val="2933D6"/>
                </a:solidFill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</a:rPr>
              <a:t>одговарајућим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износима</a:t>
            </a:r>
            <a:r>
              <a:rPr lang="en-US" sz="2200" b="1" dirty="0" smtClean="0">
                <a:solidFill>
                  <a:srgbClr val="2933D6"/>
                </a:solidFill>
              </a:rPr>
              <a:t>. </a:t>
            </a:r>
            <a:endParaRPr lang="sr-Cyrl-RS" sz="22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200" b="1" dirty="0" err="1" smtClean="0">
                <a:solidFill>
                  <a:srgbClr val="2933D6"/>
                </a:solidFill>
              </a:rPr>
              <a:t>На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основу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тих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циљева</a:t>
            </a:r>
            <a:r>
              <a:rPr lang="en-US" sz="2200" b="1" dirty="0" smtClean="0">
                <a:solidFill>
                  <a:srgbClr val="2933D6"/>
                </a:solidFill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раскине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партнерство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након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сваке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фазе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</a:rPr>
              <a:t>, у </a:t>
            </a:r>
            <a:r>
              <a:rPr lang="en-US" sz="2200" b="1" dirty="0" err="1" smtClean="0">
                <a:solidFill>
                  <a:srgbClr val="2933D6"/>
                </a:solidFill>
              </a:rPr>
              <a:t>случају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партнерства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за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иновације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неколико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партнера</a:t>
            </a:r>
            <a:r>
              <a:rPr lang="en-US" sz="2200" b="1" dirty="0" smtClean="0">
                <a:solidFill>
                  <a:srgbClr val="2933D6"/>
                </a:solidFill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смањи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број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партнера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раскидањем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појединачних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2200" b="1" dirty="0" smtClean="0">
                <a:solidFill>
                  <a:srgbClr val="2933D6"/>
                </a:solidFill>
              </a:rPr>
              <a:t>. </a:t>
            </a:r>
            <a:endParaRPr lang="sr-Cyrl-RS" sz="22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2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је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дужан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осигура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структура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партнерства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за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иновације</a:t>
            </a:r>
            <a:r>
              <a:rPr lang="en-US" sz="2200" b="1" dirty="0" smtClean="0">
                <a:solidFill>
                  <a:srgbClr val="2933D6"/>
                </a:solidFill>
              </a:rPr>
              <a:t>, а </a:t>
            </a:r>
            <a:r>
              <a:rPr lang="en-US" sz="2200" b="1" dirty="0" err="1" smtClean="0">
                <a:solidFill>
                  <a:srgbClr val="2933D6"/>
                </a:solidFill>
              </a:rPr>
              <a:t>посебно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трајање</a:t>
            </a:r>
            <a:r>
              <a:rPr lang="en-US" sz="2200" b="1" dirty="0" smtClean="0">
                <a:solidFill>
                  <a:srgbClr val="2933D6"/>
                </a:solidFill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</a:rPr>
              <a:t>вредност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појединих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фаза</a:t>
            </a:r>
            <a:r>
              <a:rPr lang="en-US" sz="2200" b="1" dirty="0" smtClean="0">
                <a:solidFill>
                  <a:srgbClr val="2933D6"/>
                </a:solidFill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</a:rPr>
              <a:t>одражава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степен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иновације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понуђеног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решења</a:t>
            </a:r>
            <a:r>
              <a:rPr lang="en-US" sz="2200" b="1" dirty="0" smtClean="0">
                <a:solidFill>
                  <a:srgbClr val="2933D6"/>
                </a:solidFill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</a:rPr>
              <a:t>као</a:t>
            </a:r>
            <a:r>
              <a:rPr lang="en-US" sz="2200" b="1" dirty="0" smtClean="0">
                <a:solidFill>
                  <a:srgbClr val="2933D6"/>
                </a:solidFill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</a:rPr>
              <a:t>ток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активности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истраживања</a:t>
            </a:r>
            <a:r>
              <a:rPr lang="en-US" sz="2200" b="1" dirty="0" smtClean="0">
                <a:solidFill>
                  <a:srgbClr val="2933D6"/>
                </a:solidFill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</a:rPr>
              <a:t>развоја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које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потребне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за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развој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иновативног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решења</a:t>
            </a:r>
            <a:r>
              <a:rPr lang="en-US" sz="2200" b="1" dirty="0" smtClean="0">
                <a:solidFill>
                  <a:srgbClr val="2933D6"/>
                </a:solidFill>
              </a:rPr>
              <a:t>. </a:t>
            </a:r>
            <a:r>
              <a:rPr lang="en-US" sz="2200" b="1" dirty="0" err="1" smtClean="0">
                <a:solidFill>
                  <a:srgbClr val="2933D6"/>
                </a:solidFill>
              </a:rPr>
              <a:t>Процењена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вредност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добара</a:t>
            </a:r>
            <a:r>
              <a:rPr lang="en-US" sz="2200" b="1" dirty="0" smtClean="0">
                <a:solidFill>
                  <a:srgbClr val="2933D6"/>
                </a:solidFill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</a:rPr>
              <a:t>услуга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радова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сме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буде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несразмерна</a:t>
            </a:r>
            <a:r>
              <a:rPr lang="en-US" sz="2200" b="1" dirty="0" smtClean="0">
                <a:solidFill>
                  <a:srgbClr val="2933D6"/>
                </a:solidFill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</a:rPr>
              <a:t>односу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на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улагања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која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су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потребна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за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њихов</a:t>
            </a:r>
            <a:r>
              <a:rPr lang="en-U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</a:rPr>
              <a:t>развој</a:t>
            </a:r>
            <a:r>
              <a:rPr lang="en-US" sz="22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en-US" sz="21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6.6. </a:t>
            </a:r>
            <a:r>
              <a:rPr lang="en-US" sz="2400" b="1" dirty="0" err="1"/>
              <a:t>Преговарачки</a:t>
            </a:r>
            <a:r>
              <a:rPr lang="en-US" sz="2400" b="1" dirty="0"/>
              <a:t> </a:t>
            </a:r>
            <a:r>
              <a:rPr lang="en-US" sz="2400" b="1" dirty="0" err="1"/>
              <a:t>поступак</a:t>
            </a:r>
            <a:r>
              <a:rPr lang="en-US" sz="2400" b="1" dirty="0"/>
              <a:t> </a:t>
            </a:r>
            <a:r>
              <a:rPr lang="en-US" sz="2400" b="1" dirty="0" err="1"/>
              <a:t>без</a:t>
            </a:r>
            <a:r>
              <a:rPr lang="en-US" sz="2400" b="1" dirty="0"/>
              <a:t> </a:t>
            </a:r>
            <a:r>
              <a:rPr lang="en-US" sz="2400" b="1" dirty="0" err="1"/>
              <a:t>објављивања</a:t>
            </a:r>
            <a:r>
              <a:rPr lang="en-US" sz="2400" b="1" dirty="0"/>
              <a:t> </a:t>
            </a:r>
            <a:r>
              <a:rPr lang="en-US" sz="2400" b="1" dirty="0" err="1"/>
              <a:t>јавног</a:t>
            </a:r>
            <a:r>
              <a:rPr lang="en-US" sz="2400" b="1" dirty="0"/>
              <a:t> </a:t>
            </a:r>
            <a:r>
              <a:rPr lang="en-US" sz="2400" b="1" dirty="0" err="1"/>
              <a:t>позива</a:t>
            </a:r>
            <a:r>
              <a:rPr lang="sr-Cyrl-RS" sz="2400" b="1" dirty="0" smtClean="0">
                <a:solidFill>
                  <a:srgbClr val="100E65"/>
                </a:solidFill>
              </a:rPr>
              <a:t> (1)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720436"/>
            <a:ext cx="1064321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 smtClean="0">
                <a:solidFill>
                  <a:srgbClr val="2933D6"/>
                </a:solidFill>
              </a:rPr>
              <a:t>Члан</a:t>
            </a:r>
            <a:r>
              <a:rPr lang="en-US" b="1" dirty="0" smtClean="0">
                <a:solidFill>
                  <a:srgbClr val="2933D6"/>
                </a:solidFill>
              </a:rPr>
              <a:t> 61.</a:t>
            </a:r>
            <a:r>
              <a:rPr lang="sr-Cyrl-RS" b="1" dirty="0" smtClean="0">
                <a:solidFill>
                  <a:srgbClr val="2933D6"/>
                </a:solidFill>
              </a:rPr>
              <a:t> </a:t>
            </a:r>
            <a:r>
              <a:rPr lang="sr-Cyrl-RS" b="1" dirty="0" smtClean="0">
                <a:solidFill>
                  <a:srgbClr val="2933D6"/>
                </a:solidFill>
              </a:rPr>
              <a:t>ЗЈН</a:t>
            </a:r>
            <a:endParaRPr lang="sr-Cyrl-RS" b="1" dirty="0" smtClean="0">
              <a:solidFill>
                <a:srgbClr val="2933D6"/>
              </a:solidFill>
            </a:endParaRPr>
          </a:p>
          <a:p>
            <a:pPr algn="just"/>
            <a:r>
              <a:rPr lang="sr-Cyrl-RS" b="1" dirty="0" smtClean="0">
                <a:solidFill>
                  <a:srgbClr val="2933D6"/>
                </a:solidFill>
              </a:rPr>
              <a:t>Д</a:t>
            </a:r>
            <a:r>
              <a:rPr lang="en-US" b="1" dirty="0" err="1" smtClean="0">
                <a:solidFill>
                  <a:srgbClr val="2933D6"/>
                </a:solidFill>
              </a:rPr>
              <a:t>оступан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sr-Cyrl-RS" b="1" dirty="0" smtClean="0">
                <a:solidFill>
                  <a:srgbClr val="2933D6"/>
                </a:solidFill>
              </a:rPr>
              <a:t>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јавним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секторским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наручиоцима</a:t>
            </a:r>
            <a:r>
              <a:rPr lang="sr-Cyrl-RS" b="1" dirty="0">
                <a:solidFill>
                  <a:srgbClr val="2933D6"/>
                </a:solidFill>
              </a:rPr>
              <a:t> </a:t>
            </a:r>
            <a:r>
              <a:rPr lang="sr-Cyrl-RS" b="1" dirty="0" smtClean="0">
                <a:solidFill>
                  <a:srgbClr val="2933D6"/>
                </a:solidFill>
              </a:rPr>
              <a:t>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услован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smtClean="0">
                <a:solidFill>
                  <a:srgbClr val="2933D6"/>
                </a:solidFill>
              </a:rPr>
              <a:t>с </a:t>
            </a:r>
            <a:r>
              <a:rPr lang="en-US" dirty="0" err="1" smtClean="0">
                <a:solidFill>
                  <a:srgbClr val="2933D6"/>
                </a:solidFill>
              </a:rPr>
              <a:t>тим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јавне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>
                <a:solidFill>
                  <a:srgbClr val="2933D6"/>
                </a:solidFill>
              </a:rPr>
              <a:t>и </a:t>
            </a:r>
            <a:r>
              <a:rPr lang="en-US" b="1" dirty="0" err="1" smtClean="0">
                <a:solidFill>
                  <a:srgbClr val="2933D6"/>
                </a:solidFill>
              </a:rPr>
              <a:t>секторске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>
                <a:solidFill>
                  <a:srgbClr val="2933D6"/>
                </a:solidFill>
              </a:rPr>
              <a:t>наручиоце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важе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увек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исти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услови</a:t>
            </a:r>
            <a:r>
              <a:rPr lang="en-US" dirty="0" smtClean="0">
                <a:solidFill>
                  <a:srgbClr val="2933D6"/>
                </a:solidFill>
              </a:rPr>
              <a:t>. </a:t>
            </a:r>
            <a:endParaRPr lang="sr-Cyrl-RS" dirty="0" smtClean="0">
              <a:solidFill>
                <a:srgbClr val="2933D6"/>
              </a:solidFill>
            </a:endParaRPr>
          </a:p>
          <a:p>
            <a:pPr algn="just"/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разлику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осталих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поступака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sr-Cyrl-RS" dirty="0" smtClean="0">
                <a:solidFill>
                  <a:srgbClr val="2933D6"/>
                </a:solidFill>
              </a:rPr>
              <a:t>такође </a:t>
            </a:r>
            <a:r>
              <a:rPr lang="en-US" dirty="0" err="1" smtClean="0">
                <a:solidFill>
                  <a:srgbClr val="2933D6"/>
                </a:solidFill>
              </a:rPr>
              <a:t>укључују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преговоре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састоји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sr-Cyrl-RS" b="1" dirty="0" smtClean="0">
                <a:solidFill>
                  <a:srgbClr val="2933D6"/>
                </a:solidFill>
              </a:rPr>
              <a:t>се </a:t>
            </a:r>
            <a:r>
              <a:rPr lang="en-US" b="1" dirty="0" err="1" smtClean="0">
                <a:solidFill>
                  <a:srgbClr val="2933D6"/>
                </a:solidFill>
              </a:rPr>
              <a:t>искључиво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од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једне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фазе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којој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спроводе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преговори</a:t>
            </a:r>
            <a:r>
              <a:rPr lang="en-US" dirty="0" smtClean="0">
                <a:solidFill>
                  <a:srgbClr val="2933D6"/>
                </a:solidFill>
              </a:rPr>
              <a:t>. У </a:t>
            </a:r>
            <a:r>
              <a:rPr lang="en-US" dirty="0" err="1" smtClean="0">
                <a:solidFill>
                  <a:srgbClr val="2933D6"/>
                </a:solidFill>
              </a:rPr>
              <a:t>пракси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врста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јавља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око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i="1" dirty="0" smtClean="0">
                <a:solidFill>
                  <a:srgbClr val="2933D6"/>
                </a:solidFill>
              </a:rPr>
              <a:t>3% </a:t>
            </a:r>
            <a:r>
              <a:rPr lang="en-US" b="1" i="1" dirty="0" err="1" smtClean="0">
                <a:solidFill>
                  <a:srgbClr val="2933D6"/>
                </a:solidFill>
              </a:rPr>
              <a:t>случајева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b="1" dirty="0" err="1" smtClean="0">
                <a:solidFill>
                  <a:srgbClr val="2933D6"/>
                </a:solidFill>
              </a:rPr>
              <a:t>Постоје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различити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услови</a:t>
            </a:r>
            <a:r>
              <a:rPr lang="en-US" b="1" i="1" dirty="0" smtClean="0">
                <a:solidFill>
                  <a:srgbClr val="2933D6"/>
                </a:solidFill>
              </a:rPr>
              <a:t> (</a:t>
            </a:r>
            <a:r>
              <a:rPr lang="en-US" b="1" i="1" dirty="0" err="1" smtClean="0">
                <a:solidFill>
                  <a:srgbClr val="2933D6"/>
                </a:solidFill>
              </a:rPr>
              <a:t>основи</a:t>
            </a:r>
            <a:r>
              <a:rPr lang="en-US" b="1" i="1" dirty="0" smtClean="0">
                <a:solidFill>
                  <a:srgbClr val="2933D6"/>
                </a:solidFill>
              </a:rPr>
              <a:t>)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спровођење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преговарачког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без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објављивања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јавног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позива</a:t>
            </a:r>
            <a:r>
              <a:rPr lang="en-US" b="1" dirty="0" smtClean="0">
                <a:solidFill>
                  <a:srgbClr val="2933D6"/>
                </a:solidFill>
              </a:rPr>
              <a:t>. </a:t>
            </a:r>
            <a:r>
              <a:rPr lang="en-US" dirty="0" err="1" smtClean="0">
                <a:solidFill>
                  <a:srgbClr val="2933D6"/>
                </a:solidFill>
              </a:rPr>
              <a:t>Код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неких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постоји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алтернатива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код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других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захтева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хитност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ситуације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код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трећих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реч</a:t>
            </a:r>
            <a:r>
              <a:rPr lang="en-US" dirty="0" smtClean="0">
                <a:solidFill>
                  <a:srgbClr val="2933D6"/>
                </a:solidFill>
              </a:rPr>
              <a:t> о </a:t>
            </a:r>
            <a:r>
              <a:rPr lang="en-US" b="1" dirty="0" err="1" smtClean="0">
                <a:solidFill>
                  <a:srgbClr val="2933D6"/>
                </a:solidFill>
              </a:rPr>
              <a:t>покушају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искористи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прилика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прибаве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добра</a:t>
            </a:r>
            <a:r>
              <a:rPr lang="en-US" dirty="0" smtClean="0">
                <a:solidFill>
                  <a:srgbClr val="2933D6"/>
                </a:solidFill>
              </a:rPr>
              <a:t> и/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услуге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врло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повољним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условима</a:t>
            </a:r>
            <a:r>
              <a:rPr lang="en-US" dirty="0" smtClean="0">
                <a:solidFill>
                  <a:srgbClr val="2933D6"/>
                </a:solidFill>
              </a:rPr>
              <a:t>. У </a:t>
            </a:r>
            <a:r>
              <a:rPr lang="en-US" dirty="0" err="1" smtClean="0">
                <a:solidFill>
                  <a:srgbClr val="2933D6"/>
                </a:solidFill>
              </a:rPr>
              <a:t>неким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случајевима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реч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о </a:t>
            </a:r>
            <a:r>
              <a:rPr lang="en-US" b="1" dirty="0" err="1" smtClean="0">
                <a:solidFill>
                  <a:srgbClr val="2933D6"/>
                </a:solidFill>
              </a:rPr>
              <a:t>додатној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набавци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која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била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предвиђена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као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могућност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ранијем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поступку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јавне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набавке</a:t>
            </a:r>
            <a:r>
              <a:rPr lang="sr-Cyrl-RS" dirty="0" smtClean="0">
                <a:solidFill>
                  <a:srgbClr val="2933D6"/>
                </a:solidFill>
              </a:rPr>
              <a:t>, што значи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редовна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законска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процедура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већ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спроведена</a:t>
            </a:r>
            <a:r>
              <a:rPr lang="en-US" dirty="0" smtClean="0">
                <a:solidFill>
                  <a:srgbClr val="2933D6"/>
                </a:solidFill>
              </a:rPr>
              <a:t>. У </a:t>
            </a:r>
            <a:r>
              <a:rPr lang="en-US" dirty="0" err="1" smtClean="0">
                <a:solidFill>
                  <a:srgbClr val="2933D6"/>
                </a:solidFill>
              </a:rPr>
              <a:t>случају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јавне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добара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која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котирају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купују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робним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берзам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тржиште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онемогућава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наручиоца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руководи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неекономским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мотивима</a:t>
            </a:r>
            <a:r>
              <a:rPr lang="en-US" dirty="0" smtClean="0">
                <a:solidFill>
                  <a:srgbClr val="2933D6"/>
                </a:solidFill>
              </a:rPr>
              <a:t>. У </a:t>
            </a:r>
            <a:r>
              <a:rPr lang="en-US" dirty="0" err="1" smtClean="0">
                <a:solidFill>
                  <a:srgbClr val="2933D6"/>
                </a:solidFill>
              </a:rPr>
              <a:t>неким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случајевима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реч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о </a:t>
            </a:r>
            <a:r>
              <a:rPr lang="en-US" b="1" dirty="0" err="1" smtClean="0">
                <a:solidFill>
                  <a:srgbClr val="2933D6"/>
                </a:solidFill>
              </a:rPr>
              <a:t>покушају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спасавања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јавне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набавке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који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би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супротном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пропао</a:t>
            </a:r>
            <a:r>
              <a:rPr lang="en-US" dirty="0" smtClean="0">
                <a:solidFill>
                  <a:srgbClr val="2933D6"/>
                </a:solidFill>
              </a:rPr>
              <a:t>, а </a:t>
            </a:r>
            <a:r>
              <a:rPr lang="en-US" dirty="0" err="1" smtClean="0">
                <a:solidFill>
                  <a:srgbClr val="2933D6"/>
                </a:solidFill>
              </a:rPr>
              <a:t>што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резултирало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додатним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трошењем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времена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средстава</a:t>
            </a:r>
            <a:r>
              <a:rPr lang="en-US" dirty="0" smtClean="0">
                <a:solidFill>
                  <a:srgbClr val="2933D6"/>
                </a:solidFill>
              </a:rPr>
              <a:t>. </a:t>
            </a:r>
            <a:r>
              <a:rPr lang="en-US" dirty="0" err="1" smtClean="0">
                <a:solidFill>
                  <a:srgbClr val="2933D6"/>
                </a:solidFill>
              </a:rPr>
              <a:t>Два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случаја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односе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доделу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уговора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искључиво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потребе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истраживања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експериментисања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проучавања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или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развоја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где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циљ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наручиоца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није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из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тога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оствари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добит</a:t>
            </a:r>
            <a:r>
              <a:rPr lang="en-US" dirty="0" smtClean="0">
                <a:solidFill>
                  <a:srgbClr val="2933D6"/>
                </a:solidFill>
              </a:rPr>
              <a:t>. </a:t>
            </a:r>
            <a:r>
              <a:rPr lang="en-US" dirty="0" err="1" smtClean="0">
                <a:solidFill>
                  <a:srgbClr val="2933D6"/>
                </a:solidFill>
              </a:rPr>
              <a:t>Овде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ради</a:t>
            </a:r>
            <a:r>
              <a:rPr lang="en-US" dirty="0" smtClean="0">
                <a:solidFill>
                  <a:srgbClr val="2933D6"/>
                </a:solidFill>
              </a:rPr>
              <a:t> о </a:t>
            </a:r>
            <a:r>
              <a:rPr lang="en-US" dirty="0" err="1" smtClean="0">
                <a:solidFill>
                  <a:srgbClr val="2933D6"/>
                </a:solidFill>
              </a:rPr>
              <a:t>јавним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путем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финансираним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истраживачким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пројектима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као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што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пројекти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универзитета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истраживачких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института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  <a:endParaRPr lang="en-US" sz="21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6.</a:t>
            </a:r>
            <a:r>
              <a:rPr lang="sr-Cyrl-RS" sz="2400" b="1" dirty="0" smtClean="0">
                <a:solidFill>
                  <a:srgbClr val="100E65"/>
                </a:solidFill>
              </a:rPr>
              <a:t>6</a:t>
            </a:r>
            <a:r>
              <a:rPr lang="sr-Cyrl-RS" sz="2400" b="1" dirty="0">
                <a:solidFill>
                  <a:srgbClr val="100E65"/>
                </a:solidFill>
              </a:rPr>
              <a:t>. </a:t>
            </a:r>
            <a:r>
              <a:rPr lang="en-US" sz="2400" b="1" dirty="0" err="1"/>
              <a:t>Преговарачки</a:t>
            </a:r>
            <a:r>
              <a:rPr lang="en-US" sz="2400" b="1" dirty="0"/>
              <a:t> </a:t>
            </a:r>
            <a:r>
              <a:rPr lang="en-US" sz="2400" b="1" dirty="0" err="1"/>
              <a:t>поступак</a:t>
            </a:r>
            <a:r>
              <a:rPr lang="en-US" sz="2400" b="1" dirty="0"/>
              <a:t> </a:t>
            </a:r>
            <a:r>
              <a:rPr lang="en-US" sz="2400" b="1" dirty="0" err="1"/>
              <a:t>без</a:t>
            </a:r>
            <a:r>
              <a:rPr lang="en-US" sz="2400" b="1" dirty="0"/>
              <a:t> </a:t>
            </a:r>
            <a:r>
              <a:rPr lang="en-US" sz="2400" b="1" dirty="0" err="1"/>
              <a:t>објављивања</a:t>
            </a:r>
            <a:r>
              <a:rPr lang="en-US" sz="2400" b="1" dirty="0"/>
              <a:t> </a:t>
            </a:r>
            <a:r>
              <a:rPr lang="en-US" sz="2400" b="1" dirty="0" err="1"/>
              <a:t>јавног</a:t>
            </a:r>
            <a:r>
              <a:rPr lang="en-US" sz="2400" b="1" dirty="0"/>
              <a:t> </a:t>
            </a:r>
            <a:r>
              <a:rPr lang="en-US" sz="2400" b="1" dirty="0" err="1"/>
              <a:t>позива</a:t>
            </a:r>
            <a:r>
              <a:rPr lang="sr-Cyrl-RS" sz="2400" b="1" dirty="0" smtClean="0">
                <a:solidFill>
                  <a:srgbClr val="100E65"/>
                </a:solidFill>
              </a:rPr>
              <a:t> </a:t>
            </a:r>
            <a:r>
              <a:rPr lang="sr-Cyrl-RS" sz="2400" b="1" dirty="0" smtClean="0">
                <a:solidFill>
                  <a:srgbClr val="100E65"/>
                </a:solidFill>
              </a:rPr>
              <a:t>(</a:t>
            </a:r>
            <a:r>
              <a:rPr lang="sr-Cyrl-RS" sz="2400" b="1" dirty="0" smtClean="0">
                <a:solidFill>
                  <a:srgbClr val="100E65"/>
                </a:solidFill>
              </a:rPr>
              <a:t>2)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720436"/>
            <a:ext cx="1064321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 smtClean="0">
                <a:solidFill>
                  <a:srgbClr val="2933D6"/>
                </a:solidFill>
              </a:rPr>
              <a:t>Примери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примене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наведених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услова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спровођење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преговарачког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без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објављивања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јавног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позива</a:t>
            </a:r>
            <a:r>
              <a:rPr lang="en-US" b="1" dirty="0" smtClean="0">
                <a:solidFill>
                  <a:srgbClr val="2933D6"/>
                </a:solidFill>
              </a:rPr>
              <a:t>, у </a:t>
            </a:r>
            <a:r>
              <a:rPr lang="en-US" b="1" dirty="0" err="1" smtClean="0">
                <a:solidFill>
                  <a:srgbClr val="2933D6"/>
                </a:solidFill>
              </a:rPr>
              <a:t>пракси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Републичке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комисије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која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постоји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само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погледу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услова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из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става</a:t>
            </a:r>
            <a:r>
              <a:rPr lang="en-US" b="1" dirty="0" smtClean="0">
                <a:solidFill>
                  <a:srgbClr val="2933D6"/>
                </a:solidFill>
              </a:rPr>
              <a:t> 1. </a:t>
            </a:r>
            <a:r>
              <a:rPr lang="en-US" b="1" dirty="0" err="1" smtClean="0">
                <a:solidFill>
                  <a:srgbClr val="2933D6"/>
                </a:solidFill>
              </a:rPr>
              <a:t>овог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члана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dirty="0" smtClean="0">
                <a:solidFill>
                  <a:srgbClr val="2933D6"/>
                </a:solidFill>
              </a:rPr>
              <a:t>У </a:t>
            </a:r>
            <a:r>
              <a:rPr lang="en-US" b="1" dirty="0" err="1" smtClean="0">
                <a:solidFill>
                  <a:srgbClr val="2933D6"/>
                </a:solidFill>
              </a:rPr>
              <a:t>решењу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бр</a:t>
            </a:r>
            <a:r>
              <a:rPr lang="en-US" b="1" dirty="0" smtClean="0">
                <a:solidFill>
                  <a:srgbClr val="2933D6"/>
                </a:solidFill>
              </a:rPr>
              <a:t>. 4-00-254/2020 </a:t>
            </a:r>
            <a:r>
              <a:rPr lang="en-US" b="1" dirty="0" err="1" smtClean="0">
                <a:solidFill>
                  <a:srgbClr val="2933D6"/>
                </a:solidFill>
              </a:rPr>
              <a:t>од</a:t>
            </a:r>
            <a:r>
              <a:rPr lang="en-US" b="1" dirty="0" smtClean="0">
                <a:solidFill>
                  <a:srgbClr val="2933D6"/>
                </a:solidFill>
              </a:rPr>
              <a:t> 15. </a:t>
            </a:r>
            <a:r>
              <a:rPr lang="en-US" b="1" dirty="0" err="1" smtClean="0">
                <a:solidFill>
                  <a:srgbClr val="2933D6"/>
                </a:solidFill>
              </a:rPr>
              <a:t>априла</a:t>
            </a:r>
            <a:r>
              <a:rPr lang="en-US" b="1" dirty="0" smtClean="0">
                <a:solidFill>
                  <a:srgbClr val="2933D6"/>
                </a:solidFill>
              </a:rPr>
              <a:t> 2020, </a:t>
            </a:r>
            <a:r>
              <a:rPr lang="en-US" dirty="0" err="1" smtClean="0">
                <a:solidFill>
                  <a:srgbClr val="2933D6"/>
                </a:solidFill>
              </a:rPr>
              <a:t>Републичка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комисија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утврдила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било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оправдано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спровођење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овог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јавне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услуга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телехаусинга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закупа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виртуелних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сервера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оптичких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влакана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потребе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Канцеларије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sr-Cyrl-RS" dirty="0" smtClean="0">
                <a:solidFill>
                  <a:srgbClr val="2933D6"/>
                </a:solidFill>
              </a:rPr>
              <a:t>ИТ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smtClean="0">
                <a:solidFill>
                  <a:srgbClr val="2933D6"/>
                </a:solidFill>
              </a:rPr>
              <a:t>и </a:t>
            </a:r>
            <a:r>
              <a:rPr lang="en-US" dirty="0" err="1" smtClean="0">
                <a:solidFill>
                  <a:srgbClr val="2933D6"/>
                </a:solidFill>
              </a:rPr>
              <a:t>електронску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управу</a:t>
            </a:r>
            <a:r>
              <a:rPr lang="en-US" dirty="0" smtClean="0">
                <a:solidFill>
                  <a:srgbClr val="2933D6"/>
                </a:solidFill>
              </a:rPr>
              <a:t>. </a:t>
            </a:r>
            <a:r>
              <a:rPr lang="sr-Cyrl-RS" dirty="0" smtClean="0">
                <a:solidFill>
                  <a:srgbClr val="2933D6"/>
                </a:solidFill>
              </a:rPr>
              <a:t>П</a:t>
            </a:r>
            <a:r>
              <a:rPr lang="en-US" dirty="0" err="1" smtClean="0">
                <a:solidFill>
                  <a:srgbClr val="2933D6"/>
                </a:solidFill>
              </a:rPr>
              <a:t>остојали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технички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разлози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због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само</a:t>
            </a:r>
            <a:r>
              <a:rPr lang="en-US" dirty="0" smtClean="0">
                <a:solidFill>
                  <a:srgbClr val="2933D6"/>
                </a:solidFill>
              </a:rPr>
              <a:t> „</a:t>
            </a:r>
            <a:r>
              <a:rPr lang="en-US" dirty="0" err="1" smtClean="0">
                <a:solidFill>
                  <a:srgbClr val="2933D6"/>
                </a:solidFill>
              </a:rPr>
              <a:t>Телеком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Србија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а.д</a:t>
            </a:r>
            <a:r>
              <a:rPr lang="en-US" dirty="0" smtClean="0">
                <a:solidFill>
                  <a:srgbClr val="2933D6"/>
                </a:solidFill>
              </a:rPr>
              <a:t>. </a:t>
            </a:r>
            <a:r>
              <a:rPr lang="en-US" dirty="0" err="1" smtClean="0">
                <a:solidFill>
                  <a:srgbClr val="2933D6"/>
                </a:solidFill>
              </a:rPr>
              <a:t>Београд</a:t>
            </a:r>
            <a:r>
              <a:rPr lang="en-US" dirty="0" smtClean="0">
                <a:solidFill>
                  <a:srgbClr val="2933D6"/>
                </a:solidFill>
              </a:rPr>
              <a:t>“ </a:t>
            </a:r>
            <a:r>
              <a:rPr lang="en-US" dirty="0" err="1" smtClean="0">
                <a:solidFill>
                  <a:srgbClr val="2933D6"/>
                </a:solidFill>
              </a:rPr>
              <a:t>могао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пружи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наведене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услуге</a:t>
            </a:r>
            <a:r>
              <a:rPr lang="sr-Cyrl-RS" dirty="0" smtClean="0">
                <a:solidFill>
                  <a:srgbClr val="2933D6"/>
                </a:solidFill>
              </a:rPr>
              <a:t>, јер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пресељење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Државног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дата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центра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који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налазио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просторијама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овог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привредног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субјекта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проузроковало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изузетне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проблеме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техничке</a:t>
            </a:r>
            <a:r>
              <a:rPr lang="en-US" dirty="0" smtClean="0">
                <a:solidFill>
                  <a:srgbClr val="2933D6"/>
                </a:solidFill>
              </a:rPr>
              <a:t> (</a:t>
            </a:r>
            <a:r>
              <a:rPr lang="en-US" dirty="0" err="1" smtClean="0">
                <a:solidFill>
                  <a:srgbClr val="2933D6"/>
                </a:solidFill>
              </a:rPr>
              <a:t>али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безбедносне</a:t>
            </a:r>
            <a:r>
              <a:rPr lang="en-US" dirty="0" smtClean="0">
                <a:solidFill>
                  <a:srgbClr val="2933D6"/>
                </a:solidFill>
              </a:rPr>
              <a:t>) </a:t>
            </a:r>
            <a:r>
              <a:rPr lang="en-US" dirty="0" err="1" smtClean="0">
                <a:solidFill>
                  <a:srgbClr val="2933D6"/>
                </a:solidFill>
              </a:rPr>
              <a:t>природе</a:t>
            </a:r>
            <a:r>
              <a:rPr lang="en-US" dirty="0" smtClean="0">
                <a:solidFill>
                  <a:srgbClr val="2933D6"/>
                </a:solidFill>
              </a:rPr>
              <a:t>. </a:t>
            </a:r>
            <a:endParaRPr lang="sr-Cyrl-RS" dirty="0" smtClean="0">
              <a:solidFill>
                <a:srgbClr val="2933D6"/>
              </a:solidFill>
            </a:endParaRPr>
          </a:p>
          <a:p>
            <a:pPr algn="just"/>
            <a:r>
              <a:rPr lang="en-US" dirty="0" smtClean="0">
                <a:solidFill>
                  <a:srgbClr val="2933D6"/>
                </a:solidFill>
              </a:rPr>
              <a:t>У </a:t>
            </a:r>
            <a:r>
              <a:rPr lang="en-US" b="1" dirty="0" err="1" smtClean="0">
                <a:solidFill>
                  <a:srgbClr val="2933D6"/>
                </a:solidFill>
              </a:rPr>
              <a:t>решењу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бр</a:t>
            </a:r>
            <a:r>
              <a:rPr lang="en-US" b="1" dirty="0" smtClean="0">
                <a:solidFill>
                  <a:srgbClr val="2933D6"/>
                </a:solidFill>
              </a:rPr>
              <a:t>. 4-00-386/2018 </a:t>
            </a:r>
            <a:r>
              <a:rPr lang="en-US" b="1" dirty="0" err="1" smtClean="0">
                <a:solidFill>
                  <a:srgbClr val="2933D6"/>
                </a:solidFill>
              </a:rPr>
              <a:t>од</a:t>
            </a:r>
            <a:r>
              <a:rPr lang="en-US" b="1" dirty="0" smtClean="0">
                <a:solidFill>
                  <a:srgbClr val="2933D6"/>
                </a:solidFill>
              </a:rPr>
              <a:t> 8. </a:t>
            </a:r>
            <a:r>
              <a:rPr lang="en-US" b="1" dirty="0" err="1" smtClean="0">
                <a:solidFill>
                  <a:srgbClr val="2933D6"/>
                </a:solidFill>
              </a:rPr>
              <a:t>јуна</a:t>
            </a:r>
            <a:r>
              <a:rPr lang="en-US" b="1" dirty="0" smtClean="0">
                <a:solidFill>
                  <a:srgbClr val="2933D6"/>
                </a:solidFill>
              </a:rPr>
              <a:t> 2018,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Републичка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комисија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утврдила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није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био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испуњен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услов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због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заштит</a:t>
            </a:r>
            <a:r>
              <a:rPr lang="sr-Cyrl-RS" b="1" dirty="0" smtClean="0">
                <a:solidFill>
                  <a:srgbClr val="2933D6"/>
                </a:solidFill>
              </a:rPr>
              <a:t>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искључивих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права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набавку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може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извршити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само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одређени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понуђач</a:t>
            </a:r>
            <a:r>
              <a:rPr lang="en-US" b="1" dirty="0" smtClean="0">
                <a:solidFill>
                  <a:srgbClr val="2933D6"/>
                </a:solidFill>
              </a:rPr>
              <a:t>.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Наручилац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набављао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потрошни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материјал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конкретну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врсту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апарата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хемодијализу</a:t>
            </a:r>
            <a:r>
              <a:rPr lang="sr-Cyrl-R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тврдио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апарат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може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функционише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само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оригиналним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потрошним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материјалом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који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производи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само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произвођач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апарата</a:t>
            </a:r>
            <a:r>
              <a:rPr lang="en-US" dirty="0" smtClean="0">
                <a:solidFill>
                  <a:srgbClr val="2933D6"/>
                </a:solidFill>
              </a:rPr>
              <a:t>, а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земљи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само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један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привредни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субјект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овлашћен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њихову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дистрибуцију</a:t>
            </a:r>
            <a:r>
              <a:rPr lang="en-US" dirty="0" smtClean="0">
                <a:solidFill>
                  <a:srgbClr val="2933D6"/>
                </a:solidFill>
              </a:rPr>
              <a:t>. </a:t>
            </a:r>
            <a:r>
              <a:rPr lang="en-US" dirty="0" err="1" smtClean="0">
                <a:solidFill>
                  <a:srgbClr val="2933D6"/>
                </a:solidFill>
              </a:rPr>
              <a:t>Републичка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комисија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утврдила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тачно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искључиви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дистрибутер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тај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оригинални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потрошни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материјал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али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sr-Cyrl-RS" dirty="0" smtClean="0">
                <a:solidFill>
                  <a:srgbClr val="2933D6"/>
                </a:solidFill>
              </a:rPr>
              <a:t>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није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доказано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апарат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може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правилно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функционише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потрошним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материјалом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других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произвођача</a:t>
            </a:r>
            <a:r>
              <a:rPr lang="en-US" dirty="0" smtClean="0">
                <a:solidFill>
                  <a:srgbClr val="2933D6"/>
                </a:solidFill>
              </a:rPr>
              <a:t>. </a:t>
            </a:r>
            <a:r>
              <a:rPr lang="sr-Cyrl-RS" dirty="0" smtClean="0">
                <a:solidFill>
                  <a:srgbClr val="2933D6"/>
                </a:solidFill>
              </a:rPr>
              <a:t>Стога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спроведени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поступак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целини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поништен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</a:p>
          <a:p>
            <a:endParaRPr lang="en-US" dirty="0" smtClean="0"/>
          </a:p>
          <a:p>
            <a:pPr algn="just"/>
            <a:r>
              <a:rPr lang="sr-Cyrl-RS" b="1" dirty="0" smtClean="0">
                <a:solidFill>
                  <a:srgbClr val="2933D6"/>
                </a:solidFill>
              </a:rPr>
              <a:t> </a:t>
            </a:r>
            <a:endParaRPr lang="en-US" sz="21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6</a:t>
            </a:r>
            <a:r>
              <a:rPr lang="sr-Cyrl-RS" sz="2400" b="1" dirty="0" smtClean="0">
                <a:solidFill>
                  <a:srgbClr val="100E65"/>
                </a:solidFill>
              </a:rPr>
              <a:t>.6</a:t>
            </a:r>
            <a:r>
              <a:rPr lang="sr-Cyrl-RS" sz="2400" b="1" dirty="0">
                <a:solidFill>
                  <a:srgbClr val="100E65"/>
                </a:solidFill>
              </a:rPr>
              <a:t>. </a:t>
            </a:r>
            <a:r>
              <a:rPr lang="en-US" sz="2400" b="1" dirty="0" err="1"/>
              <a:t>Преговарачки</a:t>
            </a:r>
            <a:r>
              <a:rPr lang="en-US" sz="2400" b="1" dirty="0"/>
              <a:t> </a:t>
            </a:r>
            <a:r>
              <a:rPr lang="en-US" sz="2400" b="1" dirty="0" err="1"/>
              <a:t>поступак</a:t>
            </a:r>
            <a:r>
              <a:rPr lang="en-US" sz="2400" b="1" dirty="0"/>
              <a:t> </a:t>
            </a:r>
            <a:r>
              <a:rPr lang="en-US" sz="2400" b="1" dirty="0" err="1"/>
              <a:t>без</a:t>
            </a:r>
            <a:r>
              <a:rPr lang="en-US" sz="2400" b="1" dirty="0"/>
              <a:t> </a:t>
            </a:r>
            <a:r>
              <a:rPr lang="en-US" sz="2400" b="1" dirty="0" err="1"/>
              <a:t>објављивања</a:t>
            </a:r>
            <a:r>
              <a:rPr lang="en-US" sz="2400" b="1" dirty="0"/>
              <a:t> </a:t>
            </a:r>
            <a:r>
              <a:rPr lang="en-US" sz="2400" b="1" dirty="0" err="1"/>
              <a:t>јавног</a:t>
            </a:r>
            <a:r>
              <a:rPr lang="en-US" sz="2400" b="1" dirty="0"/>
              <a:t> </a:t>
            </a:r>
            <a:r>
              <a:rPr lang="en-US" sz="2400" b="1" dirty="0" err="1"/>
              <a:t>позива</a:t>
            </a:r>
            <a:r>
              <a:rPr lang="sr-Cyrl-RS" sz="2400" b="1" dirty="0" smtClean="0">
                <a:solidFill>
                  <a:srgbClr val="100E65"/>
                </a:solidFill>
              </a:rPr>
              <a:t> (3)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720436"/>
            <a:ext cx="10643215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rgbClr val="2933D6"/>
                </a:solidFill>
              </a:rPr>
              <a:t>У </a:t>
            </a:r>
            <a:r>
              <a:rPr lang="en-US" sz="2000" b="1" dirty="0" err="1" smtClean="0">
                <a:solidFill>
                  <a:srgbClr val="2933D6"/>
                </a:solidFill>
              </a:rPr>
              <a:t>решењу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бр</a:t>
            </a:r>
            <a:r>
              <a:rPr lang="en-US" sz="2000" b="1" dirty="0" smtClean="0">
                <a:solidFill>
                  <a:srgbClr val="2933D6"/>
                </a:solidFill>
              </a:rPr>
              <a:t>. 4-00-156/2017 </a:t>
            </a:r>
            <a:r>
              <a:rPr lang="en-US" sz="2000" b="1" dirty="0" err="1" smtClean="0">
                <a:solidFill>
                  <a:srgbClr val="2933D6"/>
                </a:solidFill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</a:rPr>
              <a:t> 28. </a:t>
            </a:r>
            <a:r>
              <a:rPr lang="en-US" sz="2000" b="1" dirty="0" err="1" smtClean="0">
                <a:solidFill>
                  <a:srgbClr val="2933D6"/>
                </a:solidFill>
              </a:rPr>
              <a:t>јула</a:t>
            </a:r>
            <a:r>
              <a:rPr lang="en-US" sz="2000" b="1" dirty="0" smtClean="0">
                <a:solidFill>
                  <a:srgbClr val="2933D6"/>
                </a:solidFill>
              </a:rPr>
              <a:t> 2017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Републичка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комисија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поништила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којем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као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основ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избор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ове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врсте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навео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изузетну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хитност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проузроковану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ванредним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околностима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непредвиђеним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догађајима</a:t>
            </a:r>
            <a:r>
              <a:rPr lang="en-US" sz="2000" dirty="0" smtClean="0">
                <a:solidFill>
                  <a:srgbClr val="2933D6"/>
                </a:solidFill>
              </a:rPr>
              <a:t>,  </a:t>
            </a:r>
            <a:r>
              <a:rPr lang="en-US" sz="2000" dirty="0" err="1" smtClean="0">
                <a:solidFill>
                  <a:srgbClr val="2933D6"/>
                </a:solidFill>
              </a:rPr>
              <a:t>зато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што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одлуци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покретању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није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учинио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извесним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разлоге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били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основ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спровођење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овог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Као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изузеци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услови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спровођење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преговарачког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без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објављивања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позива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морају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тумачити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уско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подробно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образложити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endParaRPr lang="sr-Cyrl-R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Исти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услов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спровођење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навео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dirty="0" smtClean="0">
                <a:solidFill>
                  <a:srgbClr val="2933D6"/>
                </a:solidFill>
              </a:rPr>
              <a:t> и у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предмету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бр</a:t>
            </a:r>
            <a:r>
              <a:rPr lang="en-US" sz="2000" b="1" dirty="0" smtClean="0">
                <a:solidFill>
                  <a:srgbClr val="2933D6"/>
                </a:solidFill>
              </a:rPr>
              <a:t>. 4-00-743/2017 </a:t>
            </a:r>
            <a:r>
              <a:rPr lang="en-US" sz="2000" b="1" dirty="0" err="1" smtClean="0">
                <a:solidFill>
                  <a:srgbClr val="2933D6"/>
                </a:solidFill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</a:rPr>
              <a:t> 28. </a:t>
            </a:r>
            <a:r>
              <a:rPr lang="en-US" sz="2000" b="1" dirty="0" err="1" smtClean="0">
                <a:solidFill>
                  <a:srgbClr val="2933D6"/>
                </a:solidFill>
              </a:rPr>
              <a:t>јуна</a:t>
            </a:r>
            <a:r>
              <a:rPr lang="en-US" sz="2000" b="1" dirty="0" smtClean="0">
                <a:solidFill>
                  <a:srgbClr val="2933D6"/>
                </a:solidFill>
              </a:rPr>
              <a:t> 2017.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Сматрао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може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покрене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овај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што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није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могао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оконча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претходно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покренути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отворени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услед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подношења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низа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захтева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заштиту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права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стране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једног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учесника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sr-Cyrl-RS" sz="2000" dirty="0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неколико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пута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усвој</a:t>
            </a:r>
            <a:r>
              <a:rPr lang="sr-Cyrl-RS" sz="2000" dirty="0" smtClean="0">
                <a:solidFill>
                  <a:srgbClr val="2933D6"/>
                </a:solidFill>
              </a:rPr>
              <a:t>ила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Републичк</a:t>
            </a:r>
            <a:r>
              <a:rPr lang="sr-Cyrl-RS" sz="2000" dirty="0" smtClean="0">
                <a:solidFill>
                  <a:srgbClr val="2933D6"/>
                </a:solidFill>
              </a:rPr>
              <a:t>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комисије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Републичка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комисија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поништила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преговарачки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без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објављивања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позива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јер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утврдила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представља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ванредну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околност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непредвиђени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догађај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нити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околности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оправдава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изузетну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хитност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нису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проузроковане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делом</a:t>
            </a:r>
            <a:r>
              <a:rPr lang="en-US" sz="2000" dirty="0" smtClean="0">
                <a:solidFill>
                  <a:srgbClr val="2933D6"/>
                </a:solidFill>
              </a:rPr>
              <a:t> и) </a:t>
            </a:r>
            <a:r>
              <a:rPr lang="en-US" sz="2000" dirty="0" err="1" smtClean="0">
                <a:solidFill>
                  <a:srgbClr val="2933D6"/>
                </a:solidFill>
              </a:rPr>
              <a:t>његовим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поступањем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sr-Cyrl-RS" b="1" dirty="0" smtClean="0">
                <a:solidFill>
                  <a:srgbClr val="2933D6"/>
                </a:solidFill>
              </a:rPr>
              <a:t> </a:t>
            </a:r>
            <a:endParaRPr lang="en-US" sz="21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6.</a:t>
            </a:r>
            <a:r>
              <a:rPr lang="sr-Cyrl-RS" sz="2400" b="1" dirty="0" smtClean="0">
                <a:solidFill>
                  <a:srgbClr val="100E65"/>
                </a:solidFill>
              </a:rPr>
              <a:t>6</a:t>
            </a:r>
            <a:r>
              <a:rPr lang="sr-Cyrl-RS" sz="2400" b="1" dirty="0">
                <a:solidFill>
                  <a:srgbClr val="100E65"/>
                </a:solidFill>
              </a:rPr>
              <a:t>. </a:t>
            </a:r>
            <a:r>
              <a:rPr lang="en-US" sz="2400" b="1" dirty="0" err="1"/>
              <a:t>Преговарачки</a:t>
            </a:r>
            <a:r>
              <a:rPr lang="en-US" sz="2400" b="1" dirty="0"/>
              <a:t> </a:t>
            </a:r>
            <a:r>
              <a:rPr lang="en-US" sz="2400" b="1" dirty="0" err="1"/>
              <a:t>поступак</a:t>
            </a:r>
            <a:r>
              <a:rPr lang="en-US" sz="2400" b="1" dirty="0"/>
              <a:t> </a:t>
            </a:r>
            <a:r>
              <a:rPr lang="en-US" sz="2400" b="1" dirty="0" err="1"/>
              <a:t>без</a:t>
            </a:r>
            <a:r>
              <a:rPr lang="en-US" sz="2400" b="1" dirty="0"/>
              <a:t> </a:t>
            </a:r>
            <a:r>
              <a:rPr lang="en-US" sz="2400" b="1" dirty="0" err="1"/>
              <a:t>објављивања</a:t>
            </a:r>
            <a:r>
              <a:rPr lang="en-US" sz="2400" b="1" dirty="0"/>
              <a:t> </a:t>
            </a:r>
            <a:r>
              <a:rPr lang="en-US" sz="2400" b="1" dirty="0" err="1"/>
              <a:t>јавног</a:t>
            </a:r>
            <a:r>
              <a:rPr lang="en-US" sz="2400" b="1" dirty="0"/>
              <a:t> </a:t>
            </a:r>
            <a:r>
              <a:rPr lang="en-US" sz="2400" b="1" dirty="0" err="1"/>
              <a:t>позива</a:t>
            </a:r>
            <a:r>
              <a:rPr lang="sr-Cyrl-RS" sz="2400" b="1" dirty="0" smtClean="0">
                <a:solidFill>
                  <a:srgbClr val="100E65"/>
                </a:solidFill>
              </a:rPr>
              <a:t> (4)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720436"/>
            <a:ext cx="1064321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Суштина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услова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ст</a:t>
            </a:r>
            <a:r>
              <a:rPr lang="en-US" sz="2000" b="1" dirty="0" smtClean="0">
                <a:solidFill>
                  <a:srgbClr val="2933D6"/>
                </a:solidFill>
              </a:rPr>
              <a:t>. 7. и 8.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потреба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спроведе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упркос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неуспеху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претходно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спроведеног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Неодговарајућа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одговара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предмету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односно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захтеваним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техничким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спецификацијама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тако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очигледно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без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значајних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измена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задовољи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потребе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захтеве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специфициране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конкурсној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документацији</a:t>
            </a:r>
            <a:r>
              <a:rPr lang="en-US" sz="2000" b="1" dirty="0" smtClean="0">
                <a:solidFill>
                  <a:srgbClr val="2933D6"/>
                </a:solidFill>
              </a:rPr>
              <a:t>. </a:t>
            </a:r>
            <a:r>
              <a:rPr lang="en-US" sz="2000" b="1" dirty="0" err="1" smtClean="0">
                <a:solidFill>
                  <a:srgbClr val="2933D6"/>
                </a:solidFill>
              </a:rPr>
              <a:t>Неодговарајућа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пријава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поднео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кандидат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којег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утврђено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испуњава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критеријуме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квалитативни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избор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привредног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субјекта</a:t>
            </a:r>
            <a:r>
              <a:rPr lang="en-US" sz="2000" b="1" dirty="0" smtClean="0">
                <a:solidFill>
                  <a:srgbClr val="2933D6"/>
                </a:solidFill>
              </a:rPr>
              <a:t> (</a:t>
            </a:r>
            <a:r>
              <a:rPr lang="en-US" sz="2000" b="1" dirty="0" err="1" smtClean="0">
                <a:solidFill>
                  <a:srgbClr val="2933D6"/>
                </a:solidFill>
              </a:rPr>
              <a:t>ст</a:t>
            </a:r>
            <a:r>
              <a:rPr lang="en-US" sz="2000" b="1" dirty="0" smtClean="0">
                <a:solidFill>
                  <a:srgbClr val="2933D6"/>
                </a:solidFill>
              </a:rPr>
              <a:t>. 9. и 10).</a:t>
            </a: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Важно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објаснити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разлику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између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одредбе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става</a:t>
            </a:r>
            <a:r>
              <a:rPr lang="en-US" sz="2000" b="1" dirty="0" smtClean="0">
                <a:solidFill>
                  <a:srgbClr val="2933D6"/>
                </a:solidFill>
              </a:rPr>
              <a:t> 7. </a:t>
            </a:r>
            <a:r>
              <a:rPr lang="en-US" sz="2000" b="1" dirty="0" err="1" smtClean="0">
                <a:solidFill>
                  <a:srgbClr val="2933D6"/>
                </a:solidFill>
              </a:rPr>
              <a:t>овог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члана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одредбе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члана</a:t>
            </a:r>
            <a:r>
              <a:rPr lang="en-US" sz="2000" b="1" dirty="0" smtClean="0">
                <a:solidFill>
                  <a:srgbClr val="2933D6"/>
                </a:solidFill>
              </a:rPr>
              <a:t> 55. </a:t>
            </a:r>
            <a:r>
              <a:rPr lang="en-US" sz="2000" b="1" dirty="0" err="1" smtClean="0">
                <a:solidFill>
                  <a:srgbClr val="2933D6"/>
                </a:solidFill>
              </a:rPr>
              <a:t>став</a:t>
            </a:r>
            <a:r>
              <a:rPr lang="en-US" sz="2000" b="1" dirty="0" smtClean="0">
                <a:solidFill>
                  <a:srgbClr val="2933D6"/>
                </a:solidFill>
              </a:rPr>
              <a:t> 1. </a:t>
            </a:r>
            <a:r>
              <a:rPr lang="en-US" sz="2000" b="1" dirty="0" err="1" smtClean="0">
                <a:solidFill>
                  <a:srgbClr val="2933D6"/>
                </a:solidFill>
              </a:rPr>
              <a:t>тачка</a:t>
            </a:r>
            <a:r>
              <a:rPr lang="en-US" sz="2000" b="1" dirty="0" smtClean="0">
                <a:solidFill>
                  <a:srgbClr val="2933D6"/>
                </a:solidFill>
              </a:rPr>
              <a:t> 1). </a:t>
            </a:r>
            <a:r>
              <a:rPr lang="en-US" sz="2000" dirty="0" smtClean="0">
                <a:solidFill>
                  <a:srgbClr val="2933D6"/>
                </a:solidFill>
              </a:rPr>
              <a:t>У </a:t>
            </a:r>
            <a:r>
              <a:rPr lang="en-US" sz="2000" dirty="0" err="1" smtClean="0">
                <a:solidFill>
                  <a:srgbClr val="2933D6"/>
                </a:solidFill>
              </a:rPr>
              <a:t>тој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одредби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прописано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може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спроводи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конкурентни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преговарањем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добара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услуга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радова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условом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су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претходно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спроведеном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отвореном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рестриктивном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поступку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све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понуде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биле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неприхватљиве</a:t>
            </a:r>
            <a:r>
              <a:rPr lang="en-US" sz="2000" dirty="0" smtClean="0">
                <a:solidFill>
                  <a:srgbClr val="2933D6"/>
                </a:solidFill>
              </a:rPr>
              <a:t>. У </a:t>
            </a:r>
            <a:r>
              <a:rPr lang="en-US" sz="2000" dirty="0" err="1" smtClean="0">
                <a:solidFill>
                  <a:srgbClr val="2933D6"/>
                </a:solidFill>
              </a:rPr>
              <a:t>члану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smtClean="0">
                <a:solidFill>
                  <a:srgbClr val="2933D6"/>
                </a:solidFill>
              </a:rPr>
              <a:t>55. </a:t>
            </a:r>
            <a:r>
              <a:rPr lang="en-US" sz="2000" b="1" dirty="0" err="1" smtClean="0">
                <a:solidFill>
                  <a:srgbClr val="2933D6"/>
                </a:solidFill>
              </a:rPr>
              <a:t>став</a:t>
            </a:r>
            <a:r>
              <a:rPr lang="en-US" sz="2000" b="1" dirty="0" smtClean="0">
                <a:solidFill>
                  <a:srgbClr val="2933D6"/>
                </a:solidFill>
              </a:rPr>
              <a:t> 3. </a:t>
            </a:r>
            <a:r>
              <a:rPr lang="en-US" sz="2000" b="1" dirty="0" err="1" smtClean="0">
                <a:solidFill>
                  <a:srgbClr val="2933D6"/>
                </a:solidFill>
              </a:rPr>
              <a:t>стоји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том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случају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није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дужан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објави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позив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ако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тај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позове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поднесу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почетне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понуде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све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искључиво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понуђаче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су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отвореном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рестриктивном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поступку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поднели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понуду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испунили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критеријуме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квалитативни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избор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привредног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субјекта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ако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почетни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услови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нису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битно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измењени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r>
              <a:rPr lang="sr-Cyrl-RS" sz="2000" b="1" dirty="0" smtClean="0">
                <a:solidFill>
                  <a:srgbClr val="2933D6"/>
                </a:solidFill>
              </a:rPr>
              <a:t> </a:t>
            </a:r>
            <a:endParaRPr lang="en-US" sz="20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6.</a:t>
            </a:r>
            <a:r>
              <a:rPr lang="sr-Cyrl-RS" sz="2400" b="1" dirty="0" smtClean="0">
                <a:solidFill>
                  <a:srgbClr val="100E65"/>
                </a:solidFill>
              </a:rPr>
              <a:t>6</a:t>
            </a:r>
            <a:r>
              <a:rPr lang="sr-Cyrl-RS" sz="2400" b="1" dirty="0">
                <a:solidFill>
                  <a:srgbClr val="100E65"/>
                </a:solidFill>
              </a:rPr>
              <a:t>. </a:t>
            </a:r>
            <a:r>
              <a:rPr lang="en-US" sz="2400" b="1" dirty="0" err="1"/>
              <a:t>Преговарачки</a:t>
            </a:r>
            <a:r>
              <a:rPr lang="en-US" sz="2400" b="1" dirty="0"/>
              <a:t> </a:t>
            </a:r>
            <a:r>
              <a:rPr lang="en-US" sz="2400" b="1" dirty="0" err="1"/>
              <a:t>поступак</a:t>
            </a:r>
            <a:r>
              <a:rPr lang="en-US" sz="2400" b="1" dirty="0"/>
              <a:t> </a:t>
            </a:r>
            <a:r>
              <a:rPr lang="en-US" sz="2400" b="1" dirty="0" err="1"/>
              <a:t>без</a:t>
            </a:r>
            <a:r>
              <a:rPr lang="en-US" sz="2400" b="1" dirty="0"/>
              <a:t> </a:t>
            </a:r>
            <a:r>
              <a:rPr lang="en-US" sz="2400" b="1" dirty="0" err="1"/>
              <a:t>објављивања</a:t>
            </a:r>
            <a:r>
              <a:rPr lang="en-US" sz="2400" b="1" dirty="0"/>
              <a:t> </a:t>
            </a:r>
            <a:r>
              <a:rPr lang="en-US" sz="2400" b="1" dirty="0" err="1"/>
              <a:t>јавног</a:t>
            </a:r>
            <a:r>
              <a:rPr lang="en-US" sz="2400" b="1" dirty="0"/>
              <a:t> </a:t>
            </a:r>
            <a:r>
              <a:rPr lang="en-US" sz="2400" b="1" dirty="0" err="1"/>
              <a:t>позива</a:t>
            </a:r>
            <a:r>
              <a:rPr lang="sr-Cyrl-RS" sz="2400" b="1" dirty="0" smtClean="0">
                <a:solidFill>
                  <a:srgbClr val="100E65"/>
                </a:solidFill>
              </a:rPr>
              <a:t> (5)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720436"/>
            <a:ext cx="1064321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Иако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законодавац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могао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боље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уреди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разлику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између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ових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чланова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нпр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јасна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разлика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између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дефиниције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неодговарајуће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пријаве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става</a:t>
            </a:r>
            <a:r>
              <a:rPr lang="en-US" sz="2000" dirty="0" smtClean="0">
                <a:solidFill>
                  <a:srgbClr val="2933D6"/>
                </a:solidFill>
              </a:rPr>
              <a:t> 10. </a:t>
            </a:r>
            <a:r>
              <a:rPr lang="en-US" sz="2000" dirty="0" err="1" smtClean="0">
                <a:solidFill>
                  <a:srgbClr val="2933D6"/>
                </a:solidFill>
              </a:rPr>
              <a:t>овог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члана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неодговарајуће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пријаве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односно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понуде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члана</a:t>
            </a:r>
            <a:r>
              <a:rPr lang="en-US" sz="2000" dirty="0" smtClean="0">
                <a:solidFill>
                  <a:srgbClr val="2933D6"/>
                </a:solidFill>
              </a:rPr>
              <a:t> 144. </a:t>
            </a:r>
            <a:r>
              <a:rPr lang="en-US" sz="2000" dirty="0" err="1" smtClean="0">
                <a:solidFill>
                  <a:srgbClr val="2933D6"/>
                </a:solidFill>
              </a:rPr>
              <a:t>став</a:t>
            </a:r>
            <a:r>
              <a:rPr lang="en-US" sz="2000" dirty="0" smtClean="0">
                <a:solidFill>
                  <a:srgbClr val="2933D6"/>
                </a:solidFill>
              </a:rPr>
              <a:t> 1. </a:t>
            </a:r>
            <a:r>
              <a:rPr lang="en-US" sz="2000" dirty="0" err="1" smtClean="0">
                <a:solidFill>
                  <a:srgbClr val="2933D6"/>
                </a:solidFill>
              </a:rPr>
              <a:t>тачка</a:t>
            </a:r>
            <a:r>
              <a:rPr lang="en-US" sz="2000" dirty="0" smtClean="0">
                <a:solidFill>
                  <a:srgbClr val="2933D6"/>
                </a:solidFill>
              </a:rPr>
              <a:t> 2) ЗЈН), </a:t>
            </a:r>
            <a:r>
              <a:rPr lang="en-US" sz="2000" dirty="0" err="1" smtClean="0">
                <a:solidFill>
                  <a:srgbClr val="2933D6"/>
                </a:solidFill>
              </a:rPr>
              <a:t>системским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тумачењем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закона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може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доћи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закључка</a:t>
            </a:r>
            <a:r>
              <a:rPr lang="sr-Cyrl-RS" sz="2000" dirty="0">
                <a:solidFill>
                  <a:srgbClr val="2933D6"/>
                </a:solidFill>
              </a:rPr>
              <a:t> </a:t>
            </a:r>
            <a:r>
              <a:rPr lang="sr-Cyrl-RS" sz="2000" dirty="0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требало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sr-Cyrl-RS" sz="2000" dirty="0" smtClean="0">
                <a:solidFill>
                  <a:srgbClr val="2933D6"/>
                </a:solidFill>
              </a:rPr>
              <a:t>:</a:t>
            </a:r>
          </a:p>
          <a:p>
            <a:pPr algn="just"/>
            <a:r>
              <a:rPr lang="sr-Cyrl-RS" sz="2000" dirty="0" smtClean="0">
                <a:solidFill>
                  <a:srgbClr val="2933D6"/>
                </a:solidFill>
              </a:rPr>
              <a:t>А)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спроведе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конкурентни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преговарањем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члан</a:t>
            </a:r>
            <a:r>
              <a:rPr lang="en-US" sz="2000" dirty="0" smtClean="0">
                <a:solidFill>
                  <a:srgbClr val="2933D6"/>
                </a:solidFill>
              </a:rPr>
              <a:t> 55</a:t>
            </a:r>
            <a:r>
              <a:rPr lang="en-US" sz="2000" dirty="0" smtClean="0">
                <a:solidFill>
                  <a:srgbClr val="2933D6"/>
                </a:solidFill>
              </a:rPr>
              <a:t>), </a:t>
            </a:r>
            <a:r>
              <a:rPr lang="en-US" sz="2000" dirty="0" err="1" smtClean="0">
                <a:solidFill>
                  <a:srgbClr val="2933D6"/>
                </a:solidFill>
              </a:rPr>
              <a:t>кад</a:t>
            </a:r>
            <a:r>
              <a:rPr lang="sr-Cyrl-RS" sz="2000" dirty="0" smtClean="0">
                <a:solidFill>
                  <a:srgbClr val="2933D6"/>
                </a:solidFill>
              </a:rPr>
              <a:t>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могуће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учесници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ранијег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неуспешно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окончаног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отвореног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рестриктивног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без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значајних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измена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учине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своју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пријаву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односно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понуду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прихватљивом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endParaRPr lang="sr-Cyrl-RS" sz="2000" dirty="0" smtClean="0">
              <a:solidFill>
                <a:srgbClr val="2933D6"/>
              </a:solidFill>
            </a:endParaRPr>
          </a:p>
          <a:p>
            <a:pPr algn="just"/>
            <a:r>
              <a:rPr lang="sr-Cyrl-RS" sz="2000" dirty="0" smtClean="0">
                <a:solidFill>
                  <a:srgbClr val="2933D6"/>
                </a:solidFill>
              </a:rPr>
              <a:t>Б) </a:t>
            </a:r>
            <a:r>
              <a:rPr lang="en-US" sz="2000" dirty="0" err="1" smtClean="0">
                <a:solidFill>
                  <a:srgbClr val="2933D6"/>
                </a:solidFill>
              </a:rPr>
              <a:t>Уколико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није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могуће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онда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наручиоцу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било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допуштено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спроведе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преговарачки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без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објављивања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позива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>
                <a:solidFill>
                  <a:srgbClr val="2933D6"/>
                </a:solidFill>
              </a:rPr>
              <a:t>(</a:t>
            </a:r>
            <a:r>
              <a:rPr lang="en-US" sz="2000" dirty="0" err="1">
                <a:solidFill>
                  <a:srgbClr val="2933D6"/>
                </a:solidFill>
              </a:rPr>
              <a:t>члан</a:t>
            </a:r>
            <a:r>
              <a:rPr lang="en-US" sz="2000" dirty="0">
                <a:solidFill>
                  <a:srgbClr val="2933D6"/>
                </a:solidFill>
              </a:rPr>
              <a:t> 61)</a:t>
            </a:r>
            <a:endParaRPr lang="sr-Cyrl-R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Дакле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разлика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између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наведених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одредаба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квантитативна</a:t>
            </a:r>
            <a:r>
              <a:rPr lang="en-US" sz="2000" dirty="0" smtClean="0">
                <a:solidFill>
                  <a:srgbClr val="2933D6"/>
                </a:solidFill>
              </a:rPr>
              <a:t>, а </a:t>
            </a:r>
            <a:r>
              <a:rPr lang="en-US" sz="2000" dirty="0" err="1" smtClean="0">
                <a:solidFill>
                  <a:srgbClr val="2933D6"/>
                </a:solidFill>
              </a:rPr>
              <a:t>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квалитативна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јавни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ће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морати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сваком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случајева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цени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пријаве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односно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понуде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неуспешно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окончаног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отвореног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рестриктивног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могу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без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значајних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измена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учинити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прихватљивим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000" dirty="0" smtClean="0">
                <a:solidFill>
                  <a:srgbClr val="2933D6"/>
                </a:solidFill>
              </a:rPr>
              <a:t> </a:t>
            </a:r>
          </a:p>
          <a:p>
            <a:pPr algn="just"/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r>
              <a:rPr lang="sr-Cyrl-RS" sz="2000" b="1" dirty="0" smtClean="0">
                <a:solidFill>
                  <a:srgbClr val="2933D6"/>
                </a:solidFill>
              </a:rPr>
              <a:t> </a:t>
            </a:r>
            <a:endParaRPr lang="en-US" sz="20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6.</a:t>
            </a:r>
            <a:r>
              <a:rPr lang="sr-Cyrl-RS" sz="2400" b="1" dirty="0" smtClean="0">
                <a:solidFill>
                  <a:srgbClr val="100E65"/>
                </a:solidFill>
              </a:rPr>
              <a:t>6</a:t>
            </a:r>
            <a:r>
              <a:rPr lang="sr-Cyrl-RS" sz="2400" b="1" dirty="0">
                <a:solidFill>
                  <a:srgbClr val="100E65"/>
                </a:solidFill>
              </a:rPr>
              <a:t>. </a:t>
            </a:r>
            <a:r>
              <a:rPr lang="en-US" sz="2400" b="1" dirty="0" err="1"/>
              <a:t>Преговарачки</a:t>
            </a:r>
            <a:r>
              <a:rPr lang="en-US" sz="2400" b="1" dirty="0"/>
              <a:t> </a:t>
            </a:r>
            <a:r>
              <a:rPr lang="en-US" sz="2400" b="1" dirty="0" err="1"/>
              <a:t>поступак</a:t>
            </a:r>
            <a:r>
              <a:rPr lang="en-US" sz="2400" b="1" dirty="0"/>
              <a:t> </a:t>
            </a:r>
            <a:r>
              <a:rPr lang="en-US" sz="2400" b="1" dirty="0" err="1"/>
              <a:t>без</a:t>
            </a:r>
            <a:r>
              <a:rPr lang="en-US" sz="2400" b="1" dirty="0"/>
              <a:t> </a:t>
            </a:r>
            <a:r>
              <a:rPr lang="en-US" sz="2400" b="1" dirty="0" err="1"/>
              <a:t>објављивања</a:t>
            </a:r>
            <a:r>
              <a:rPr lang="en-US" sz="2400" b="1" dirty="0"/>
              <a:t> </a:t>
            </a:r>
            <a:r>
              <a:rPr lang="en-US" sz="2400" b="1" dirty="0" err="1"/>
              <a:t>јавног</a:t>
            </a:r>
            <a:r>
              <a:rPr lang="en-US" sz="2400" b="1" dirty="0"/>
              <a:t> </a:t>
            </a:r>
            <a:r>
              <a:rPr lang="en-US" sz="2400" b="1" dirty="0" err="1"/>
              <a:t>позива</a:t>
            </a:r>
            <a:r>
              <a:rPr lang="sr-Cyrl-RS" sz="2400" b="1" dirty="0" smtClean="0">
                <a:solidFill>
                  <a:srgbClr val="100E65"/>
                </a:solidFill>
              </a:rPr>
              <a:t> (6)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720436"/>
            <a:ext cx="10643215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900" b="1" dirty="0" err="1" smtClean="0">
                <a:solidFill>
                  <a:srgbClr val="2933D6"/>
                </a:solidFill>
              </a:rPr>
              <a:t>Разлика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између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ставова</a:t>
            </a:r>
            <a:r>
              <a:rPr lang="en-US" sz="1900" b="1" dirty="0" smtClean="0">
                <a:solidFill>
                  <a:srgbClr val="2933D6"/>
                </a:solidFill>
              </a:rPr>
              <a:t> 11 и 12 у </a:t>
            </a:r>
            <a:r>
              <a:rPr lang="en-US" sz="1900" b="1" dirty="0" err="1" smtClean="0">
                <a:solidFill>
                  <a:srgbClr val="2933D6"/>
                </a:solidFill>
              </a:rPr>
              <a:t>односу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изузетак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од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примене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ЗЈН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прописан</a:t>
            </a:r>
            <a:r>
              <a:rPr lang="en-US" sz="1900" b="1" dirty="0" smtClean="0">
                <a:solidFill>
                  <a:srgbClr val="2933D6"/>
                </a:solidFill>
              </a:rPr>
              <a:t> у</a:t>
            </a:r>
            <a:r>
              <a:rPr lang="en-US" sz="1900" b="1" i="1" dirty="0" smtClean="0">
                <a:solidFill>
                  <a:srgbClr val="2933D6"/>
                </a:solidFill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</a:rPr>
              <a:t>члану</a:t>
            </a:r>
            <a:r>
              <a:rPr lang="en-US" sz="1900" b="1" i="1" dirty="0" smtClean="0">
                <a:solidFill>
                  <a:srgbClr val="2933D6"/>
                </a:solidFill>
              </a:rPr>
              <a:t> 12. </a:t>
            </a:r>
            <a:r>
              <a:rPr lang="en-US" sz="1900" b="1" i="1" dirty="0" err="1" smtClean="0">
                <a:solidFill>
                  <a:srgbClr val="2933D6"/>
                </a:solidFill>
              </a:rPr>
              <a:t>став</a:t>
            </a:r>
            <a:r>
              <a:rPr lang="en-US" sz="1900" b="1" i="1" dirty="0" smtClean="0">
                <a:solidFill>
                  <a:srgbClr val="2933D6"/>
                </a:solidFill>
              </a:rPr>
              <a:t> 1. </a:t>
            </a:r>
            <a:r>
              <a:rPr lang="en-US" sz="1900" b="1" i="1" dirty="0" err="1" smtClean="0">
                <a:solidFill>
                  <a:srgbClr val="2933D6"/>
                </a:solidFill>
              </a:rPr>
              <a:t>тачка</a:t>
            </a:r>
            <a:r>
              <a:rPr lang="en-US" sz="1900" b="1" i="1" dirty="0" smtClean="0">
                <a:solidFill>
                  <a:srgbClr val="2933D6"/>
                </a:solidFill>
              </a:rPr>
              <a:t> 12)</a:t>
            </a:r>
            <a:endParaRPr lang="en-US" sz="1900" dirty="0" smtClean="0">
              <a:solidFill>
                <a:srgbClr val="2933D6"/>
              </a:solidFill>
            </a:endParaRPr>
          </a:p>
          <a:p>
            <a:pPr algn="just"/>
            <a:r>
              <a:rPr lang="en-US" sz="1900" dirty="0" smtClean="0">
                <a:solidFill>
                  <a:srgbClr val="2933D6"/>
                </a:solidFill>
              </a:rPr>
              <a:t>У </a:t>
            </a:r>
            <a:r>
              <a:rPr lang="en-US" sz="1900" b="1" i="1" dirty="0" err="1" smtClean="0">
                <a:solidFill>
                  <a:srgbClr val="2933D6"/>
                </a:solidFill>
              </a:rPr>
              <a:t>члану</a:t>
            </a:r>
            <a:r>
              <a:rPr lang="en-US" sz="1900" b="1" i="1" dirty="0" smtClean="0">
                <a:solidFill>
                  <a:srgbClr val="2933D6"/>
                </a:solidFill>
              </a:rPr>
              <a:t> 12. </a:t>
            </a:r>
            <a:r>
              <a:rPr lang="en-US" sz="1900" b="1" i="1" dirty="0" err="1" smtClean="0">
                <a:solidFill>
                  <a:srgbClr val="2933D6"/>
                </a:solidFill>
              </a:rPr>
              <a:t>став</a:t>
            </a:r>
            <a:r>
              <a:rPr lang="en-US" sz="1900" b="1" i="1" dirty="0" smtClean="0">
                <a:solidFill>
                  <a:srgbClr val="2933D6"/>
                </a:solidFill>
              </a:rPr>
              <a:t> 1. </a:t>
            </a:r>
            <a:r>
              <a:rPr lang="en-US" sz="1900" b="1" i="1" dirty="0" err="1" smtClean="0">
                <a:solidFill>
                  <a:srgbClr val="2933D6"/>
                </a:solidFill>
              </a:rPr>
              <a:t>тачка</a:t>
            </a:r>
            <a:r>
              <a:rPr lang="en-US" sz="1900" b="1" i="1" dirty="0" smtClean="0">
                <a:solidFill>
                  <a:srgbClr val="2933D6"/>
                </a:solidFill>
              </a:rPr>
              <a:t> 12 </a:t>
            </a:r>
            <a:r>
              <a:rPr lang="en-US" sz="1900" dirty="0" err="1" smtClean="0">
                <a:solidFill>
                  <a:srgbClr val="2933D6"/>
                </a:solidFill>
              </a:rPr>
              <a:t>стоји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није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дужан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примењује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ЗЈН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ако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набавља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услуге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истраживања</a:t>
            </a:r>
            <a:r>
              <a:rPr lang="en-US" sz="1900" b="1" dirty="0" smtClean="0">
                <a:solidFill>
                  <a:srgbClr val="2933D6"/>
                </a:solidFill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</a:rPr>
              <a:t>развоја</a:t>
            </a:r>
            <a:r>
              <a:rPr lang="en-US" sz="1900" dirty="0" smtClean="0">
                <a:solidFill>
                  <a:srgbClr val="2933D6"/>
                </a:solidFill>
              </a:rPr>
              <a:t> (</a:t>
            </a:r>
            <a:r>
              <a:rPr lang="en-US" sz="1900" dirty="0" err="1" smtClean="0">
                <a:solidFill>
                  <a:srgbClr val="2933D6"/>
                </a:solidFill>
              </a:rPr>
              <a:t>изузев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тачно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одређених</a:t>
            </a:r>
            <a:r>
              <a:rPr lang="en-US" sz="1900" dirty="0" smtClean="0">
                <a:solidFill>
                  <a:srgbClr val="2933D6"/>
                </a:solidFill>
              </a:rPr>
              <a:t>) </a:t>
            </a:r>
            <a:r>
              <a:rPr lang="en-US" sz="1900" b="1" dirty="0" err="1" smtClean="0">
                <a:solidFill>
                  <a:srgbClr val="2933D6"/>
                </a:solidFill>
              </a:rPr>
              <a:t>уколико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испуњена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оба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следећа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услова</a:t>
            </a:r>
            <a:r>
              <a:rPr lang="en-US" sz="1900" dirty="0" smtClean="0">
                <a:solidFill>
                  <a:srgbClr val="2933D6"/>
                </a:solidFill>
              </a:rPr>
              <a:t>: 1) </a:t>
            </a:r>
            <a:r>
              <a:rPr lang="en-US" sz="1900" b="1" dirty="0" err="1" smtClean="0">
                <a:solidFill>
                  <a:srgbClr val="2933D6"/>
                </a:solidFill>
              </a:rPr>
              <a:t>корист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остварује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искључиво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1900" dirty="0" smtClean="0">
                <a:solidFill>
                  <a:srgbClr val="2933D6"/>
                </a:solidFill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</a:rPr>
              <a:t>односно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намењене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искључиво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његовој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употреби</a:t>
            </a:r>
            <a:r>
              <a:rPr lang="en-US" sz="1900" dirty="0" smtClean="0">
                <a:solidFill>
                  <a:srgbClr val="2933D6"/>
                </a:solidFill>
              </a:rPr>
              <a:t> и </a:t>
            </a:r>
            <a:r>
              <a:rPr lang="en-US" sz="1900" dirty="0" err="1" smtClean="0">
                <a:solidFill>
                  <a:srgbClr val="2933D6"/>
                </a:solidFill>
              </a:rPr>
              <a:t>обављању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његових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послова</a:t>
            </a:r>
            <a:r>
              <a:rPr lang="en-US" sz="1900" dirty="0" smtClean="0">
                <a:solidFill>
                  <a:srgbClr val="2933D6"/>
                </a:solidFill>
              </a:rPr>
              <a:t> и 2) </a:t>
            </a:r>
            <a:r>
              <a:rPr lang="en-US" sz="19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1900" b="1" dirty="0" smtClean="0">
                <a:solidFill>
                  <a:srgbClr val="2933D6"/>
                </a:solidFill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</a:rPr>
              <a:t>целости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финансира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те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услуге</a:t>
            </a:r>
            <a:r>
              <a:rPr lang="en-US" sz="19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1900" b="1" dirty="0" err="1" smtClean="0">
                <a:solidFill>
                  <a:srgbClr val="2933D6"/>
                </a:solidFill>
              </a:rPr>
              <a:t>Одредбе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</a:rPr>
              <a:t>ст</a:t>
            </a:r>
            <a:r>
              <a:rPr lang="en-US" sz="1900" b="1" i="1" dirty="0" smtClean="0">
                <a:solidFill>
                  <a:srgbClr val="2933D6"/>
                </a:solidFill>
              </a:rPr>
              <a:t>. 11. и 12. </a:t>
            </a:r>
            <a:r>
              <a:rPr lang="en-US" sz="1900" b="1" i="1" dirty="0" err="1" smtClean="0">
                <a:solidFill>
                  <a:srgbClr val="2933D6"/>
                </a:solidFill>
              </a:rPr>
              <a:t>члана</a:t>
            </a:r>
            <a:r>
              <a:rPr lang="en-US" sz="1900" b="1" dirty="0" smtClean="0">
                <a:solidFill>
                  <a:srgbClr val="2933D6"/>
                </a:solidFill>
              </a:rPr>
              <a:t> 61. </a:t>
            </a:r>
            <a:r>
              <a:rPr lang="en-US" sz="1900" b="1" dirty="0" err="1" smtClean="0">
                <a:solidFill>
                  <a:srgbClr val="2933D6"/>
                </a:solidFill>
              </a:rPr>
              <a:t>односе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доделу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искључиво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за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потребе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истраживања</a:t>
            </a:r>
            <a:r>
              <a:rPr lang="en-US" sz="1900" b="1" dirty="0" smtClean="0">
                <a:solidFill>
                  <a:srgbClr val="2933D6"/>
                </a:solidFill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</a:rPr>
              <a:t>експериментисања</a:t>
            </a:r>
            <a:r>
              <a:rPr lang="en-US" sz="1900" b="1" dirty="0" smtClean="0">
                <a:solidFill>
                  <a:srgbClr val="2933D6"/>
                </a:solidFill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</a:rPr>
              <a:t>проучавања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или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развоја</a:t>
            </a:r>
            <a:r>
              <a:rPr lang="en-US" sz="1900" b="1" dirty="0" smtClean="0">
                <a:solidFill>
                  <a:srgbClr val="2933D6"/>
                </a:solidFill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</a:rPr>
              <a:t>где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циљ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није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из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тога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оствари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добит</a:t>
            </a:r>
            <a:r>
              <a:rPr lang="en-US" sz="19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1900" dirty="0" err="1" smtClean="0">
                <a:solidFill>
                  <a:srgbClr val="2933D6"/>
                </a:solidFill>
              </a:rPr>
              <a:t>Изузетак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од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примене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ЗЈН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из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члана</a:t>
            </a:r>
            <a:r>
              <a:rPr lang="en-US" sz="1900" dirty="0" smtClean="0">
                <a:solidFill>
                  <a:srgbClr val="2933D6"/>
                </a:solidFill>
              </a:rPr>
              <a:t> 12. </a:t>
            </a:r>
            <a:r>
              <a:rPr lang="en-US" sz="1900" dirty="0" err="1" smtClean="0">
                <a:solidFill>
                  <a:srgbClr val="2933D6"/>
                </a:solidFill>
              </a:rPr>
              <a:t>односи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услуге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истраживања</a:t>
            </a:r>
            <a:r>
              <a:rPr lang="en-US" sz="1900" dirty="0" smtClean="0">
                <a:solidFill>
                  <a:srgbClr val="2933D6"/>
                </a:solidFill>
              </a:rPr>
              <a:t> и </a:t>
            </a:r>
            <a:r>
              <a:rPr lang="en-US" sz="1900" dirty="0" err="1" smtClean="0">
                <a:solidFill>
                  <a:srgbClr val="2933D6"/>
                </a:solidFill>
              </a:rPr>
              <a:t>развоја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које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</a:rPr>
              <a:t>искључиво</a:t>
            </a:r>
            <a:r>
              <a:rPr lang="en-US" sz="1900" b="1" i="1" dirty="0" smtClean="0">
                <a:solidFill>
                  <a:srgbClr val="2933D6"/>
                </a:solidFill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</a:rPr>
              <a:t>служе</a:t>
            </a:r>
            <a:r>
              <a:rPr lang="en-US" sz="1900" b="1" i="1" dirty="0" smtClean="0">
                <a:solidFill>
                  <a:srgbClr val="2933D6"/>
                </a:solidFill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</a:rPr>
              <a:t>наручиоцу</a:t>
            </a:r>
            <a:r>
              <a:rPr lang="en-US" sz="1900" b="1" dirty="0" smtClean="0">
                <a:solidFill>
                  <a:srgbClr val="2933D6"/>
                </a:solidFill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</a:rPr>
              <a:t>његовом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пословању</a:t>
            </a:r>
            <a:r>
              <a:rPr lang="en-US" sz="1900" dirty="0" smtClean="0">
                <a:solidFill>
                  <a:srgbClr val="2933D6"/>
                </a:solidFill>
              </a:rPr>
              <a:t>. </a:t>
            </a:r>
            <a:r>
              <a:rPr lang="en-US" sz="1900" dirty="0" err="1" smtClean="0">
                <a:solidFill>
                  <a:srgbClr val="2933D6"/>
                </a:solidFill>
              </a:rPr>
              <a:t>За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разлику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од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њих</a:t>
            </a:r>
            <a:r>
              <a:rPr lang="en-US" sz="1900" dirty="0" smtClean="0">
                <a:solidFill>
                  <a:srgbClr val="2933D6"/>
                </a:solidFill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</a:rPr>
              <a:t>из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европске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праксе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произлази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основ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примену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преговарачког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без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објављивања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јавног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позива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из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члана</a:t>
            </a:r>
            <a:r>
              <a:rPr lang="en-US" sz="1900" dirty="0" smtClean="0">
                <a:solidFill>
                  <a:srgbClr val="2933D6"/>
                </a:solidFill>
              </a:rPr>
              <a:t> 61. </a:t>
            </a:r>
            <a:r>
              <a:rPr lang="en-US" sz="1900" dirty="0" err="1" smtClean="0">
                <a:solidFill>
                  <a:srgbClr val="2933D6"/>
                </a:solidFill>
              </a:rPr>
              <a:t>односи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истраживачке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пројекте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финансиране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јавним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путем</a:t>
            </a:r>
            <a:r>
              <a:rPr lang="en-US" sz="1900" dirty="0" smtClean="0">
                <a:solidFill>
                  <a:srgbClr val="2933D6"/>
                </a:solidFill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</a:rPr>
              <a:t>као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што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пројекти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универзитета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или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истраживачких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института</a:t>
            </a:r>
            <a:r>
              <a:rPr lang="en-US" sz="1900" dirty="0" smtClean="0">
                <a:solidFill>
                  <a:srgbClr val="2933D6"/>
                </a:solidFill>
              </a:rPr>
              <a:t>. </a:t>
            </a:r>
            <a:r>
              <a:rPr lang="en-US" sz="1900" dirty="0" err="1" smtClean="0">
                <a:solidFill>
                  <a:srgbClr val="2933D6"/>
                </a:solidFill>
              </a:rPr>
              <a:t>Њихова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</a:rPr>
              <a:t>сврха</a:t>
            </a:r>
            <a:r>
              <a:rPr lang="en-US" sz="1900" b="1" i="1" dirty="0" smtClean="0">
                <a:solidFill>
                  <a:srgbClr val="2933D6"/>
                </a:solidFill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</a:rPr>
              <a:t>није</a:t>
            </a:r>
            <a:r>
              <a:rPr lang="en-US" sz="1900" b="1" i="1" dirty="0" smtClean="0">
                <a:solidFill>
                  <a:srgbClr val="2933D6"/>
                </a:solidFill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</a:rPr>
              <a:t>да</a:t>
            </a:r>
            <a:r>
              <a:rPr lang="en-US" sz="1900" b="1" i="1" dirty="0" smtClean="0">
                <a:solidFill>
                  <a:srgbClr val="2933D6"/>
                </a:solidFill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</a:rPr>
              <a:t>служе</a:t>
            </a:r>
            <a:r>
              <a:rPr lang="en-US" sz="1900" b="1" i="1" dirty="0" smtClean="0">
                <a:solidFill>
                  <a:srgbClr val="2933D6"/>
                </a:solidFill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</a:rPr>
              <a:t>само</a:t>
            </a:r>
            <a:r>
              <a:rPr lang="en-US" sz="1900" b="1" i="1" dirty="0" smtClean="0">
                <a:solidFill>
                  <a:srgbClr val="2933D6"/>
                </a:solidFill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</a:rPr>
              <a:t>наручиоцу</a:t>
            </a:r>
            <a:r>
              <a:rPr lang="en-US" sz="1900" b="1" i="1" dirty="0" smtClean="0">
                <a:solidFill>
                  <a:srgbClr val="2933D6"/>
                </a:solidFill>
              </a:rPr>
              <a:t>, </a:t>
            </a:r>
            <a:r>
              <a:rPr lang="en-US" sz="1900" b="1" i="1" dirty="0" err="1" smtClean="0">
                <a:solidFill>
                  <a:srgbClr val="2933D6"/>
                </a:solidFill>
              </a:rPr>
              <a:t>већ</a:t>
            </a:r>
            <a:r>
              <a:rPr lang="en-US" sz="1900" b="1" i="1" dirty="0" smtClean="0">
                <a:solidFill>
                  <a:srgbClr val="2933D6"/>
                </a:solidFill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</a:rPr>
              <a:t>друштву</a:t>
            </a:r>
            <a:r>
              <a:rPr lang="en-US" sz="1900" b="1" dirty="0" smtClean="0">
                <a:solidFill>
                  <a:srgbClr val="2933D6"/>
                </a:solidFill>
              </a:rPr>
              <a:t>.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smtClean="0">
                <a:solidFill>
                  <a:srgbClr val="2933D6"/>
                </a:solidFill>
              </a:rPr>
              <a:t>Д</a:t>
            </a:r>
            <a:r>
              <a:rPr lang="sr-Cyrl-RS" sz="1900" dirty="0" smtClean="0">
                <a:solidFill>
                  <a:srgbClr val="2933D6"/>
                </a:solidFill>
              </a:rPr>
              <a:t>акле,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реч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је</a:t>
            </a:r>
            <a:r>
              <a:rPr lang="en-US" sz="1900" dirty="0" smtClean="0">
                <a:solidFill>
                  <a:srgbClr val="2933D6"/>
                </a:solidFill>
              </a:rPr>
              <a:t> о </a:t>
            </a:r>
            <a:r>
              <a:rPr lang="en-US" sz="1900" dirty="0" err="1" smtClean="0">
                <a:solidFill>
                  <a:srgbClr val="2933D6"/>
                </a:solidFill>
              </a:rPr>
              <a:t>алтруистичким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разлозима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набавку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конкретних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услуга</a:t>
            </a:r>
            <a:r>
              <a:rPr lang="en-US" sz="1900" dirty="0" smtClean="0">
                <a:solidFill>
                  <a:srgbClr val="2933D6"/>
                </a:solidFill>
              </a:rPr>
              <a:t>. </a:t>
            </a:r>
            <a:r>
              <a:rPr lang="sr-Cyrl-RS" sz="1900" dirty="0" smtClean="0">
                <a:solidFill>
                  <a:srgbClr val="2933D6"/>
                </a:solidFill>
              </a:rPr>
              <a:t>Стога се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разлика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састоји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само</a:t>
            </a:r>
            <a:r>
              <a:rPr lang="en-US" sz="1900" dirty="0" smtClean="0">
                <a:solidFill>
                  <a:srgbClr val="2933D6"/>
                </a:solidFill>
              </a:rPr>
              <a:t> у </a:t>
            </a:r>
            <a:r>
              <a:rPr lang="en-US" sz="1900" dirty="0" err="1" smtClean="0">
                <a:solidFill>
                  <a:srgbClr val="2933D6"/>
                </a:solidFill>
              </a:rPr>
              <a:t>правном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режиму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набавке</a:t>
            </a:r>
            <a:r>
              <a:rPr lang="en-US" sz="1900" dirty="0" smtClean="0">
                <a:solidFill>
                  <a:srgbClr val="2933D6"/>
                </a:solidFill>
              </a:rPr>
              <a:t> (</a:t>
            </a:r>
            <a:r>
              <a:rPr lang="en-US" sz="1900" dirty="0" err="1" smtClean="0">
                <a:solidFill>
                  <a:srgbClr val="2933D6"/>
                </a:solidFill>
              </a:rPr>
              <a:t>једно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изузетак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од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примене</a:t>
            </a:r>
            <a:r>
              <a:rPr lang="en-US" sz="1900" dirty="0" smtClean="0">
                <a:solidFill>
                  <a:srgbClr val="2933D6"/>
                </a:solidFill>
              </a:rPr>
              <a:t> ЗЈН, а </a:t>
            </a:r>
            <a:r>
              <a:rPr lang="en-US" sz="1900" dirty="0" err="1" smtClean="0">
                <a:solidFill>
                  <a:srgbClr val="2933D6"/>
                </a:solidFill>
              </a:rPr>
              <a:t>друго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основ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спровођење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преговарачког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без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објављивања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јавног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позива</a:t>
            </a:r>
            <a:r>
              <a:rPr lang="en-US" sz="1900" dirty="0" smtClean="0">
                <a:solidFill>
                  <a:srgbClr val="2933D6"/>
                </a:solidFill>
              </a:rPr>
              <a:t>), </a:t>
            </a:r>
            <a:r>
              <a:rPr lang="en-US" sz="1900" dirty="0" err="1" smtClean="0">
                <a:solidFill>
                  <a:srgbClr val="2933D6"/>
                </a:solidFill>
              </a:rPr>
              <a:t>већ</a:t>
            </a:r>
            <a:r>
              <a:rPr lang="en-US" sz="1900" dirty="0" smtClean="0">
                <a:solidFill>
                  <a:srgbClr val="2933D6"/>
                </a:solidFill>
              </a:rPr>
              <a:t> и у </a:t>
            </a:r>
            <a:r>
              <a:rPr lang="en-US" sz="1900" dirty="0" err="1" smtClean="0">
                <a:solidFill>
                  <a:srgbClr val="2933D6"/>
                </a:solidFill>
              </a:rPr>
              <a:t>њиховој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сврси</a:t>
            </a:r>
            <a:r>
              <a:rPr lang="en-US" sz="1900" dirty="0" smtClean="0">
                <a:solidFill>
                  <a:srgbClr val="2933D6"/>
                </a:solidFill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</a:rPr>
              <a:t>то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јест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намени</a:t>
            </a:r>
            <a:r>
              <a:rPr lang="en-US" sz="1900" dirty="0" smtClean="0">
                <a:solidFill>
                  <a:srgbClr val="2933D6"/>
                </a:solidFill>
              </a:rPr>
              <a:t>.</a:t>
            </a:r>
            <a:r>
              <a:rPr lang="sr-Cyrl-RS" sz="2000" b="1" dirty="0" smtClean="0">
                <a:solidFill>
                  <a:srgbClr val="2933D6"/>
                </a:solidFill>
              </a:rPr>
              <a:t> </a:t>
            </a:r>
            <a:endParaRPr lang="en-US" sz="20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6.</a:t>
            </a:r>
            <a:r>
              <a:rPr lang="sr-Cyrl-RS" sz="2400" b="1" dirty="0" smtClean="0">
                <a:solidFill>
                  <a:srgbClr val="100E65"/>
                </a:solidFill>
              </a:rPr>
              <a:t>6</a:t>
            </a:r>
            <a:r>
              <a:rPr lang="sr-Cyrl-RS" sz="2400" b="1" dirty="0">
                <a:solidFill>
                  <a:srgbClr val="100E65"/>
                </a:solidFill>
              </a:rPr>
              <a:t>. </a:t>
            </a:r>
            <a:r>
              <a:rPr lang="en-US" sz="2400" b="1" dirty="0" err="1"/>
              <a:t>Преговарачки</a:t>
            </a:r>
            <a:r>
              <a:rPr lang="en-US" sz="2400" b="1" dirty="0"/>
              <a:t> </a:t>
            </a:r>
            <a:r>
              <a:rPr lang="en-US" sz="2400" b="1" dirty="0" err="1"/>
              <a:t>поступак</a:t>
            </a:r>
            <a:r>
              <a:rPr lang="en-US" sz="2400" b="1" dirty="0"/>
              <a:t> </a:t>
            </a:r>
            <a:r>
              <a:rPr lang="en-US" sz="2400" b="1" dirty="0" err="1"/>
              <a:t>без</a:t>
            </a:r>
            <a:r>
              <a:rPr lang="en-US" sz="2400" b="1" dirty="0"/>
              <a:t> </a:t>
            </a:r>
            <a:r>
              <a:rPr lang="en-US" sz="2400" b="1" dirty="0" err="1"/>
              <a:t>објављивања</a:t>
            </a:r>
            <a:r>
              <a:rPr lang="en-US" sz="2400" b="1" dirty="0"/>
              <a:t> </a:t>
            </a:r>
            <a:r>
              <a:rPr lang="en-US" sz="2400" b="1" dirty="0" err="1"/>
              <a:t>јавног</a:t>
            </a:r>
            <a:r>
              <a:rPr lang="en-US" sz="2400" b="1" dirty="0"/>
              <a:t> </a:t>
            </a:r>
            <a:r>
              <a:rPr lang="en-US" sz="2400" b="1" dirty="0" err="1"/>
              <a:t>позива</a:t>
            </a:r>
            <a:r>
              <a:rPr lang="sr-Cyrl-RS" sz="2400" b="1" dirty="0" smtClean="0">
                <a:solidFill>
                  <a:srgbClr val="100E65"/>
                </a:solidFill>
              </a:rPr>
              <a:t> (7)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720436"/>
            <a:ext cx="10643215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900" b="1" dirty="0" err="1" smtClean="0">
                <a:solidFill>
                  <a:srgbClr val="2933D6"/>
                </a:solidFill>
              </a:rPr>
              <a:t>Члан</a:t>
            </a:r>
            <a:r>
              <a:rPr lang="en-US" sz="1900" b="1" dirty="0" smtClean="0">
                <a:solidFill>
                  <a:srgbClr val="2933D6"/>
                </a:solidFill>
              </a:rPr>
              <a:t> 62.</a:t>
            </a:r>
            <a:r>
              <a:rPr lang="sr-Cyrl-RS" sz="1900" b="1" dirty="0" smtClean="0">
                <a:solidFill>
                  <a:srgbClr val="2933D6"/>
                </a:solidFill>
              </a:rPr>
              <a:t> ЗЈН</a:t>
            </a:r>
          </a:p>
          <a:p>
            <a:pPr algn="just"/>
            <a:r>
              <a:rPr lang="en-US" sz="1900" b="1" dirty="0" err="1" smtClean="0">
                <a:solidFill>
                  <a:srgbClr val="2933D6"/>
                </a:solidFill>
              </a:rPr>
              <a:t>Примена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преговарачког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без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објављивања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јавног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позива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сматра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изузетком</a:t>
            </a:r>
            <a:r>
              <a:rPr lang="en-US" sz="1900" b="1" dirty="0" smtClean="0">
                <a:solidFill>
                  <a:srgbClr val="2933D6"/>
                </a:solidFill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</a:rPr>
              <a:t>режиму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јавних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набавки</a:t>
            </a:r>
            <a:r>
              <a:rPr lang="en-US" sz="1900" dirty="0" smtClean="0">
                <a:solidFill>
                  <a:srgbClr val="2933D6"/>
                </a:solidFill>
              </a:rPr>
              <a:t>. </a:t>
            </a:r>
            <a:r>
              <a:rPr lang="en-US" sz="1900" dirty="0" err="1" smtClean="0">
                <a:solidFill>
                  <a:srgbClr val="2933D6"/>
                </a:solidFill>
              </a:rPr>
              <a:t>Стога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изузеци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тумаче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уско</a:t>
            </a:r>
            <a:r>
              <a:rPr lang="en-US" sz="1900" dirty="0" smtClean="0">
                <a:solidFill>
                  <a:srgbClr val="2933D6"/>
                </a:solidFill>
              </a:rPr>
              <a:t>, а </a:t>
            </a:r>
            <a:r>
              <a:rPr lang="en-US" sz="1900" dirty="0" err="1" smtClean="0">
                <a:solidFill>
                  <a:srgbClr val="2933D6"/>
                </a:solidFill>
              </a:rPr>
              <a:t>на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наручиоцима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терет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доказивања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испуњености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услова</a:t>
            </a:r>
            <a:r>
              <a:rPr lang="en-US" sz="1900" dirty="0" smtClean="0">
                <a:solidFill>
                  <a:srgbClr val="2933D6"/>
                </a:solidFill>
              </a:rPr>
              <a:t>. </a:t>
            </a:r>
            <a:r>
              <a:rPr lang="en-US" sz="19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Порталу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јавних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набавки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објављује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обавештење</a:t>
            </a:r>
            <a:r>
              <a:rPr lang="en-US" sz="1900" b="1" dirty="0" smtClean="0">
                <a:solidFill>
                  <a:srgbClr val="2933D6"/>
                </a:solidFill>
              </a:rPr>
              <a:t> о </a:t>
            </a:r>
            <a:r>
              <a:rPr lang="en-US" sz="1900" b="1" dirty="0" err="1" smtClean="0">
                <a:solidFill>
                  <a:srgbClr val="2933D6"/>
                </a:solidFill>
              </a:rPr>
              <a:t>спровођењу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ове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врсте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sz="1900" b="1" dirty="0" smtClean="0">
                <a:solidFill>
                  <a:srgbClr val="2933D6"/>
                </a:solidFill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</a:rPr>
              <a:t>које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садржи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образложење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основаности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његове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примене</a:t>
            </a:r>
            <a:r>
              <a:rPr lang="en-US" sz="1900" b="1" dirty="0" smtClean="0">
                <a:solidFill>
                  <a:srgbClr val="2933D6"/>
                </a:solidFill>
              </a:rPr>
              <a:t>.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Тиме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омогућава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правна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заштита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заинтересованим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привредним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субјектима</a:t>
            </a:r>
            <a:r>
              <a:rPr lang="en-US" sz="1900" dirty="0" smtClean="0">
                <a:solidFill>
                  <a:srgbClr val="2933D6"/>
                </a:solidFill>
              </a:rPr>
              <a:t>.</a:t>
            </a:r>
            <a:endParaRPr lang="sr-Cyrl-RS" sz="1900" dirty="0" smtClean="0">
              <a:solidFill>
                <a:srgbClr val="2933D6"/>
              </a:solidFill>
            </a:endParaRPr>
          </a:p>
          <a:p>
            <a:pPr algn="just"/>
            <a:r>
              <a:rPr lang="en-US" sz="1900" dirty="0" smtClean="0">
                <a:solidFill>
                  <a:srgbClr val="2933D6"/>
                </a:solidFill>
              </a:rPr>
              <a:t>У </a:t>
            </a:r>
            <a:r>
              <a:rPr lang="en-US" sz="1900" dirty="0" err="1" smtClean="0">
                <a:solidFill>
                  <a:srgbClr val="2933D6"/>
                </a:solidFill>
              </a:rPr>
              <a:t>случају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набавки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из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члана</a:t>
            </a:r>
            <a:r>
              <a:rPr lang="en-US" sz="1900" dirty="0" smtClean="0">
                <a:solidFill>
                  <a:srgbClr val="2933D6"/>
                </a:solidFill>
              </a:rPr>
              <a:t> 61. </a:t>
            </a:r>
            <a:r>
              <a:rPr lang="en-US" sz="1900" dirty="0" err="1" smtClean="0">
                <a:solidFill>
                  <a:srgbClr val="2933D6"/>
                </a:solidFill>
              </a:rPr>
              <a:t>став</a:t>
            </a:r>
            <a:r>
              <a:rPr lang="en-US" sz="1900" dirty="0" smtClean="0">
                <a:solidFill>
                  <a:srgbClr val="2933D6"/>
                </a:solidFill>
              </a:rPr>
              <a:t> 1. </a:t>
            </a:r>
            <a:r>
              <a:rPr lang="en-US" sz="1900" b="1" dirty="0" err="1" smtClean="0">
                <a:solidFill>
                  <a:srgbClr val="2933D6"/>
                </a:solidFill>
              </a:rPr>
              <a:t>тач</a:t>
            </a:r>
            <a:r>
              <a:rPr lang="en-US" sz="1900" b="1" dirty="0" smtClean="0">
                <a:solidFill>
                  <a:srgbClr val="2933D6"/>
                </a:solidFill>
              </a:rPr>
              <a:t>. 1) и 2</a:t>
            </a:r>
            <a:r>
              <a:rPr lang="en-US" sz="1900" b="1" dirty="0" smtClean="0">
                <a:solidFill>
                  <a:srgbClr val="2933D6"/>
                </a:solidFill>
              </a:rPr>
              <a:t>)</a:t>
            </a:r>
            <a:r>
              <a:rPr lang="sr-Cyrl-RS" sz="1900" b="1" dirty="0" smtClean="0">
                <a:solidFill>
                  <a:srgbClr val="2933D6"/>
                </a:solidFill>
              </a:rPr>
              <a:t> (нема алтернативе и хитност)</a:t>
            </a:r>
            <a:r>
              <a:rPr lang="sr-Cyrl-RS" sz="1900" dirty="0" smtClean="0">
                <a:solidFill>
                  <a:srgbClr val="2933D6"/>
                </a:solidFill>
              </a:rPr>
              <a:t>,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има</a:t>
            </a:r>
            <a:r>
              <a:rPr lang="en-US" sz="1900" dirty="0" smtClean="0">
                <a:solidFill>
                  <a:srgbClr val="2933D6"/>
                </a:solidFill>
              </a:rPr>
              <a:t> и </a:t>
            </a:r>
            <a:r>
              <a:rPr lang="en-US" sz="1900" dirty="0" err="1" smtClean="0">
                <a:solidFill>
                  <a:srgbClr val="2933D6"/>
                </a:solidFill>
              </a:rPr>
              <a:t>обавезу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да</a:t>
            </a:r>
            <a:r>
              <a:rPr lang="en-US" sz="1900" dirty="0" smtClean="0">
                <a:solidFill>
                  <a:srgbClr val="2933D6"/>
                </a:solidFill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</a:rPr>
              <a:t>истовремено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објављивањем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обавештења</a:t>
            </a:r>
            <a:r>
              <a:rPr lang="en-US" sz="1900" dirty="0" smtClean="0">
                <a:solidFill>
                  <a:srgbClr val="2933D6"/>
                </a:solidFill>
              </a:rPr>
              <a:t> о </a:t>
            </a:r>
            <a:r>
              <a:rPr lang="en-US" sz="1900" dirty="0" err="1" smtClean="0">
                <a:solidFill>
                  <a:srgbClr val="2933D6"/>
                </a:solidFill>
              </a:rPr>
              <a:t>спровођењу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1900" dirty="0" smtClean="0">
                <a:solidFill>
                  <a:srgbClr val="2933D6"/>
                </a:solidFill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</a:rPr>
              <a:t>Канцеларији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јавне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набавке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достави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образложење</a:t>
            </a:r>
            <a:r>
              <a:rPr lang="en-US" sz="1900" dirty="0" smtClean="0">
                <a:solidFill>
                  <a:srgbClr val="2933D6"/>
                </a:solidFill>
              </a:rPr>
              <a:t> и </a:t>
            </a:r>
            <a:r>
              <a:rPr lang="en-US" sz="1900" dirty="0" err="1" smtClean="0">
                <a:solidFill>
                  <a:srgbClr val="2933D6"/>
                </a:solidFill>
              </a:rPr>
              <a:t>сву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документацију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sr-Cyrl-RS" sz="1900" dirty="0" smtClean="0">
                <a:solidFill>
                  <a:srgbClr val="2933D6"/>
                </a:solidFill>
              </a:rPr>
              <a:t>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разлозима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sr-Cyrl-RS" sz="1900" dirty="0" smtClean="0">
                <a:solidFill>
                  <a:srgbClr val="2933D6"/>
                </a:solidFill>
              </a:rPr>
              <a:t>за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спровођење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те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врсте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1900" dirty="0" smtClean="0">
                <a:solidFill>
                  <a:srgbClr val="2933D6"/>
                </a:solidFill>
              </a:rPr>
              <a:t>, </a:t>
            </a:r>
            <a:r>
              <a:rPr lang="sr-Cyrl-RS" sz="1900" b="1" dirty="0" smtClean="0">
                <a:solidFill>
                  <a:srgbClr val="2933D6"/>
                </a:solidFill>
              </a:rPr>
              <a:t>д</a:t>
            </a:r>
            <a:r>
              <a:rPr lang="en-US" sz="1900" b="1" dirty="0" smtClean="0">
                <a:solidFill>
                  <a:srgbClr val="2933D6"/>
                </a:solidFill>
              </a:rPr>
              <a:t>а </a:t>
            </a:r>
            <a:r>
              <a:rPr lang="en-US" sz="1900" b="1" dirty="0" err="1" smtClean="0">
                <a:solidFill>
                  <a:srgbClr val="2933D6"/>
                </a:solidFill>
              </a:rPr>
              <a:t>би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она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дала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мишљење</a:t>
            </a:r>
            <a:r>
              <a:rPr lang="en-US" sz="1900" dirty="0" smtClean="0">
                <a:solidFill>
                  <a:srgbClr val="2933D6"/>
                </a:solidFill>
              </a:rPr>
              <a:t>. </a:t>
            </a:r>
            <a:r>
              <a:rPr lang="en-US" sz="1900" dirty="0" err="1" smtClean="0">
                <a:solidFill>
                  <a:srgbClr val="2933D6"/>
                </a:solidFill>
              </a:rPr>
              <a:t>Питање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зашто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само</a:t>
            </a:r>
            <a:r>
              <a:rPr lang="en-US" sz="1900" dirty="0" smtClean="0">
                <a:solidFill>
                  <a:srgbClr val="2933D6"/>
                </a:solidFill>
              </a:rPr>
              <a:t> у </a:t>
            </a:r>
            <a:r>
              <a:rPr lang="en-US" sz="1900" dirty="0" err="1" smtClean="0">
                <a:solidFill>
                  <a:srgbClr val="2933D6"/>
                </a:solidFill>
              </a:rPr>
              <a:t>овим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случајевима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неопходно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затражити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мишљење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Канцеларије</a:t>
            </a:r>
            <a:r>
              <a:rPr lang="en-US" sz="1900" dirty="0" smtClean="0">
                <a:solidFill>
                  <a:srgbClr val="2933D6"/>
                </a:solidFill>
              </a:rPr>
              <a:t>. </a:t>
            </a:r>
            <a:r>
              <a:rPr lang="en-US" sz="1900" dirty="0" err="1" smtClean="0">
                <a:solidFill>
                  <a:srgbClr val="2933D6"/>
                </a:solidFill>
              </a:rPr>
              <a:t>Не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делује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правни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стандарди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прописани</a:t>
            </a:r>
            <a:r>
              <a:rPr lang="en-US" sz="1900" dirty="0" smtClean="0">
                <a:solidFill>
                  <a:srgbClr val="2933D6"/>
                </a:solidFill>
              </a:rPr>
              <a:t> у </a:t>
            </a:r>
            <a:r>
              <a:rPr lang="en-US" sz="1900" dirty="0" err="1" smtClean="0">
                <a:solidFill>
                  <a:srgbClr val="2933D6"/>
                </a:solidFill>
              </a:rPr>
              <a:t>другим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ситуацијама</a:t>
            </a:r>
            <a:r>
              <a:rPr lang="en-US" sz="1900" dirty="0" smtClean="0">
                <a:solidFill>
                  <a:srgbClr val="2933D6"/>
                </a:solidFill>
              </a:rPr>
              <a:t> у </a:t>
            </a:r>
            <a:r>
              <a:rPr lang="en-US" sz="1900" dirty="0" err="1" smtClean="0">
                <a:solidFill>
                  <a:srgbClr val="2933D6"/>
                </a:solidFill>
              </a:rPr>
              <a:t>којима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дозвољено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спровођење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ове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врсте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једноставнији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тумачење</a:t>
            </a:r>
            <a:r>
              <a:rPr lang="en-US" sz="1900" dirty="0" smtClean="0">
                <a:solidFill>
                  <a:srgbClr val="2933D6"/>
                </a:solidFill>
              </a:rPr>
              <a:t>. </a:t>
            </a:r>
            <a:endParaRPr lang="sr-Cyrl-RS" sz="1900" dirty="0" smtClean="0">
              <a:solidFill>
                <a:srgbClr val="2933D6"/>
              </a:solidFill>
            </a:endParaRPr>
          </a:p>
          <a:p>
            <a:pPr algn="just"/>
            <a:r>
              <a:rPr lang="en-US" sz="1900" b="1" dirty="0" err="1" smtClean="0">
                <a:solidFill>
                  <a:srgbClr val="2933D6"/>
                </a:solidFill>
              </a:rPr>
              <a:t>Пример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набавка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добара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када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их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могуће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набавити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користећи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посебно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повољну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прилику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која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доступна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само</a:t>
            </a:r>
            <a:r>
              <a:rPr lang="en-US" sz="1900" dirty="0" smtClean="0">
                <a:solidFill>
                  <a:srgbClr val="2933D6"/>
                </a:solidFill>
              </a:rPr>
              <a:t> у </a:t>
            </a:r>
            <a:r>
              <a:rPr lang="en-US" sz="1900" dirty="0" err="1" smtClean="0">
                <a:solidFill>
                  <a:srgbClr val="2933D6"/>
                </a:solidFill>
              </a:rPr>
              <a:t>врло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кратком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времену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цени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знатно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нижој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од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уобичајених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тржишних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цена</a:t>
            </a:r>
            <a:r>
              <a:rPr lang="en-US" sz="1900" dirty="0" smtClean="0">
                <a:solidFill>
                  <a:srgbClr val="2933D6"/>
                </a:solidFill>
              </a:rPr>
              <a:t>. </a:t>
            </a:r>
            <a:r>
              <a:rPr lang="en-US" sz="1900" dirty="0" err="1" smtClean="0">
                <a:solidFill>
                  <a:srgbClr val="2933D6"/>
                </a:solidFill>
              </a:rPr>
              <a:t>Стандарди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попут</a:t>
            </a:r>
            <a:r>
              <a:rPr lang="en-US" sz="1900" dirty="0" smtClean="0">
                <a:solidFill>
                  <a:srgbClr val="2933D6"/>
                </a:solidFill>
              </a:rPr>
              <a:t> „</a:t>
            </a:r>
            <a:r>
              <a:rPr lang="en-US" sz="1900" dirty="0" err="1" smtClean="0">
                <a:solidFill>
                  <a:srgbClr val="2933D6"/>
                </a:solidFill>
              </a:rPr>
              <a:t>повољне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куповине</a:t>
            </a:r>
            <a:r>
              <a:rPr lang="en-US" sz="1900" dirty="0" smtClean="0">
                <a:solidFill>
                  <a:srgbClr val="2933D6"/>
                </a:solidFill>
              </a:rPr>
              <a:t>“, „</a:t>
            </a:r>
            <a:r>
              <a:rPr lang="en-US" sz="1900" dirty="0" err="1" smtClean="0">
                <a:solidFill>
                  <a:srgbClr val="2933D6"/>
                </a:solidFill>
              </a:rPr>
              <a:t>врло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кратког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времена</a:t>
            </a:r>
            <a:r>
              <a:rPr lang="en-US" sz="1900" dirty="0" smtClean="0">
                <a:solidFill>
                  <a:srgbClr val="2933D6"/>
                </a:solidFill>
              </a:rPr>
              <a:t>“ и „</a:t>
            </a:r>
            <a:r>
              <a:rPr lang="en-US" sz="1900" dirty="0" err="1" smtClean="0">
                <a:solidFill>
                  <a:srgbClr val="2933D6"/>
                </a:solidFill>
              </a:rPr>
              <a:t>цена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знатно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нижих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од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уобичајених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тржишних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цена</a:t>
            </a:r>
            <a:r>
              <a:rPr lang="en-US" sz="1900" dirty="0" smtClean="0">
                <a:solidFill>
                  <a:srgbClr val="2933D6"/>
                </a:solidFill>
              </a:rPr>
              <a:t>“ </a:t>
            </a:r>
            <a:r>
              <a:rPr lang="en-US" sz="1900" dirty="0" err="1" smtClean="0">
                <a:solidFill>
                  <a:srgbClr val="2933D6"/>
                </a:solidFill>
              </a:rPr>
              <a:t>нису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једноставнији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тумачење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од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појма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права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интелектуалне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својине</a:t>
            </a:r>
            <a:r>
              <a:rPr lang="en-US" sz="1900" dirty="0" smtClean="0">
                <a:solidFill>
                  <a:srgbClr val="2933D6"/>
                </a:solidFill>
              </a:rPr>
              <a:t>.</a:t>
            </a:r>
            <a:endParaRPr lang="en-US" sz="19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6.</a:t>
            </a:r>
            <a:r>
              <a:rPr lang="sr-Cyrl-RS" sz="2400" b="1" dirty="0" smtClean="0">
                <a:solidFill>
                  <a:srgbClr val="100E65"/>
                </a:solidFill>
              </a:rPr>
              <a:t>6</a:t>
            </a:r>
            <a:r>
              <a:rPr lang="sr-Cyrl-RS" sz="2400" b="1" dirty="0">
                <a:solidFill>
                  <a:srgbClr val="100E65"/>
                </a:solidFill>
              </a:rPr>
              <a:t>. </a:t>
            </a:r>
            <a:r>
              <a:rPr lang="en-US" sz="2400" b="1" dirty="0" err="1"/>
              <a:t>Преговарачки</a:t>
            </a:r>
            <a:r>
              <a:rPr lang="en-US" sz="2400" b="1" dirty="0"/>
              <a:t> </a:t>
            </a:r>
            <a:r>
              <a:rPr lang="en-US" sz="2400" b="1" dirty="0" err="1"/>
              <a:t>поступак</a:t>
            </a:r>
            <a:r>
              <a:rPr lang="en-US" sz="2400" b="1" dirty="0"/>
              <a:t> </a:t>
            </a:r>
            <a:r>
              <a:rPr lang="en-US" sz="2400" b="1" dirty="0" err="1"/>
              <a:t>без</a:t>
            </a:r>
            <a:r>
              <a:rPr lang="en-US" sz="2400" b="1" dirty="0"/>
              <a:t> </a:t>
            </a:r>
            <a:r>
              <a:rPr lang="en-US" sz="2400" b="1" dirty="0" err="1"/>
              <a:t>објављивања</a:t>
            </a:r>
            <a:r>
              <a:rPr lang="en-US" sz="2400" b="1" dirty="0"/>
              <a:t> </a:t>
            </a:r>
            <a:r>
              <a:rPr lang="en-US" sz="2400" b="1" dirty="0" err="1"/>
              <a:t>јавног</a:t>
            </a:r>
            <a:r>
              <a:rPr lang="en-US" sz="2400" b="1" dirty="0"/>
              <a:t> </a:t>
            </a:r>
            <a:r>
              <a:rPr lang="en-US" sz="2400" b="1" dirty="0" err="1"/>
              <a:t>позива</a:t>
            </a:r>
            <a:r>
              <a:rPr lang="sr-Cyrl-RS" sz="2400" b="1" dirty="0" smtClean="0">
                <a:solidFill>
                  <a:srgbClr val="100E65"/>
                </a:solidFill>
              </a:rPr>
              <a:t> (8)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720436"/>
            <a:ext cx="10643215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 smtClean="0">
                <a:solidFill>
                  <a:srgbClr val="2933D6"/>
                </a:solidFill>
              </a:rPr>
              <a:t>Ток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поступка</a:t>
            </a:r>
            <a:endParaRPr lang="en-US" dirty="0" smtClean="0">
              <a:solidFill>
                <a:srgbClr val="2933D6"/>
              </a:solidFill>
            </a:endParaRPr>
          </a:p>
          <a:p>
            <a:pPr algn="just"/>
            <a:r>
              <a:rPr lang="en-US" b="1" dirty="0" err="1" smtClean="0">
                <a:solidFill>
                  <a:srgbClr val="2933D6"/>
                </a:solidFill>
              </a:rPr>
              <a:t>Постављањем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минималних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услова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наручиоцима</a:t>
            </a:r>
            <a:r>
              <a:rPr lang="en-US" b="1" i="1" dirty="0" smtClean="0">
                <a:solidFill>
                  <a:srgbClr val="2933D6"/>
                </a:solidFill>
              </a:rPr>
              <a:t> у </a:t>
            </a:r>
            <a:r>
              <a:rPr lang="en-US" b="1" i="1" dirty="0" err="1" smtClean="0">
                <a:solidFill>
                  <a:srgbClr val="2933D6"/>
                </a:solidFill>
              </a:rPr>
              <a:t>вези</a:t>
            </a:r>
            <a:r>
              <a:rPr lang="en-US" b="1" i="1" dirty="0" smtClean="0">
                <a:solidFill>
                  <a:srgbClr val="2933D6"/>
                </a:solidFill>
              </a:rPr>
              <a:t> с </a:t>
            </a:r>
            <a:r>
              <a:rPr lang="en-US" b="1" i="1" dirty="0" err="1" smtClean="0">
                <a:solidFill>
                  <a:srgbClr val="2933D6"/>
                </a:solidFill>
              </a:rPr>
              <a:t>транспарентношћу</a:t>
            </a:r>
            <a:r>
              <a:rPr lang="en-US" b="1" i="1" dirty="0" smtClean="0">
                <a:solidFill>
                  <a:srgbClr val="2933D6"/>
                </a:solidFill>
              </a:rPr>
              <a:t> и </a:t>
            </a:r>
            <a:r>
              <a:rPr lang="en-US" b="1" i="1" dirty="0" err="1" smtClean="0">
                <a:solidFill>
                  <a:srgbClr val="2933D6"/>
                </a:solidFill>
              </a:rPr>
              <a:t>равноправношћу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учесника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поступка</a:t>
            </a:r>
            <a:r>
              <a:rPr lang="en-US" i="1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покушава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отклонити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ублажити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ризик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корупције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dirty="0" err="1" smtClean="0">
                <a:solidFill>
                  <a:srgbClr val="2933D6"/>
                </a:solidFill>
              </a:rPr>
              <a:t>Члан</a:t>
            </a:r>
            <a:r>
              <a:rPr lang="en-US" dirty="0" smtClean="0">
                <a:solidFill>
                  <a:srgbClr val="2933D6"/>
                </a:solidFill>
              </a:rPr>
              <a:t> 62. </a:t>
            </a:r>
            <a:r>
              <a:rPr lang="en-US" dirty="0" err="1" smtClean="0">
                <a:solidFill>
                  <a:srgbClr val="2933D6"/>
                </a:solidFill>
              </a:rPr>
              <a:t>обавезује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наручиоц</a:t>
            </a:r>
            <a:r>
              <a:rPr lang="sr-Cyrl-RS" dirty="0" smtClean="0">
                <a:solidFill>
                  <a:srgbClr val="2933D6"/>
                </a:solidFill>
              </a:rPr>
              <a:t>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Порталу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објав</a:t>
            </a:r>
            <a:r>
              <a:rPr lang="sr-Cyrl-RS" b="1" dirty="0" smtClean="0">
                <a:solidFill>
                  <a:srgbClr val="2933D6"/>
                </a:solidFill>
              </a:rPr>
              <a:t>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обавештење</a:t>
            </a:r>
            <a:r>
              <a:rPr lang="en-US" dirty="0" smtClean="0">
                <a:solidFill>
                  <a:srgbClr val="2933D6"/>
                </a:solidFill>
              </a:rPr>
              <a:t> о </a:t>
            </a:r>
            <a:r>
              <a:rPr lang="en-US" dirty="0" err="1" smtClean="0">
                <a:solidFill>
                  <a:srgbClr val="2933D6"/>
                </a:solidFill>
              </a:rPr>
              <a:t>спровођењу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овог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поступка</a:t>
            </a:r>
            <a:r>
              <a:rPr lang="sr-Cyrl-RS" dirty="0" smtClean="0">
                <a:solidFill>
                  <a:srgbClr val="2933D6"/>
                </a:solidFill>
              </a:rPr>
              <a:t> </a:t>
            </a:r>
            <a:r>
              <a:rPr lang="sr-Cyrl-RS" b="1" dirty="0" smtClean="0">
                <a:solidFill>
                  <a:srgbClr val="2933D6"/>
                </a:solidFill>
              </a:rPr>
              <a:t>са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образложење</a:t>
            </a:r>
            <a:r>
              <a:rPr lang="sr-Cyrl-RS" b="1" dirty="0" smtClean="0">
                <a:solidFill>
                  <a:srgbClr val="2933D6"/>
                </a:solidFill>
              </a:rPr>
              <a:t>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основаности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примене</a:t>
            </a:r>
            <a:r>
              <a:rPr lang="sr-Cyrl-RS" dirty="0" smtClean="0">
                <a:solidFill>
                  <a:srgbClr val="2933D6"/>
                </a:solidFill>
              </a:rPr>
              <a:t>. Затим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smtClean="0">
                <a:solidFill>
                  <a:srgbClr val="2933D6"/>
                </a:solidFill>
              </a:rPr>
              <a:t>у </a:t>
            </a:r>
            <a:r>
              <a:rPr lang="en-US" b="1" dirty="0" err="1" smtClean="0">
                <a:solidFill>
                  <a:srgbClr val="2933D6"/>
                </a:solidFill>
              </a:rPr>
              <a:t>писаној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форми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упути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позив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преговарање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једном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или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ако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могуће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већем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броју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привредних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субјеката</a:t>
            </a:r>
            <a:r>
              <a:rPr lang="sr-Cyrl-R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уз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sr-Cyrl-RS" b="1" dirty="0" smtClean="0">
                <a:solidFill>
                  <a:srgbClr val="2933D6"/>
                </a:solidFill>
              </a:rPr>
              <a:t>који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достав</a:t>
            </a:r>
            <a:r>
              <a:rPr lang="sr-Cyrl-RS" b="1" dirty="0" smtClean="0">
                <a:solidFill>
                  <a:srgbClr val="2933D6"/>
                </a:solidFill>
              </a:rPr>
              <a:t>ља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конкурсну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документацију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sr-Cyrl-RS" dirty="0" smtClean="0">
                <a:solidFill>
                  <a:srgbClr val="2933D6"/>
                </a:solidFill>
              </a:rPr>
              <a:t>(</a:t>
            </a:r>
            <a:r>
              <a:rPr lang="en-US" dirty="0" smtClean="0">
                <a:solidFill>
                  <a:srgbClr val="2933D6"/>
                </a:solidFill>
              </a:rPr>
              <a:t>у </a:t>
            </a:r>
            <a:r>
              <a:rPr lang="en-US" dirty="0" err="1" smtClean="0">
                <a:solidFill>
                  <a:srgbClr val="2933D6"/>
                </a:solidFill>
              </a:rPr>
              <a:t>којој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одређује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критеријуме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квалитативни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избор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привредног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субјекта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smtClean="0">
                <a:solidFill>
                  <a:srgbClr val="2933D6"/>
                </a:solidFill>
              </a:rPr>
              <a:t>и </a:t>
            </a:r>
            <a:r>
              <a:rPr lang="en-US" b="1" dirty="0" err="1" smtClean="0">
                <a:solidFill>
                  <a:srgbClr val="2933D6"/>
                </a:solidFill>
              </a:rPr>
              <a:t>критеријуме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доделу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уговора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предмет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описом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потреба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захтеваних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карактеристика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добара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услуга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радова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уз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навођење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елементи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описа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потреба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захтеваних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карактеристика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представљају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минималне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захтеве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све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понуде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треба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испуне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као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елементе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уговора</a:t>
            </a:r>
            <a:r>
              <a:rPr lang="en-US" dirty="0" smtClean="0">
                <a:solidFill>
                  <a:srgbClr val="2933D6"/>
                </a:solidFill>
              </a:rPr>
              <a:t> о </a:t>
            </a:r>
            <a:r>
              <a:rPr lang="en-US" dirty="0" err="1" smtClean="0">
                <a:solidFill>
                  <a:srgbClr val="2933D6"/>
                </a:solidFill>
              </a:rPr>
              <a:t>којима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ће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преговарати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начин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преговарања</a:t>
            </a:r>
            <a:r>
              <a:rPr lang="sr-Cyrl-RS" dirty="0" smtClean="0">
                <a:solidFill>
                  <a:srgbClr val="2933D6"/>
                </a:solidFill>
              </a:rPr>
              <a:t>)</a:t>
            </a:r>
            <a:r>
              <a:rPr lang="en-US" dirty="0" smtClean="0">
                <a:solidFill>
                  <a:srgbClr val="2933D6"/>
                </a:solidFill>
              </a:rPr>
              <a:t>. </a:t>
            </a:r>
            <a:r>
              <a:rPr lang="en-US" b="1" dirty="0" smtClean="0">
                <a:solidFill>
                  <a:srgbClr val="2933D6"/>
                </a:solidFill>
              </a:rPr>
              <a:t>О </a:t>
            </a:r>
            <a:r>
              <a:rPr lang="en-US" b="1" dirty="0" err="1" smtClean="0">
                <a:solidFill>
                  <a:srgbClr val="2933D6"/>
                </a:solidFill>
              </a:rPr>
              <a:t>минималним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захтевима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из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конкурсне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документације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може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преговара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  <a:endParaRPr lang="sr-Cyrl-RS" dirty="0" smtClean="0">
              <a:solidFill>
                <a:srgbClr val="2933D6"/>
              </a:solidFill>
            </a:endParaRPr>
          </a:p>
          <a:p>
            <a:pPr algn="just"/>
            <a:r>
              <a:rPr lang="en-US" dirty="0" err="1" smtClean="0">
                <a:solidFill>
                  <a:srgbClr val="2933D6"/>
                </a:solidFill>
              </a:rPr>
              <a:t>Наручилац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>
                <a:solidFill>
                  <a:srgbClr val="2933D6"/>
                </a:solidFill>
              </a:rPr>
              <a:t>је</a:t>
            </a:r>
            <a:r>
              <a:rPr lang="en-US" dirty="0">
                <a:solidFill>
                  <a:srgbClr val="2933D6"/>
                </a:solidFill>
              </a:rPr>
              <a:t> </a:t>
            </a:r>
            <a:r>
              <a:rPr lang="en-US" dirty="0" err="1">
                <a:solidFill>
                  <a:srgbClr val="2933D6"/>
                </a:solidFill>
              </a:rPr>
              <a:t>дужан</a:t>
            </a:r>
            <a:r>
              <a:rPr lang="en-US" dirty="0">
                <a:solidFill>
                  <a:srgbClr val="2933D6"/>
                </a:solidFill>
              </a:rPr>
              <a:t> </a:t>
            </a:r>
            <a:r>
              <a:rPr lang="en-US" dirty="0" err="1">
                <a:solidFill>
                  <a:srgbClr val="2933D6"/>
                </a:solidFill>
              </a:rPr>
              <a:t>да</a:t>
            </a:r>
            <a:r>
              <a:rPr lang="en-US" dirty="0">
                <a:solidFill>
                  <a:srgbClr val="2933D6"/>
                </a:solidFill>
              </a:rPr>
              <a:t> </a:t>
            </a:r>
            <a:r>
              <a:rPr lang="en-US" dirty="0" err="1">
                <a:solidFill>
                  <a:srgbClr val="2933D6"/>
                </a:solidFill>
              </a:rPr>
              <a:t>води</a:t>
            </a:r>
            <a:r>
              <a:rPr lang="en-US" dirty="0">
                <a:solidFill>
                  <a:srgbClr val="2933D6"/>
                </a:solidFill>
              </a:rPr>
              <a:t> </a:t>
            </a:r>
            <a:r>
              <a:rPr lang="en-US" dirty="0" err="1">
                <a:solidFill>
                  <a:srgbClr val="2933D6"/>
                </a:solidFill>
              </a:rPr>
              <a:t>записник</a:t>
            </a:r>
            <a:r>
              <a:rPr lang="en-US" dirty="0">
                <a:solidFill>
                  <a:srgbClr val="2933D6"/>
                </a:solidFill>
              </a:rPr>
              <a:t> о </a:t>
            </a:r>
            <a:r>
              <a:rPr lang="en-US" dirty="0" err="1" smtClean="0">
                <a:solidFill>
                  <a:srgbClr val="2933D6"/>
                </a:solidFill>
              </a:rPr>
              <a:t>преговарању</a:t>
            </a:r>
            <a:r>
              <a:rPr lang="sr-Cyrl-RS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током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преговора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обезбеди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једнако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поступање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према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свим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понуђачима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сме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пружа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информације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дискриминаторски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начин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које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поједини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понуђачи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могли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користе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штету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других</a:t>
            </a:r>
            <a:r>
              <a:rPr lang="en-US" dirty="0" smtClean="0">
                <a:solidFill>
                  <a:srgbClr val="2933D6"/>
                </a:solidFill>
              </a:rPr>
              <a:t>. </a:t>
            </a:r>
            <a:endParaRPr lang="sr-Cyrl-RS" dirty="0" smtClean="0">
              <a:solidFill>
                <a:srgbClr val="2933D6"/>
              </a:solidFill>
            </a:endParaRPr>
          </a:p>
          <a:p>
            <a:pPr algn="just"/>
            <a:r>
              <a:rPr lang="en-US" dirty="0" err="1" smtClean="0">
                <a:solidFill>
                  <a:srgbClr val="2933D6"/>
                </a:solidFill>
              </a:rPr>
              <a:t>Став</a:t>
            </a:r>
            <a:r>
              <a:rPr lang="en-US" dirty="0" smtClean="0">
                <a:solidFill>
                  <a:srgbClr val="2933D6"/>
                </a:solidFill>
              </a:rPr>
              <a:t> 9. </a:t>
            </a:r>
            <a:r>
              <a:rPr lang="en-US" dirty="0" err="1" smtClean="0">
                <a:solidFill>
                  <a:srgbClr val="2933D6"/>
                </a:solidFill>
              </a:rPr>
              <a:t>прописује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наручилац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sr-Cyrl-RS" dirty="0" smtClean="0">
                <a:solidFill>
                  <a:srgbClr val="2933D6"/>
                </a:solidFill>
              </a:rPr>
              <a:t>у одређеним ситуацијама (нпр. елементарне непогоде) </a:t>
            </a:r>
            <a:r>
              <a:rPr lang="en-US" dirty="0" err="1" smtClean="0">
                <a:solidFill>
                  <a:srgbClr val="2933D6"/>
                </a:solidFill>
              </a:rPr>
              <a:t>није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дужан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начин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прописан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ст</a:t>
            </a:r>
            <a:r>
              <a:rPr lang="en-US" dirty="0" smtClean="0">
                <a:solidFill>
                  <a:srgbClr val="2933D6"/>
                </a:solidFill>
              </a:rPr>
              <a:t>. 1–6. </a:t>
            </a:r>
            <a:r>
              <a:rPr lang="sr-Cyrl-RS" dirty="0" smtClean="0">
                <a:solidFill>
                  <a:srgbClr val="2933D6"/>
                </a:solidFill>
              </a:rPr>
              <a:t>Једине </a:t>
            </a:r>
            <a:r>
              <a:rPr lang="en-US" dirty="0" err="1" smtClean="0">
                <a:solidFill>
                  <a:srgbClr val="2933D6"/>
                </a:solidFill>
              </a:rPr>
              <a:t>обавез</a:t>
            </a:r>
            <a:r>
              <a:rPr lang="sr-Cyrl-RS" dirty="0" smtClean="0">
                <a:solidFill>
                  <a:srgbClr val="2933D6"/>
                </a:solidFill>
              </a:rPr>
              <a:t>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sr-Cyrl-RS" dirty="0" smtClean="0">
                <a:solidFill>
                  <a:srgbClr val="2933D6"/>
                </a:solidFill>
              </a:rPr>
              <a:t>су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води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записник</a:t>
            </a:r>
            <a:r>
              <a:rPr lang="en-US" i="1" dirty="0" smtClean="0">
                <a:solidFill>
                  <a:srgbClr val="2933D6"/>
                </a:solidFill>
              </a:rPr>
              <a:t> о </a:t>
            </a:r>
            <a:r>
              <a:rPr lang="en-US" i="1" dirty="0" err="1" smtClean="0">
                <a:solidFill>
                  <a:srgbClr val="2933D6"/>
                </a:solidFill>
              </a:rPr>
              <a:t>преговарању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обезбеди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једнако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поступање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свим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понуђачима</a:t>
            </a:r>
            <a:r>
              <a:rPr lang="sr-Cyrl-RS" dirty="0" smtClean="0">
                <a:solidFill>
                  <a:srgbClr val="2933D6"/>
                </a:solidFill>
              </a:rPr>
              <a:t>,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sr-Cyrl-RS" dirty="0" smtClean="0">
                <a:solidFill>
                  <a:srgbClr val="2933D6"/>
                </a:solidFill>
              </a:rPr>
              <a:t>ч</a:t>
            </a:r>
            <a:r>
              <a:rPr lang="en-US" dirty="0" err="1" smtClean="0">
                <a:solidFill>
                  <a:srgbClr val="2933D6"/>
                </a:solidFill>
              </a:rPr>
              <a:t>име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наведене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приближавају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режиму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изузетака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примене</a:t>
            </a:r>
            <a:r>
              <a:rPr lang="en-US" dirty="0" smtClean="0">
                <a:solidFill>
                  <a:srgbClr val="2933D6"/>
                </a:solidFill>
              </a:rPr>
              <a:t> ЗЈН.</a:t>
            </a:r>
          </a:p>
          <a:p>
            <a:pPr algn="just"/>
            <a:endParaRPr lang="en-US" sz="1900" dirty="0" smtClean="0">
              <a:solidFill>
                <a:srgbClr val="2933D6"/>
              </a:solidFill>
            </a:endParaRPr>
          </a:p>
          <a:p>
            <a:pPr algn="just"/>
            <a:r>
              <a:rPr lang="sr-Cyrl-RS" sz="1900" b="1" dirty="0" smtClean="0">
                <a:solidFill>
                  <a:srgbClr val="2933D6"/>
                </a:solidFill>
              </a:rPr>
              <a:t> </a:t>
            </a:r>
            <a:endParaRPr lang="en-US" sz="19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screenshot, blue, electric blue, majorelle blue&#10;&#10;Description automatically generated">
            <a:extLst>
              <a:ext uri="{FF2B5EF4-FFF2-40B4-BE49-F238E27FC236}">
                <a16:creationId xmlns="" xmlns:a16="http://schemas.microsoft.com/office/drawing/2014/main" id="{E77B597A-97C9-F52B-8303-5B1EAF73CE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443345"/>
            <a:ext cx="66440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Садржај</a:t>
            </a:r>
            <a:r>
              <a:rPr lang="en-US" sz="2800" b="1" dirty="0" smtClean="0">
                <a:solidFill>
                  <a:schemeClr val="bg1"/>
                </a:solidFill>
              </a:rPr>
              <a:t>:</a:t>
            </a:r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6BA537FE-DED8-D1CE-9635-1818D68AFAB0}"/>
              </a:ext>
            </a:extLst>
          </p:cNvPr>
          <p:cNvSpPr txBox="1"/>
          <p:nvPr/>
        </p:nvSpPr>
        <p:spPr>
          <a:xfrm>
            <a:off x="897621" y="1205346"/>
            <a:ext cx="974267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err="1" smtClean="0">
                <a:solidFill>
                  <a:schemeClr val="bg1"/>
                </a:solidFill>
              </a:rPr>
              <a:t>Одређивање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поверљивости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err="1" smtClean="0">
                <a:solidFill>
                  <a:schemeClr val="bg1"/>
                </a:solidFill>
              </a:rPr>
              <a:t>Језик</a:t>
            </a:r>
            <a:r>
              <a:rPr lang="en-US" sz="2400" b="1" dirty="0" smtClean="0">
                <a:solidFill>
                  <a:schemeClr val="bg1"/>
                </a:solidFill>
              </a:rPr>
              <a:t> у </a:t>
            </a:r>
            <a:r>
              <a:rPr lang="en-US" sz="2400" b="1" dirty="0" err="1" smtClean="0">
                <a:solidFill>
                  <a:schemeClr val="bg1"/>
                </a:solidFill>
              </a:rPr>
              <a:t>поступку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јавне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набавке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err="1" smtClean="0">
                <a:solidFill>
                  <a:schemeClr val="bg1"/>
                </a:solidFill>
              </a:rPr>
              <a:t>Валута</a:t>
            </a:r>
            <a:r>
              <a:rPr lang="en-US" sz="2400" b="1" dirty="0" smtClean="0">
                <a:solidFill>
                  <a:schemeClr val="bg1"/>
                </a:solidFill>
              </a:rPr>
              <a:t> у </a:t>
            </a:r>
            <a:r>
              <a:rPr lang="en-US" sz="2400" b="1" dirty="0" err="1" smtClean="0">
                <a:solidFill>
                  <a:schemeClr val="bg1"/>
                </a:solidFill>
              </a:rPr>
              <a:t>поступку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јавне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набавке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err="1" smtClean="0">
                <a:solidFill>
                  <a:schemeClr val="bg1"/>
                </a:solidFill>
              </a:rPr>
              <a:t>Комуникација</a:t>
            </a:r>
            <a:r>
              <a:rPr lang="en-US" sz="2400" b="1" dirty="0" smtClean="0">
                <a:solidFill>
                  <a:schemeClr val="bg1"/>
                </a:solidFill>
              </a:rPr>
              <a:t> у </a:t>
            </a:r>
            <a:r>
              <a:rPr lang="en-US" sz="2400" b="1" dirty="0" err="1" smtClean="0">
                <a:solidFill>
                  <a:schemeClr val="bg1"/>
                </a:solidFill>
              </a:rPr>
              <a:t>поступку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јавне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набавке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err="1" smtClean="0">
                <a:solidFill>
                  <a:schemeClr val="bg1"/>
                </a:solidFill>
              </a:rPr>
              <a:t>Опште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мере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за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спречавање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корупције</a:t>
            </a:r>
            <a:r>
              <a:rPr lang="en-US" sz="2400" b="1" dirty="0" smtClean="0">
                <a:solidFill>
                  <a:schemeClr val="bg1"/>
                </a:solidFill>
              </a:rPr>
              <a:t> и </a:t>
            </a:r>
            <a:r>
              <a:rPr lang="en-US" sz="2400" b="1" dirty="0" err="1" smtClean="0">
                <a:solidFill>
                  <a:schemeClr val="bg1"/>
                </a:solidFill>
              </a:rPr>
              <a:t>сукоб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интереса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err="1" smtClean="0">
                <a:solidFill>
                  <a:schemeClr val="bg1"/>
                </a:solidFill>
              </a:rPr>
              <a:t>Врсте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поступака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јавне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набавке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err="1" smtClean="0">
                <a:solidFill>
                  <a:schemeClr val="bg1"/>
                </a:solidFill>
              </a:rPr>
              <a:t>Минимални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број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кандидата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err="1" smtClean="0">
                <a:solidFill>
                  <a:schemeClr val="bg1"/>
                </a:solidFill>
              </a:rPr>
              <a:t>Позив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одабраним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кандидатима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err="1" smtClean="0">
                <a:solidFill>
                  <a:schemeClr val="bg1"/>
                </a:solidFill>
              </a:rPr>
              <a:t>Технике</a:t>
            </a:r>
            <a:r>
              <a:rPr lang="en-US" sz="2400" b="1" dirty="0" smtClean="0">
                <a:solidFill>
                  <a:schemeClr val="bg1"/>
                </a:solidFill>
              </a:rPr>
              <a:t> и </a:t>
            </a:r>
            <a:r>
              <a:rPr lang="en-US" sz="2400" b="1" dirty="0" err="1" smtClean="0">
                <a:solidFill>
                  <a:schemeClr val="bg1"/>
                </a:solidFill>
              </a:rPr>
              <a:t>инструменти</a:t>
            </a:r>
            <a:r>
              <a:rPr lang="en-US" sz="2400" b="1" dirty="0" smtClean="0">
                <a:solidFill>
                  <a:schemeClr val="bg1"/>
                </a:solidFill>
              </a:rPr>
              <a:t> у </a:t>
            </a:r>
            <a:r>
              <a:rPr lang="en-US" sz="2400" b="1" dirty="0" err="1" smtClean="0">
                <a:solidFill>
                  <a:schemeClr val="bg1"/>
                </a:solidFill>
              </a:rPr>
              <a:t>поступцима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јавних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набавки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err="1" smtClean="0">
                <a:solidFill>
                  <a:schemeClr val="bg1"/>
                </a:solidFill>
              </a:rPr>
              <a:t>Посебни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режими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набавке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err="1" smtClean="0">
                <a:solidFill>
                  <a:schemeClr val="bg1"/>
                </a:solidFill>
              </a:rPr>
              <a:t>Централизоване</a:t>
            </a:r>
            <a:r>
              <a:rPr lang="en-US" sz="2400" b="1" dirty="0" smtClean="0">
                <a:solidFill>
                  <a:schemeClr val="bg1"/>
                </a:solidFill>
              </a:rPr>
              <a:t> и </a:t>
            </a:r>
            <a:r>
              <a:rPr lang="en-US" sz="2400" b="1" dirty="0" err="1" smtClean="0">
                <a:solidFill>
                  <a:schemeClr val="bg1"/>
                </a:solidFill>
              </a:rPr>
              <a:t>заједничке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јавне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набавке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err="1" smtClean="0">
                <a:solidFill>
                  <a:schemeClr val="bg1"/>
                </a:solidFill>
              </a:rPr>
              <a:t>Рачунање</a:t>
            </a:r>
            <a:r>
              <a:rPr lang="en-US" sz="2400" b="1" dirty="0" smtClean="0">
                <a:solidFill>
                  <a:schemeClr val="bg1"/>
                </a:solidFill>
              </a:rPr>
              <a:t> и </a:t>
            </a:r>
            <a:r>
              <a:rPr lang="en-US" sz="2400" b="1" dirty="0" err="1" smtClean="0">
                <a:solidFill>
                  <a:schemeClr val="bg1"/>
                </a:solidFill>
              </a:rPr>
              <a:t>одређивање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рокова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457200" lvl="0" indent="-457200"/>
            <a:endParaRPr lang="en-US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69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6.7. </a:t>
            </a:r>
            <a:r>
              <a:rPr lang="en-US" sz="2400" b="1" dirty="0" err="1"/>
              <a:t>Преговарачки</a:t>
            </a:r>
            <a:r>
              <a:rPr lang="en-US" sz="2400" b="1" dirty="0"/>
              <a:t> </a:t>
            </a:r>
            <a:r>
              <a:rPr lang="en-US" sz="2400" b="1" dirty="0" err="1"/>
              <a:t>поступак</a:t>
            </a:r>
            <a:r>
              <a:rPr lang="en-US" sz="2400" b="1" dirty="0"/>
              <a:t> </a:t>
            </a:r>
            <a:r>
              <a:rPr lang="en-US" sz="2400" b="1" dirty="0" err="1"/>
              <a:t>са</a:t>
            </a:r>
            <a:r>
              <a:rPr lang="en-US" sz="2400" b="1" dirty="0"/>
              <a:t> </a:t>
            </a:r>
            <a:r>
              <a:rPr lang="en-US" sz="2400" b="1" dirty="0" err="1"/>
              <a:t>објављивањем</a:t>
            </a:r>
            <a:r>
              <a:rPr lang="en-US" sz="2400" b="1" dirty="0"/>
              <a:t> </a:t>
            </a:r>
            <a:r>
              <a:rPr lang="en-US" sz="2400" b="1" dirty="0" err="1"/>
              <a:t>јавног</a:t>
            </a:r>
            <a:r>
              <a:rPr lang="en-US" sz="2400" b="1" dirty="0"/>
              <a:t> </a:t>
            </a:r>
            <a:r>
              <a:rPr lang="en-US" sz="2400" b="1" dirty="0" err="1"/>
              <a:t>позива</a:t>
            </a:r>
            <a:r>
              <a:rPr lang="sr-Cyrl-RS" sz="2400" b="1" dirty="0" smtClean="0">
                <a:solidFill>
                  <a:srgbClr val="100E65"/>
                </a:solidFill>
              </a:rPr>
              <a:t> (1)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720436"/>
            <a:ext cx="10643215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Члан</a:t>
            </a:r>
            <a:r>
              <a:rPr lang="en-US" sz="2000" b="1" dirty="0" smtClean="0">
                <a:solidFill>
                  <a:srgbClr val="2933D6"/>
                </a:solidFill>
              </a:rPr>
              <a:t> 63.</a:t>
            </a:r>
            <a:r>
              <a:rPr lang="sr-Cyrl-RS" sz="2000" b="1" dirty="0" smtClean="0">
                <a:solidFill>
                  <a:srgbClr val="2933D6"/>
                </a:solidFill>
              </a:rPr>
              <a:t> </a:t>
            </a:r>
            <a:r>
              <a:rPr lang="sr-Cyrl-RS" sz="2000" b="1" dirty="0" smtClean="0">
                <a:solidFill>
                  <a:srgbClr val="2933D6"/>
                </a:solidFill>
              </a:rPr>
              <a:t>ЗЈН</a:t>
            </a:r>
            <a:endParaRPr lang="sr-Cyrl-RS" sz="20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Преговарачки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објављивањем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позива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доступан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само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секторским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наручиоцима</a:t>
            </a:r>
            <a:r>
              <a:rPr lang="en-US" sz="2000" dirty="0" smtClean="0">
                <a:solidFill>
                  <a:srgbClr val="2933D6"/>
                </a:solidFill>
              </a:rPr>
              <a:t> (у </a:t>
            </a:r>
            <a:r>
              <a:rPr lang="en-US" sz="2000" dirty="0" err="1" smtClean="0">
                <a:solidFill>
                  <a:srgbClr val="2933D6"/>
                </a:solidFill>
              </a:rPr>
              <a:t>претходном</a:t>
            </a:r>
            <a:r>
              <a:rPr lang="en-US" sz="2000" dirty="0" smtClean="0">
                <a:solidFill>
                  <a:srgbClr val="2933D6"/>
                </a:solidFill>
              </a:rPr>
              <a:t> ЗЈН-у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био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доступан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јавним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наручиоцима</a:t>
            </a:r>
            <a:r>
              <a:rPr lang="en-US" sz="2000" dirty="0" smtClean="0">
                <a:solidFill>
                  <a:srgbClr val="2933D6"/>
                </a:solidFill>
              </a:rPr>
              <a:t>). </a:t>
            </a:r>
            <a:r>
              <a:rPr lang="sr-Cyrl-RS" sz="2000" b="1" dirty="0">
                <a:solidFill>
                  <a:srgbClr val="2933D6"/>
                </a:solidFill>
              </a:rPr>
              <a:t>У</a:t>
            </a:r>
            <a:r>
              <a:rPr lang="en-US" sz="2000" b="1" dirty="0" err="1" smtClean="0">
                <a:solidFill>
                  <a:srgbClr val="2933D6"/>
                </a:solidFill>
              </a:rPr>
              <a:t>кључује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smtClean="0">
                <a:solidFill>
                  <a:srgbClr val="2933D6"/>
                </a:solidFill>
              </a:rPr>
              <a:t>и </a:t>
            </a:r>
            <a:r>
              <a:rPr lang="en-US" sz="2000" b="1" dirty="0" err="1" smtClean="0">
                <a:solidFill>
                  <a:srgbClr val="2933D6"/>
                </a:solidFill>
              </a:rPr>
              <a:t>фазу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преговора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предмету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другим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елементима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будућег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јавним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набавкама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sr-Cyrl-RS" sz="2000" dirty="0" smtClean="0">
                <a:solidFill>
                  <a:srgbClr val="2933D6"/>
                </a:solidFill>
              </a:rPr>
              <a:t>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двофазни</a:t>
            </a:r>
            <a:r>
              <a:rPr lang="en-US" sz="2000" b="1" i="1" dirty="0" smtClean="0">
                <a:solidFill>
                  <a:srgbClr val="2933D6"/>
                </a:solidFill>
              </a:rPr>
              <a:t> (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вишефазни</a:t>
            </a:r>
            <a:r>
              <a:rPr lang="en-US" sz="2000" b="1" i="1" dirty="0" smtClean="0">
                <a:solidFill>
                  <a:srgbClr val="2933D6"/>
                </a:solidFill>
              </a:rPr>
              <a:t>)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разлику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конкурентног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преговарањем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секторски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наручиоци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могу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га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користе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без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испуњења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било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каквих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услова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000" i="1" dirty="0" err="1" smtClean="0">
                <a:solidFill>
                  <a:srgbClr val="2933D6"/>
                </a:solidFill>
              </a:rPr>
              <a:t>Суштина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тока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је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иста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као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код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конкурентног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са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преговарањем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Прво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позивају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сви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заинтересовани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привредни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субјекти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првој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фази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квалификују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учешће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преговарачкој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фази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Након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преговора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следи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подношење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коначних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понуда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основу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додељује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јавној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набавци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</a:p>
          <a:p>
            <a:pPr algn="just"/>
            <a:endParaRPr lang="sr-Cyrl-RS" sz="20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Разлике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између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тока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ова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два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поступка</a:t>
            </a:r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b="1" i="1" dirty="0" smtClean="0">
                <a:solidFill>
                  <a:srgbClr val="2933D6"/>
                </a:solidFill>
              </a:rPr>
              <a:t>У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првој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фази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разлика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само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smtClean="0">
                <a:solidFill>
                  <a:srgbClr val="2933D6"/>
                </a:solidFill>
              </a:rPr>
              <a:t>у </a:t>
            </a:r>
            <a:r>
              <a:rPr lang="en-US" sz="2000" b="1" dirty="0" err="1" smtClean="0">
                <a:solidFill>
                  <a:srgbClr val="2933D6"/>
                </a:solidFill>
              </a:rPr>
              <a:t>повољности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секторског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уз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сагласност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свих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кандидата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одреди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рок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подношење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почетних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понуда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док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конкурентног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преговарањем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одређен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законски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минимум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en-US" sz="2000" b="1" dirty="0" smtClean="0"/>
          </a:p>
          <a:p>
            <a:pPr algn="just"/>
            <a:endParaRPr lang="en-US" sz="19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6.</a:t>
            </a:r>
            <a:r>
              <a:rPr lang="sr-Cyrl-RS" sz="2400" b="1" dirty="0" smtClean="0">
                <a:solidFill>
                  <a:srgbClr val="100E65"/>
                </a:solidFill>
              </a:rPr>
              <a:t>7</a:t>
            </a:r>
            <a:r>
              <a:rPr lang="sr-Cyrl-RS" sz="2400" b="1" dirty="0">
                <a:solidFill>
                  <a:srgbClr val="100E65"/>
                </a:solidFill>
              </a:rPr>
              <a:t>. </a:t>
            </a:r>
            <a:r>
              <a:rPr lang="en-US" sz="2400" b="1" dirty="0" err="1"/>
              <a:t>Преговарачки</a:t>
            </a:r>
            <a:r>
              <a:rPr lang="en-US" sz="2400" b="1" dirty="0"/>
              <a:t> </a:t>
            </a:r>
            <a:r>
              <a:rPr lang="en-US" sz="2400" b="1" dirty="0" err="1"/>
              <a:t>поступак</a:t>
            </a:r>
            <a:r>
              <a:rPr lang="en-US" sz="2400" b="1" dirty="0"/>
              <a:t> </a:t>
            </a:r>
            <a:r>
              <a:rPr lang="en-US" sz="2400" b="1" dirty="0" err="1"/>
              <a:t>са</a:t>
            </a:r>
            <a:r>
              <a:rPr lang="en-US" sz="2400" b="1" dirty="0"/>
              <a:t> </a:t>
            </a:r>
            <a:r>
              <a:rPr lang="en-US" sz="2400" b="1" dirty="0" err="1"/>
              <a:t>објављивањем</a:t>
            </a:r>
            <a:r>
              <a:rPr lang="en-US" sz="2400" b="1" dirty="0"/>
              <a:t> </a:t>
            </a:r>
            <a:r>
              <a:rPr lang="en-US" sz="2400" b="1" dirty="0" err="1"/>
              <a:t>јавног</a:t>
            </a:r>
            <a:r>
              <a:rPr lang="en-US" sz="2400" b="1" dirty="0"/>
              <a:t> </a:t>
            </a:r>
            <a:r>
              <a:rPr lang="en-US" sz="2400" b="1" dirty="0" err="1"/>
              <a:t>позива</a:t>
            </a:r>
            <a:r>
              <a:rPr lang="sr-Cyrl-RS" sz="2400" b="1" dirty="0" smtClean="0">
                <a:solidFill>
                  <a:srgbClr val="100E65"/>
                </a:solidFill>
              </a:rPr>
              <a:t> (2)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720436"/>
            <a:ext cx="10643215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i="1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преговарања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нешто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детаљније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уређен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конкурентног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преговарањем</a:t>
            </a:r>
            <a:r>
              <a:rPr lang="en-US" sz="2000" b="1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Ту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стоји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преговара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почетним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свим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следећим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понудама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понуђачима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побољшали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њихову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садржину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осим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случају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коначне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понуде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сачињава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записник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преговарању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минимални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захтеви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односе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опис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потреба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захтеваних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карактеристика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добара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услуга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радова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критеријуми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доделу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наведени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документацији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набавци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могу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буду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предмет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преговарања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може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преговара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узастопним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фазама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смањио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број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понуда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којима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ће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преговара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примењујући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критеријуме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доделу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ако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могућност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предвиђена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документацији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набавци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члан</a:t>
            </a:r>
            <a:r>
              <a:rPr lang="en-US" sz="2000" dirty="0" smtClean="0">
                <a:solidFill>
                  <a:srgbClr val="2933D6"/>
                </a:solidFill>
              </a:rPr>
              <a:t> 56). </a:t>
            </a:r>
            <a:endParaRPr lang="sr-Cyrl-R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Иако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ови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детаљи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преговорима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нису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дефинисани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преговарачког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објављивањем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позива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они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ће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пракси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вероватно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бити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готово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истоветни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јер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том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поступку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такође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помиње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подношење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почетних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коначних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понуда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члан</a:t>
            </a:r>
            <a:r>
              <a:rPr lang="en-US" sz="2000" dirty="0" smtClean="0">
                <a:solidFill>
                  <a:srgbClr val="2933D6"/>
                </a:solidFill>
              </a:rPr>
              <a:t> 63. </a:t>
            </a:r>
            <a:r>
              <a:rPr lang="en-US" sz="2000" dirty="0" err="1" smtClean="0">
                <a:solidFill>
                  <a:srgbClr val="2933D6"/>
                </a:solidFill>
              </a:rPr>
              <a:t>ст</a:t>
            </a:r>
            <a:r>
              <a:rPr lang="en-US" sz="2000" dirty="0" smtClean="0">
                <a:solidFill>
                  <a:srgbClr val="2933D6"/>
                </a:solidFill>
              </a:rPr>
              <a:t>. 8. и 13). </a:t>
            </a:r>
            <a:r>
              <a:rPr lang="en-US" sz="2000" b="1" dirty="0" err="1" smtClean="0">
                <a:solidFill>
                  <a:srgbClr val="2933D6"/>
                </a:solidFill>
              </a:rPr>
              <a:t>Једина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разлика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што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преговарачког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објављивањем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позива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помиње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могућност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преговарања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узастопним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фазама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en-US" sz="19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7. </a:t>
            </a:r>
            <a:r>
              <a:rPr lang="en-US" sz="2400" b="1" dirty="0" err="1" smtClean="0">
                <a:solidFill>
                  <a:srgbClr val="100E65"/>
                </a:solidFill>
              </a:rPr>
              <a:t>Минимални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број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кандидата</a:t>
            </a:r>
            <a:r>
              <a:rPr lang="sr-Cyrl-RS" sz="2400" b="1" dirty="0" smtClean="0">
                <a:solidFill>
                  <a:srgbClr val="100E65"/>
                </a:solidFill>
              </a:rPr>
              <a:t> (1)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720436"/>
            <a:ext cx="1064321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 smtClean="0">
                <a:solidFill>
                  <a:srgbClr val="2933D6"/>
                </a:solidFill>
              </a:rPr>
              <a:t>Члан</a:t>
            </a:r>
            <a:r>
              <a:rPr lang="en-US" b="1" dirty="0" smtClean="0">
                <a:solidFill>
                  <a:srgbClr val="2933D6"/>
                </a:solidFill>
              </a:rPr>
              <a:t> 64.</a:t>
            </a:r>
            <a:r>
              <a:rPr lang="sr-Cyrl-RS" b="1" dirty="0" smtClean="0">
                <a:solidFill>
                  <a:srgbClr val="2933D6"/>
                </a:solidFill>
              </a:rPr>
              <a:t> ЗЈН - </a:t>
            </a:r>
            <a:r>
              <a:rPr lang="en-US" dirty="0" err="1" smtClean="0">
                <a:solidFill>
                  <a:srgbClr val="2933D6"/>
                </a:solidFill>
              </a:rPr>
              <a:t>Одредбе</a:t>
            </a:r>
            <a:r>
              <a:rPr lang="sr-Cyrl-RS" dirty="0" smtClean="0">
                <a:solidFill>
                  <a:srgbClr val="2933D6"/>
                </a:solidFill>
              </a:rPr>
              <a:t> овог </a:t>
            </a:r>
            <a:r>
              <a:rPr lang="en-US" dirty="0" err="1" smtClean="0">
                <a:solidFill>
                  <a:srgbClr val="2933D6"/>
                </a:solidFill>
              </a:rPr>
              <a:t>члана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нису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најбоље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језички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формулисане</a:t>
            </a:r>
            <a:r>
              <a:rPr lang="en-US" dirty="0" smtClean="0">
                <a:solidFill>
                  <a:srgbClr val="2933D6"/>
                </a:solidFill>
              </a:rPr>
              <a:t>. </a:t>
            </a:r>
            <a:r>
              <a:rPr lang="en-US" dirty="0" err="1" smtClean="0">
                <a:solidFill>
                  <a:srgbClr val="2933D6"/>
                </a:solidFill>
              </a:rPr>
              <a:t>Вишеструко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повезивање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минималног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максималног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броја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кандидата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ће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бити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позвани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другу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фазу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одређених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врста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поступака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могу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створе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забуну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наручилаца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понуђача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  <a:endParaRPr lang="en-US" dirty="0" smtClean="0">
              <a:solidFill>
                <a:srgbClr val="2933D6"/>
              </a:solidFill>
            </a:endParaRPr>
          </a:p>
          <a:p>
            <a:pPr algn="just"/>
            <a:r>
              <a:rPr lang="en-US" dirty="0" err="1" smtClean="0">
                <a:solidFill>
                  <a:srgbClr val="2933D6"/>
                </a:solidFill>
              </a:rPr>
              <a:t>Покушаћемо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појаснимо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правила</a:t>
            </a:r>
            <a:r>
              <a:rPr lang="en-US" dirty="0" smtClean="0">
                <a:solidFill>
                  <a:srgbClr val="2933D6"/>
                </a:solidFill>
              </a:rPr>
              <a:t>:</a:t>
            </a:r>
          </a:p>
          <a:p>
            <a:pPr lvl="0" algn="just"/>
            <a:r>
              <a:rPr lang="en-US" dirty="0" smtClean="0">
                <a:solidFill>
                  <a:srgbClr val="2933D6"/>
                </a:solidFill>
              </a:rPr>
              <a:t>У </a:t>
            </a:r>
            <a:r>
              <a:rPr lang="en-US" dirty="0" err="1" smtClean="0">
                <a:solidFill>
                  <a:srgbClr val="2933D6"/>
                </a:solidFill>
              </a:rPr>
              <a:t>поступцима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имају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бар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две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фазе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може</a:t>
            </a:r>
            <a:r>
              <a:rPr lang="en-US" b="1" i="1" dirty="0" smtClean="0">
                <a:solidFill>
                  <a:srgbClr val="2933D6"/>
                </a:solidFill>
              </a:rPr>
              <a:t>, а </a:t>
            </a:r>
            <a:r>
              <a:rPr lang="en-US" b="1" i="1" dirty="0" err="1" smtClean="0">
                <a:solidFill>
                  <a:srgbClr val="2933D6"/>
                </a:solidFill>
              </a:rPr>
              <a:t>не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мора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да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одреди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максималан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број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подносилаца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пријава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ће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sr-Cyrl-RS" dirty="0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дозво</a:t>
            </a:r>
            <a:r>
              <a:rPr lang="sr-Cyrl-RS" dirty="0" smtClean="0">
                <a:solidFill>
                  <a:srgbClr val="2933D6"/>
                </a:solidFill>
              </a:rPr>
              <a:t>лити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поднесу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понуду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учествују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дијалогу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smtClean="0">
                <a:solidFill>
                  <a:srgbClr val="2933D6"/>
                </a:solidFill>
              </a:rPr>
              <a:t>( </a:t>
            </a:r>
            <a:r>
              <a:rPr lang="en-US" dirty="0" err="1" smtClean="0">
                <a:solidFill>
                  <a:srgbClr val="2933D6"/>
                </a:solidFill>
              </a:rPr>
              <a:t>постану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учесници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друге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фазе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поступка</a:t>
            </a:r>
            <a:r>
              <a:rPr lang="en-US" dirty="0" smtClean="0">
                <a:solidFill>
                  <a:srgbClr val="2933D6"/>
                </a:solidFill>
              </a:rPr>
              <a:t>) – </a:t>
            </a:r>
            <a:r>
              <a:rPr lang="en-US" dirty="0" err="1" smtClean="0">
                <a:solidFill>
                  <a:srgbClr val="2933D6"/>
                </a:solidFill>
              </a:rPr>
              <a:t>став</a:t>
            </a:r>
            <a:r>
              <a:rPr lang="en-US" dirty="0" smtClean="0">
                <a:solidFill>
                  <a:srgbClr val="2933D6"/>
                </a:solidFill>
              </a:rPr>
              <a:t> 1.</a:t>
            </a:r>
          </a:p>
          <a:p>
            <a:pPr lvl="0" algn="just"/>
            <a:r>
              <a:rPr lang="en-US" b="1" dirty="0" err="1" smtClean="0">
                <a:solidFill>
                  <a:srgbClr val="2933D6"/>
                </a:solidFill>
              </a:rPr>
              <a:t>Ако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одлучи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одреди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максималан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број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учесника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друге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фазе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онда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тај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број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сме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буде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мањи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од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пет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код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рестриктивног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односно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мањи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од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три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код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конкурентног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преговарањем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преговарачког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објављивањем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јавног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позива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конкурентног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дијалога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партнерства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иновације</a:t>
            </a:r>
            <a:r>
              <a:rPr lang="en-US" dirty="0" smtClean="0">
                <a:solidFill>
                  <a:srgbClr val="2933D6"/>
                </a:solidFill>
              </a:rPr>
              <a:t> (</a:t>
            </a:r>
            <a:r>
              <a:rPr lang="en-US" dirty="0" err="1" smtClean="0">
                <a:solidFill>
                  <a:srgbClr val="2933D6"/>
                </a:solidFill>
              </a:rPr>
              <a:t>став</a:t>
            </a:r>
            <a:r>
              <a:rPr lang="en-US" dirty="0" smtClean="0">
                <a:solidFill>
                  <a:srgbClr val="2933D6"/>
                </a:solidFill>
              </a:rPr>
              <a:t> 2). </a:t>
            </a:r>
            <a:r>
              <a:rPr lang="en-US" dirty="0" err="1" smtClean="0">
                <a:solidFill>
                  <a:srgbClr val="2933D6"/>
                </a:solidFill>
              </a:rPr>
              <a:t>Тиме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законодавац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одређује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sr-Cyrl-RS" dirty="0" smtClean="0">
                <a:solidFill>
                  <a:srgbClr val="2933D6"/>
                </a:solidFill>
              </a:rPr>
              <a:t>степен </a:t>
            </a:r>
            <a:r>
              <a:rPr lang="en-US" dirty="0" err="1" smtClean="0">
                <a:solidFill>
                  <a:srgbClr val="2933D6"/>
                </a:solidFill>
              </a:rPr>
              <a:t>до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sr-Cyrl-RS" dirty="0" smtClean="0">
                <a:solidFill>
                  <a:srgbClr val="2933D6"/>
                </a:solidFill>
              </a:rPr>
              <a:t>кога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може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ограничи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конкуренција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другој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фази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поступка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тј</a:t>
            </a:r>
            <a:r>
              <a:rPr lang="sr-Cyrl-RS" dirty="0" smtClean="0">
                <a:solidFill>
                  <a:srgbClr val="2933D6"/>
                </a:solidFill>
              </a:rPr>
              <a:t>.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одређује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могућност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за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искључење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из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друге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фазе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поступка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понуђача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испуњавају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критеријуме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квалитативни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избор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привредног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субјекта</a:t>
            </a:r>
            <a:r>
              <a:rPr lang="en-US" dirty="0" smtClean="0">
                <a:solidFill>
                  <a:srgbClr val="2933D6"/>
                </a:solidFill>
              </a:rPr>
              <a:t>. </a:t>
            </a:r>
            <a:r>
              <a:rPr lang="en-US" dirty="0" err="1" smtClean="0">
                <a:solidFill>
                  <a:srgbClr val="2933D6"/>
                </a:solidFill>
              </a:rPr>
              <a:t>Такође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а</a:t>
            </a:r>
            <a:r>
              <a:rPr lang="en-US" b="1" dirty="0" err="1" smtClean="0">
                <a:solidFill>
                  <a:srgbClr val="2933D6"/>
                </a:solidFill>
              </a:rPr>
              <a:t>ко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користи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могућност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ограничи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број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кандидата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дужан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јавном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позиву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или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позиву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подношење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пријава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наведе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објективне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недискриминаторске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критеријуме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или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правила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намерава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примени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смањивање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броја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кандидата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минималан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број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кандидата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намерава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позове</a:t>
            </a:r>
            <a:r>
              <a:rPr lang="en-US" b="1" dirty="0" smtClean="0">
                <a:solidFill>
                  <a:srgbClr val="2933D6"/>
                </a:solidFill>
              </a:rPr>
              <a:t>, а </a:t>
            </a:r>
            <a:r>
              <a:rPr lang="en-US" b="1" dirty="0" err="1" smtClean="0">
                <a:solidFill>
                  <a:srgbClr val="2933D6"/>
                </a:solidFill>
              </a:rPr>
              <a:t>максималан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број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по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потреби</a:t>
            </a:r>
            <a:r>
              <a:rPr lang="en-US" b="1" dirty="0" smtClean="0">
                <a:solidFill>
                  <a:srgbClr val="2933D6"/>
                </a:solidFill>
              </a:rPr>
              <a:t>.</a:t>
            </a:r>
            <a:endParaRPr lang="en-US" sz="19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7. </a:t>
            </a:r>
            <a:r>
              <a:rPr lang="en-US" sz="2400" b="1" dirty="0" err="1" smtClean="0">
                <a:solidFill>
                  <a:srgbClr val="100E65"/>
                </a:solidFill>
              </a:rPr>
              <a:t>Минимални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број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кандидата</a:t>
            </a:r>
            <a:r>
              <a:rPr lang="sr-Cyrl-RS" sz="2400" b="1" dirty="0" smtClean="0">
                <a:solidFill>
                  <a:srgbClr val="100E65"/>
                </a:solidFill>
              </a:rPr>
              <a:t> (2)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720436"/>
            <a:ext cx="1064321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dirty="0" err="1" smtClean="0">
                <a:solidFill>
                  <a:srgbClr val="2933D6"/>
                </a:solidFill>
              </a:rPr>
              <a:t>Став</a:t>
            </a:r>
            <a:r>
              <a:rPr lang="en-US" dirty="0" smtClean="0">
                <a:solidFill>
                  <a:srgbClr val="2933D6"/>
                </a:solidFill>
              </a:rPr>
              <a:t> 3. </a:t>
            </a:r>
            <a:r>
              <a:rPr lang="en-US" dirty="0" err="1" smtClean="0">
                <a:solidFill>
                  <a:srgbClr val="2933D6"/>
                </a:solidFill>
              </a:rPr>
              <a:t>доноси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обрт</a:t>
            </a:r>
            <a:r>
              <a:rPr lang="en-US" dirty="0" smtClean="0">
                <a:solidFill>
                  <a:srgbClr val="2933D6"/>
                </a:solidFill>
              </a:rPr>
              <a:t>. </a:t>
            </a:r>
            <a:r>
              <a:rPr lang="en-US" dirty="0" smtClean="0">
                <a:solidFill>
                  <a:srgbClr val="2933D6"/>
                </a:solidFill>
              </a:rPr>
              <a:t>У </a:t>
            </a:r>
            <a:r>
              <a:rPr lang="en-US" dirty="0" err="1" smtClean="0">
                <a:solidFill>
                  <a:srgbClr val="2933D6"/>
                </a:solidFill>
              </a:rPr>
              <a:t>њему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наводи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максималан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број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подносилаца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пријава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који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ће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бити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позвани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другу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фазу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који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уређују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ст</a:t>
            </a:r>
            <a:r>
              <a:rPr lang="en-US" b="1" dirty="0" smtClean="0">
                <a:solidFill>
                  <a:srgbClr val="2933D6"/>
                </a:solidFill>
              </a:rPr>
              <a:t>. 1. и 2. </a:t>
            </a:r>
            <a:r>
              <a:rPr lang="en-US" b="1" dirty="0" err="1" smtClean="0">
                <a:solidFill>
                  <a:srgbClr val="2933D6"/>
                </a:solidFill>
              </a:rPr>
              <a:t>овог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члана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може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буде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одређен</a:t>
            </a:r>
            <a:r>
              <a:rPr lang="en-US" b="1" dirty="0" smtClean="0">
                <a:solidFill>
                  <a:srgbClr val="2933D6"/>
                </a:solidFill>
              </a:rPr>
              <a:t>, а </a:t>
            </a:r>
            <a:r>
              <a:rPr lang="en-US" b="1" dirty="0" err="1" smtClean="0">
                <a:solidFill>
                  <a:srgbClr val="2933D6"/>
                </a:solidFill>
              </a:rPr>
              <a:t>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мора</a:t>
            </a:r>
            <a:r>
              <a:rPr lang="en-US" b="1" dirty="0" smtClean="0">
                <a:solidFill>
                  <a:srgbClr val="2933D6"/>
                </a:solidFill>
              </a:rPr>
              <a:t> („</a:t>
            </a:r>
            <a:r>
              <a:rPr lang="en-US" b="1" dirty="0" err="1" smtClean="0">
                <a:solidFill>
                  <a:srgbClr val="2933D6"/>
                </a:solidFill>
              </a:rPr>
              <a:t>по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потреби</a:t>
            </a:r>
            <a:r>
              <a:rPr lang="en-US" b="1" dirty="0" smtClean="0">
                <a:solidFill>
                  <a:srgbClr val="2933D6"/>
                </a:solidFill>
              </a:rPr>
              <a:t>“), </a:t>
            </a:r>
            <a:r>
              <a:rPr lang="en-US" b="1" dirty="0" err="1" smtClean="0">
                <a:solidFill>
                  <a:srgbClr val="2933D6"/>
                </a:solidFill>
              </a:rPr>
              <a:t>док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минимални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број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кандидата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који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ће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бити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позвани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другу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фазу</a:t>
            </a:r>
            <a:r>
              <a:rPr lang="en-US" b="1" dirty="0" smtClean="0">
                <a:solidFill>
                  <a:srgbClr val="2933D6"/>
                </a:solidFill>
              </a:rPr>
              <a:t> (о </a:t>
            </a:r>
            <a:r>
              <a:rPr lang="en-US" b="1" dirty="0" err="1" smtClean="0">
                <a:solidFill>
                  <a:srgbClr val="2933D6"/>
                </a:solidFill>
              </a:rPr>
              <a:t>којем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тада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није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било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речи</a:t>
            </a:r>
            <a:r>
              <a:rPr lang="en-US" b="1" dirty="0" smtClean="0">
                <a:solidFill>
                  <a:srgbClr val="2933D6"/>
                </a:solidFill>
              </a:rPr>
              <a:t>) </a:t>
            </a:r>
            <a:r>
              <a:rPr lang="en-US" b="1" dirty="0" err="1" smtClean="0">
                <a:solidFill>
                  <a:srgbClr val="2933D6"/>
                </a:solidFill>
              </a:rPr>
              <a:t>мора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буде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одређен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позиву</a:t>
            </a:r>
            <a:r>
              <a:rPr lang="en-US" b="1" dirty="0" smtClean="0">
                <a:solidFill>
                  <a:srgbClr val="2933D6"/>
                </a:solidFill>
              </a:rPr>
              <a:t>. </a:t>
            </a:r>
            <a:endParaRPr lang="sr-Cyrl-RS" b="1" dirty="0" smtClean="0">
              <a:solidFill>
                <a:srgbClr val="2933D6"/>
              </a:solidFill>
            </a:endParaRPr>
          </a:p>
          <a:p>
            <a:pPr lvl="0" algn="just"/>
            <a:r>
              <a:rPr lang="en-US" dirty="0" err="1" smtClean="0">
                <a:solidFill>
                  <a:srgbClr val="2933D6"/>
                </a:solidFill>
              </a:rPr>
              <a:t>Затим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став</a:t>
            </a:r>
            <a:r>
              <a:rPr lang="en-US" dirty="0" smtClean="0">
                <a:solidFill>
                  <a:srgbClr val="2933D6"/>
                </a:solidFill>
              </a:rPr>
              <a:t> 4. </a:t>
            </a:r>
            <a:r>
              <a:rPr lang="en-US" dirty="0" err="1" smtClean="0">
                <a:solidFill>
                  <a:srgbClr val="2933D6"/>
                </a:solidFill>
              </a:rPr>
              <a:t>одређује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ипак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није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везан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тим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минималним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бројем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ако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број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подносилаца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пријава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који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испуњавају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критеријуме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квалитативни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избор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привредног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субјекта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нижи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од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тог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броја</a:t>
            </a:r>
            <a:r>
              <a:rPr lang="en-US" b="1" dirty="0" smtClean="0">
                <a:solidFill>
                  <a:srgbClr val="2933D6"/>
                </a:solidFill>
              </a:rPr>
              <a:t>. </a:t>
            </a:r>
            <a:r>
              <a:rPr lang="en-US" b="1" dirty="0" err="1" smtClean="0">
                <a:solidFill>
                  <a:srgbClr val="2933D6"/>
                </a:solidFill>
              </a:rPr>
              <a:t>Другим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речима</a:t>
            </a:r>
            <a:r>
              <a:rPr lang="en-US" b="1" dirty="0" smtClean="0">
                <a:solidFill>
                  <a:srgbClr val="2933D6"/>
                </a:solidFill>
              </a:rPr>
              <a:t>, и у </a:t>
            </a:r>
            <a:r>
              <a:rPr lang="en-US" b="1" dirty="0" err="1" smtClean="0">
                <a:solidFill>
                  <a:srgbClr val="2933D6"/>
                </a:solidFill>
              </a:rPr>
              <a:t>тој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ситуацији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може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sr-Cyrl-RS" b="1" dirty="0" smtClean="0">
                <a:solidFill>
                  <a:srgbClr val="2933D6"/>
                </a:solidFill>
              </a:rPr>
              <a:t>се </a:t>
            </a:r>
            <a:r>
              <a:rPr lang="en-US" b="1" dirty="0" err="1" smtClean="0">
                <a:solidFill>
                  <a:srgbClr val="2933D6"/>
                </a:solidFill>
              </a:rPr>
              <a:t>настави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поступак</a:t>
            </a:r>
            <a:r>
              <a:rPr lang="en-US" b="1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dirty="0" err="1" smtClean="0">
                <a:solidFill>
                  <a:srgbClr val="2933D6"/>
                </a:solidFill>
              </a:rPr>
              <a:t>Став</a:t>
            </a:r>
            <a:r>
              <a:rPr lang="en-US" dirty="0" smtClean="0">
                <a:solidFill>
                  <a:srgbClr val="2933D6"/>
                </a:solidFill>
              </a:rPr>
              <a:t> 5.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најјасније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формулисан</a:t>
            </a:r>
            <a:r>
              <a:rPr lang="en-US" dirty="0" smtClean="0">
                <a:solidFill>
                  <a:srgbClr val="2933D6"/>
                </a:solidFill>
              </a:rPr>
              <a:t>. </a:t>
            </a:r>
            <a:r>
              <a:rPr lang="en-US" b="1" dirty="0" smtClean="0">
                <a:solidFill>
                  <a:srgbClr val="2933D6"/>
                </a:solidFill>
              </a:rPr>
              <a:t>У </a:t>
            </a:r>
            <a:r>
              <a:rPr lang="en-US" b="1" dirty="0" err="1" smtClean="0">
                <a:solidFill>
                  <a:srgbClr val="2933D6"/>
                </a:solidFill>
              </a:rPr>
              <a:t>другу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фазу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могу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буду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позвани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привредни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субјекти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који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нису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учествовали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првој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фази</a:t>
            </a:r>
            <a:r>
              <a:rPr lang="en-US" b="1" dirty="0" smtClean="0">
                <a:solidFill>
                  <a:srgbClr val="2933D6"/>
                </a:solidFill>
              </a:rPr>
              <a:t> (</a:t>
            </a:r>
            <a:r>
              <a:rPr lang="en-US" b="1" dirty="0" err="1" smtClean="0">
                <a:solidFill>
                  <a:srgbClr val="2933D6"/>
                </a:solidFill>
              </a:rPr>
              <a:t>нису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поднели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пријаву</a:t>
            </a:r>
            <a:r>
              <a:rPr lang="en-US" b="1" dirty="0" smtClean="0">
                <a:solidFill>
                  <a:srgbClr val="2933D6"/>
                </a:solidFill>
              </a:rPr>
              <a:t>) </a:t>
            </a:r>
            <a:r>
              <a:rPr lang="en-US" b="1" dirty="0" err="1" smtClean="0">
                <a:solidFill>
                  <a:srgbClr val="2933D6"/>
                </a:solidFill>
              </a:rPr>
              <a:t>или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који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испуњавају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критеријуме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квалитативни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избор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привредног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субјекта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одређене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конкурсној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документацији</a:t>
            </a:r>
            <a:r>
              <a:rPr lang="en-US" b="1" dirty="0" smtClean="0">
                <a:solidFill>
                  <a:srgbClr val="2933D6"/>
                </a:solidFill>
              </a:rPr>
              <a:t>. </a:t>
            </a:r>
            <a:endParaRPr lang="sr-Cyrl-RS" b="1" dirty="0" smtClean="0">
              <a:solidFill>
                <a:srgbClr val="2933D6"/>
              </a:solidFill>
            </a:endParaRPr>
          </a:p>
          <a:p>
            <a:pPr algn="just"/>
            <a:r>
              <a:rPr lang="en-US" dirty="0" err="1" smtClean="0">
                <a:solidFill>
                  <a:srgbClr val="2933D6"/>
                </a:solidFill>
              </a:rPr>
              <a:t>Дакле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поступцима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имају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више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једне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фазе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наручилац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може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да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ограничи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број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привредних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субјеката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који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ће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учествовати</a:t>
            </a:r>
            <a:r>
              <a:rPr lang="en-US" i="1" dirty="0" smtClean="0">
                <a:solidFill>
                  <a:srgbClr val="2933D6"/>
                </a:solidFill>
              </a:rPr>
              <a:t> у </a:t>
            </a:r>
            <a:r>
              <a:rPr lang="en-US" i="1" dirty="0" err="1" smtClean="0">
                <a:solidFill>
                  <a:srgbClr val="2933D6"/>
                </a:solidFill>
              </a:rPr>
              <a:t>другој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фази</a:t>
            </a:r>
            <a:r>
              <a:rPr lang="en-US" dirty="0" smtClean="0">
                <a:solidFill>
                  <a:srgbClr val="2933D6"/>
                </a:solidFill>
              </a:rPr>
              <a:t>. </a:t>
            </a:r>
            <a:r>
              <a:rPr lang="en-US" dirty="0" err="1" smtClean="0">
                <a:solidFill>
                  <a:srgbClr val="2933D6"/>
                </a:solidFill>
              </a:rPr>
              <a:t>Смисао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лакше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спровођење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друге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фазе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поступка</a:t>
            </a:r>
            <a:r>
              <a:rPr lang="en-US" dirty="0" smtClean="0">
                <a:solidFill>
                  <a:srgbClr val="2933D6"/>
                </a:solidFill>
              </a:rPr>
              <a:t> (</a:t>
            </a:r>
            <a:r>
              <a:rPr lang="en-US" dirty="0" err="1" smtClean="0">
                <a:solidFill>
                  <a:srgbClr val="2933D6"/>
                </a:solidFill>
              </a:rPr>
              <a:t>посебно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преговора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дијалога</a:t>
            </a:r>
            <a:r>
              <a:rPr lang="en-US" dirty="0" smtClean="0">
                <a:solidFill>
                  <a:srgbClr val="2933D6"/>
                </a:solidFill>
              </a:rPr>
              <a:t>). </a:t>
            </a:r>
            <a:r>
              <a:rPr lang="en-US" dirty="0" err="1" smtClean="0">
                <a:solidFill>
                  <a:srgbClr val="2933D6"/>
                </a:solidFill>
              </a:rPr>
              <a:t>Такође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економске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анализе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показале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остављање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игри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мањег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броја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најјачих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кандидата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повећава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ниво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конкуренције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међу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њима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i="1" dirty="0" err="1" smtClean="0">
                <a:solidFill>
                  <a:srgbClr val="2933D6"/>
                </a:solidFill>
              </a:rPr>
              <a:t>Минимални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број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кандидата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ће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бити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позвани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другу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фазу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мора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бити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одређен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али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обавезује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наручиоца</a:t>
            </a:r>
            <a:r>
              <a:rPr lang="en-US" dirty="0" smtClean="0">
                <a:solidFill>
                  <a:srgbClr val="2933D6"/>
                </a:solidFill>
              </a:rPr>
              <a:t>. </a:t>
            </a:r>
            <a:r>
              <a:rPr lang="en-US" dirty="0" err="1" smtClean="0">
                <a:solidFill>
                  <a:srgbClr val="2933D6"/>
                </a:solidFill>
              </a:rPr>
              <a:t>То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напредак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односу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претходни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ЗЈН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који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рестриктивног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прописивао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другу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фазу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рестриктивног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наручилац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може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покрене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само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ако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најмање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три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кандидата</a:t>
            </a:r>
            <a:r>
              <a:rPr lang="en-US" dirty="0" smtClean="0">
                <a:solidFill>
                  <a:srgbClr val="2933D6"/>
                </a:solidFill>
              </a:rPr>
              <a:t>. У </a:t>
            </a:r>
            <a:r>
              <a:rPr lang="en-US" dirty="0" err="1" smtClean="0">
                <a:solidFill>
                  <a:srgbClr val="2933D6"/>
                </a:solidFill>
              </a:rPr>
              <a:t>супротном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био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дужан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обустави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поступак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  <a:r>
              <a:rPr lang="sr-Cyrl-RS" b="1" dirty="0" smtClean="0">
                <a:solidFill>
                  <a:srgbClr val="2933D6"/>
                </a:solidFill>
              </a:rPr>
              <a:t> </a:t>
            </a:r>
            <a:endParaRPr lang="en-US" sz="19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8. Позив одабраним кандидатима (1)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720436"/>
            <a:ext cx="1064321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 smtClean="0">
                <a:solidFill>
                  <a:srgbClr val="2933D6"/>
                </a:solidFill>
              </a:rPr>
              <a:t>Члан</a:t>
            </a:r>
            <a:r>
              <a:rPr lang="en-US" b="1" dirty="0" smtClean="0">
                <a:solidFill>
                  <a:srgbClr val="2933D6"/>
                </a:solidFill>
              </a:rPr>
              <a:t> 65.</a:t>
            </a:r>
            <a:r>
              <a:rPr lang="sr-Cyrl-RS" b="1" dirty="0" smtClean="0">
                <a:solidFill>
                  <a:srgbClr val="2933D6"/>
                </a:solidFill>
              </a:rPr>
              <a:t> ЗЈН - </a:t>
            </a:r>
            <a:r>
              <a:rPr lang="en-US" b="1" dirty="0" err="1" smtClean="0">
                <a:solidFill>
                  <a:srgbClr val="2933D6"/>
                </a:solidFill>
              </a:rPr>
              <a:t>уређује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позивање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привредних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субјеката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који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су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учествовали</a:t>
            </a:r>
            <a:r>
              <a:rPr lang="en-US" b="1" i="1" dirty="0" smtClean="0">
                <a:solidFill>
                  <a:srgbClr val="2933D6"/>
                </a:solidFill>
              </a:rPr>
              <a:t> у </a:t>
            </a:r>
            <a:r>
              <a:rPr lang="en-US" b="1" i="1" dirty="0" err="1" smtClean="0">
                <a:solidFill>
                  <a:srgbClr val="2933D6"/>
                </a:solidFill>
              </a:rPr>
              <a:t>првој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фази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рестриктивног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поступка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конкурентног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преговарањем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преговарачког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објављивањем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јавног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позива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конкурентног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дијалога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партнерства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иновације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b="1" dirty="0" smtClean="0">
                <a:solidFill>
                  <a:srgbClr val="2933D6"/>
                </a:solidFill>
              </a:rPr>
              <a:t>а </a:t>
            </a:r>
            <a:r>
              <a:rPr lang="en-US" b="1" dirty="0" err="1" smtClean="0">
                <a:solidFill>
                  <a:srgbClr val="2933D6"/>
                </a:solidFill>
              </a:rPr>
              <a:t>изабрани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учешће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другој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фази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тих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поступака</a:t>
            </a:r>
            <a:r>
              <a:rPr lang="en-US" b="1" dirty="0" smtClean="0">
                <a:solidFill>
                  <a:srgbClr val="2933D6"/>
                </a:solidFill>
              </a:rPr>
              <a:t>,</a:t>
            </a:r>
            <a:r>
              <a:rPr lang="sr-Cyrl-R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тј</a:t>
            </a:r>
            <a:r>
              <a:rPr lang="sr-Cyrl-RS" dirty="0" smtClean="0">
                <a:solidFill>
                  <a:srgbClr val="2933D6"/>
                </a:solidFill>
              </a:rPr>
              <a:t>.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постали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кандидати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дозвољено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подношење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учешће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дијалогу</a:t>
            </a:r>
            <a:r>
              <a:rPr lang="en-US" dirty="0" smtClean="0">
                <a:solidFill>
                  <a:srgbClr val="2933D6"/>
                </a:solidFill>
              </a:rPr>
              <a:t> (</a:t>
            </a:r>
            <a:r>
              <a:rPr lang="en-US" dirty="0" err="1" smtClean="0">
                <a:solidFill>
                  <a:srgbClr val="2933D6"/>
                </a:solidFill>
              </a:rPr>
              <a:t>став</a:t>
            </a:r>
            <a:r>
              <a:rPr lang="en-US" dirty="0" smtClean="0">
                <a:solidFill>
                  <a:srgbClr val="2933D6"/>
                </a:solidFill>
              </a:rPr>
              <a:t> 1).</a:t>
            </a:r>
          </a:p>
          <a:p>
            <a:pPr algn="just"/>
            <a:r>
              <a:rPr lang="en-US" b="1" dirty="0" smtClean="0">
                <a:solidFill>
                  <a:srgbClr val="2933D6"/>
                </a:solidFill>
              </a:rPr>
              <a:t>У </a:t>
            </a:r>
            <a:r>
              <a:rPr lang="en-US" b="1" dirty="0" err="1" smtClean="0">
                <a:solidFill>
                  <a:srgbClr val="2933D6"/>
                </a:solidFill>
              </a:rPr>
              <a:t>Прилогу</a:t>
            </a:r>
            <a:r>
              <a:rPr lang="en-US" b="1" dirty="0" smtClean="0">
                <a:solidFill>
                  <a:srgbClr val="2933D6"/>
                </a:solidFill>
              </a:rPr>
              <a:t> 6. </a:t>
            </a:r>
            <a:r>
              <a:rPr lang="en-US" b="1" dirty="0" err="1" smtClean="0">
                <a:solidFill>
                  <a:srgbClr val="2933D6"/>
                </a:solidFill>
              </a:rPr>
              <a:t>ЗЈН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прописана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садржина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позива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подношење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понуде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учешће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дијалогу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преговарање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или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подношење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пријава</a:t>
            </a:r>
            <a:r>
              <a:rPr lang="en-US" dirty="0" smtClean="0">
                <a:solidFill>
                  <a:srgbClr val="2933D6"/>
                </a:solidFill>
              </a:rPr>
              <a:t>. </a:t>
            </a:r>
          </a:p>
          <a:p>
            <a:pPr algn="just"/>
            <a:r>
              <a:rPr lang="en-US" b="1" dirty="0" smtClean="0">
                <a:solidFill>
                  <a:srgbClr val="2933D6"/>
                </a:solidFill>
              </a:rPr>
              <a:t>1) </a:t>
            </a:r>
            <a:r>
              <a:rPr lang="en-US" b="1" dirty="0" err="1" smtClean="0">
                <a:solidFill>
                  <a:srgbClr val="2933D6"/>
                </a:solidFill>
              </a:rPr>
              <a:t>Позив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подношење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понуде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учешће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дијалогу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или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преговоре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мора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садржи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најмање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следеће</a:t>
            </a:r>
            <a:r>
              <a:rPr lang="en-US" b="1" dirty="0" smtClean="0">
                <a:solidFill>
                  <a:srgbClr val="2933D6"/>
                </a:solidFill>
              </a:rPr>
              <a:t>:</a:t>
            </a:r>
            <a:r>
              <a:rPr lang="en-US" dirty="0" smtClean="0">
                <a:solidFill>
                  <a:srgbClr val="2933D6"/>
                </a:solidFill>
              </a:rPr>
              <a:t> (1) </a:t>
            </a:r>
            <a:r>
              <a:rPr lang="en-US" dirty="0" err="1" smtClean="0">
                <a:solidFill>
                  <a:srgbClr val="2933D6"/>
                </a:solidFill>
              </a:rPr>
              <a:t>упућивање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објављени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јавни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позив</a:t>
            </a:r>
            <a:r>
              <a:rPr lang="en-US" dirty="0" smtClean="0">
                <a:solidFill>
                  <a:srgbClr val="2933D6"/>
                </a:solidFill>
              </a:rPr>
              <a:t>; (2) </a:t>
            </a:r>
            <a:r>
              <a:rPr lang="en-US" dirty="0" err="1" smtClean="0">
                <a:solidFill>
                  <a:srgbClr val="2933D6"/>
                </a:solidFill>
              </a:rPr>
              <a:t>рок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подношење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понуда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адресу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понуде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морају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бити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послате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језик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језике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понуде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морају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бити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сачињене</a:t>
            </a:r>
            <a:r>
              <a:rPr lang="en-US" dirty="0" smtClean="0">
                <a:solidFill>
                  <a:srgbClr val="2933D6"/>
                </a:solidFill>
              </a:rPr>
              <a:t>; (3) у </a:t>
            </a:r>
            <a:r>
              <a:rPr lang="en-US" dirty="0" err="1" smtClean="0">
                <a:solidFill>
                  <a:srgbClr val="2933D6"/>
                </a:solidFill>
              </a:rPr>
              <a:t>случају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конкурентног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дијалога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датум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адресу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почетак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дијалога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језик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језике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користе</a:t>
            </a:r>
            <a:r>
              <a:rPr lang="en-US" dirty="0" smtClean="0">
                <a:solidFill>
                  <a:srgbClr val="2933D6"/>
                </a:solidFill>
              </a:rPr>
              <a:t>; (4) </a:t>
            </a:r>
            <a:r>
              <a:rPr lang="en-US" dirty="0" err="1" smtClean="0">
                <a:solidFill>
                  <a:srgbClr val="2933D6"/>
                </a:solidFill>
              </a:rPr>
              <a:t>упућивање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све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евентуалне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додатне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документе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треба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доставити</a:t>
            </a:r>
            <a:r>
              <a:rPr lang="en-US" dirty="0" smtClean="0">
                <a:solidFill>
                  <a:srgbClr val="2933D6"/>
                </a:solidFill>
              </a:rPr>
              <a:t>; (5) </a:t>
            </a:r>
            <a:r>
              <a:rPr lang="en-US" dirty="0" err="1" smtClean="0">
                <a:solidFill>
                  <a:srgbClr val="2933D6"/>
                </a:solidFill>
              </a:rPr>
              <a:t>критеријуми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ће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користити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доделу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уговора</a:t>
            </a:r>
            <a:r>
              <a:rPr lang="en-US" dirty="0" smtClean="0">
                <a:solidFill>
                  <a:srgbClr val="2933D6"/>
                </a:solidFill>
              </a:rPr>
              <a:t>. </a:t>
            </a:r>
            <a:r>
              <a:rPr lang="en-US" dirty="0" err="1" smtClean="0">
                <a:solidFill>
                  <a:srgbClr val="2933D6"/>
                </a:solidFill>
              </a:rPr>
              <a:t>Осим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ако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економски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најповољнија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идентификована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искључиво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основу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цене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критеријуми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представљају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економски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најповољнију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понуду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као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њихови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пондери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по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потреби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редослед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важности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критеријума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наводе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ако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нису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наведени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јавном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позиву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позиву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подношење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пријаве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обавештењу</a:t>
            </a:r>
            <a:r>
              <a:rPr lang="en-US" dirty="0" smtClean="0">
                <a:solidFill>
                  <a:srgbClr val="2933D6"/>
                </a:solidFill>
              </a:rPr>
              <a:t> о </a:t>
            </a:r>
            <a:r>
              <a:rPr lang="en-US" dirty="0" err="1" smtClean="0">
                <a:solidFill>
                  <a:srgbClr val="2933D6"/>
                </a:solidFill>
              </a:rPr>
              <a:t>успостављању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система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квалификације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користи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као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јавни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позив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техничким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спецификацијама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описној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документацији</a:t>
            </a:r>
            <a:r>
              <a:rPr lang="en-US" dirty="0" smtClean="0">
                <a:solidFill>
                  <a:srgbClr val="2933D6"/>
                </a:solidFill>
              </a:rPr>
              <a:t>. У </a:t>
            </a:r>
            <a:r>
              <a:rPr lang="en-US" dirty="0" err="1" smtClean="0">
                <a:solidFill>
                  <a:srgbClr val="2933D6"/>
                </a:solidFill>
              </a:rPr>
              <a:t>случају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конкурентног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дијалога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партнерства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иновације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информације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из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подтачке</a:t>
            </a:r>
            <a:r>
              <a:rPr lang="en-US" dirty="0" smtClean="0">
                <a:solidFill>
                  <a:srgbClr val="2933D6"/>
                </a:solidFill>
              </a:rPr>
              <a:t> (2) </a:t>
            </a:r>
            <a:r>
              <a:rPr lang="en-US" dirty="0" err="1" smtClean="0">
                <a:solidFill>
                  <a:srgbClr val="2933D6"/>
                </a:solidFill>
              </a:rPr>
              <a:t>овог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прилога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наводе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позиву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учешће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дијалогу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преговарање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већ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позиву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подношење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понуде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  <a:endParaRPr lang="en-US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8. Позив одабраним кандидатима (2)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720436"/>
            <a:ext cx="1064321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 smtClean="0">
                <a:solidFill>
                  <a:srgbClr val="2933D6"/>
                </a:solidFill>
              </a:rPr>
              <a:t>Када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периодично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индикативно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обавештење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користи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као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јавни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позив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секторски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почетка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избора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понуђача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или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учесника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преговорима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позива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све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привредне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субјекте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који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исказали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своју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заинтересованост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подношење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пријаве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основу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детаљних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информација</a:t>
            </a:r>
            <a:r>
              <a:rPr lang="en-US" dirty="0" smtClean="0">
                <a:solidFill>
                  <a:srgbClr val="2933D6"/>
                </a:solidFill>
              </a:rPr>
              <a:t> о </a:t>
            </a:r>
            <a:r>
              <a:rPr lang="en-US" dirty="0" err="1" smtClean="0">
                <a:solidFill>
                  <a:srgbClr val="2933D6"/>
                </a:solidFill>
              </a:rPr>
              <a:t>предметном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уговору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b="1" dirty="0" err="1" smtClean="0">
                <a:solidFill>
                  <a:srgbClr val="2933D6"/>
                </a:solidFill>
              </a:rPr>
              <a:t>Позив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подношење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пријаве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мора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садржи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најмање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следеће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информације</a:t>
            </a:r>
            <a:r>
              <a:rPr lang="en-US" b="1" dirty="0" smtClean="0">
                <a:solidFill>
                  <a:srgbClr val="2933D6"/>
                </a:solidFill>
              </a:rPr>
              <a:t>:</a:t>
            </a:r>
            <a:r>
              <a:rPr lang="en-US" dirty="0" smtClean="0">
                <a:solidFill>
                  <a:srgbClr val="2933D6"/>
                </a:solidFill>
              </a:rPr>
              <a:t> (1) </a:t>
            </a:r>
            <a:r>
              <a:rPr lang="en-US" dirty="0" err="1" smtClean="0">
                <a:solidFill>
                  <a:srgbClr val="2933D6"/>
                </a:solidFill>
              </a:rPr>
              <a:t>природа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количина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укључујући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све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опције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погледу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допунских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уговора</a:t>
            </a:r>
            <a:r>
              <a:rPr lang="en-US" dirty="0" smtClean="0">
                <a:solidFill>
                  <a:srgbClr val="2933D6"/>
                </a:solidFill>
              </a:rPr>
              <a:t> и, </a:t>
            </a:r>
            <a:r>
              <a:rPr lang="en-US" dirty="0" err="1" smtClean="0">
                <a:solidFill>
                  <a:srgbClr val="2933D6"/>
                </a:solidFill>
              </a:rPr>
              <a:t>по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потреби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процењено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време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располагању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коришћење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опција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уговоре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понављају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природа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количина</a:t>
            </a:r>
            <a:r>
              <a:rPr lang="en-US" dirty="0" smtClean="0">
                <a:solidFill>
                  <a:srgbClr val="2933D6"/>
                </a:solidFill>
              </a:rPr>
              <a:t> и, </a:t>
            </a:r>
            <a:r>
              <a:rPr lang="en-US" dirty="0" err="1" smtClean="0">
                <a:solidFill>
                  <a:srgbClr val="2933D6"/>
                </a:solidFill>
              </a:rPr>
              <a:t>по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потреби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процењени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датуми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објављивања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будућих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јавних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позива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поступку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јавне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радова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добара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услуге</a:t>
            </a:r>
            <a:r>
              <a:rPr lang="en-US" dirty="0" smtClean="0">
                <a:solidFill>
                  <a:srgbClr val="2933D6"/>
                </a:solidFill>
              </a:rPr>
              <a:t>; (2) </a:t>
            </a:r>
            <a:r>
              <a:rPr lang="en-US" dirty="0" err="1" smtClean="0">
                <a:solidFill>
                  <a:srgbClr val="2933D6"/>
                </a:solidFill>
              </a:rPr>
              <a:t>врста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поступка</a:t>
            </a:r>
            <a:r>
              <a:rPr lang="en-US" dirty="0" smtClean="0">
                <a:solidFill>
                  <a:srgbClr val="2933D6"/>
                </a:solidFill>
              </a:rPr>
              <a:t>: </a:t>
            </a:r>
            <a:r>
              <a:rPr lang="en-US" dirty="0" err="1" smtClean="0">
                <a:solidFill>
                  <a:srgbClr val="2933D6"/>
                </a:solidFill>
              </a:rPr>
              <a:t>рестриктивни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поступак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преговарачки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поступак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објављивањем</a:t>
            </a:r>
            <a:r>
              <a:rPr lang="en-US" dirty="0" smtClean="0">
                <a:solidFill>
                  <a:srgbClr val="2933D6"/>
                </a:solidFill>
              </a:rPr>
              <a:t>; (3) </a:t>
            </a:r>
            <a:r>
              <a:rPr lang="en-US" dirty="0" err="1" smtClean="0">
                <a:solidFill>
                  <a:srgbClr val="2933D6"/>
                </a:solidFill>
              </a:rPr>
              <a:t>по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потреби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датум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почетка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завршетка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испоруке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добара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извођења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радова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пружања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услуга</a:t>
            </a:r>
            <a:r>
              <a:rPr lang="en-US" dirty="0" smtClean="0">
                <a:solidFill>
                  <a:srgbClr val="2933D6"/>
                </a:solidFill>
              </a:rPr>
              <a:t>; (4) </a:t>
            </a:r>
            <a:r>
              <a:rPr lang="en-US" dirty="0" err="1" smtClean="0">
                <a:solidFill>
                  <a:srgbClr val="2933D6"/>
                </a:solidFill>
              </a:rPr>
              <a:t>када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може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обезбеди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електронски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приступ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адреса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рок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достављање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захтева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документацију</a:t>
            </a:r>
            <a:r>
              <a:rPr lang="en-US" dirty="0" smtClean="0">
                <a:solidFill>
                  <a:srgbClr val="2933D6"/>
                </a:solidFill>
              </a:rPr>
              <a:t> о </a:t>
            </a:r>
            <a:r>
              <a:rPr lang="en-US" dirty="0" err="1" smtClean="0">
                <a:solidFill>
                  <a:srgbClr val="2933D6"/>
                </a:solidFill>
              </a:rPr>
              <a:t>набавци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језик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језици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сачињавају</a:t>
            </a:r>
            <a:r>
              <a:rPr lang="en-US" dirty="0" smtClean="0">
                <a:solidFill>
                  <a:srgbClr val="2933D6"/>
                </a:solidFill>
              </a:rPr>
              <a:t>; (5) </a:t>
            </a:r>
            <a:r>
              <a:rPr lang="en-US" dirty="0" err="1" smtClean="0">
                <a:solidFill>
                  <a:srgbClr val="2933D6"/>
                </a:solidFill>
              </a:rPr>
              <a:t>адреса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секторског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наручиоца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додељује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уговор</a:t>
            </a:r>
            <a:r>
              <a:rPr lang="en-US" dirty="0" smtClean="0">
                <a:solidFill>
                  <a:srgbClr val="2933D6"/>
                </a:solidFill>
              </a:rPr>
              <a:t>; (6) </a:t>
            </a:r>
            <a:r>
              <a:rPr lang="en-US" dirty="0" err="1" smtClean="0">
                <a:solidFill>
                  <a:srgbClr val="2933D6"/>
                </a:solidFill>
              </a:rPr>
              <a:t>економски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технички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услови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финансијске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гаранције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информације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привредни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субјекти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морају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доставе</a:t>
            </a:r>
            <a:r>
              <a:rPr lang="en-US" dirty="0" smtClean="0">
                <a:solidFill>
                  <a:srgbClr val="2933D6"/>
                </a:solidFill>
              </a:rPr>
              <a:t>; (7) </a:t>
            </a:r>
            <a:r>
              <a:rPr lang="en-US" dirty="0" err="1" smtClean="0">
                <a:solidFill>
                  <a:srgbClr val="2933D6"/>
                </a:solidFill>
              </a:rPr>
              <a:t>облик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уговора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предмет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позива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подношење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понуде</a:t>
            </a:r>
            <a:r>
              <a:rPr lang="en-US" dirty="0" smtClean="0">
                <a:solidFill>
                  <a:srgbClr val="2933D6"/>
                </a:solidFill>
              </a:rPr>
              <a:t>: </a:t>
            </a:r>
            <a:r>
              <a:rPr lang="en-US" dirty="0" err="1" smtClean="0">
                <a:solidFill>
                  <a:srgbClr val="2933D6"/>
                </a:solidFill>
              </a:rPr>
              <a:t>куповина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закуп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лизинг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куповина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рате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било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њихова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комбинација</a:t>
            </a:r>
            <a:r>
              <a:rPr lang="en-US" dirty="0" smtClean="0">
                <a:solidFill>
                  <a:srgbClr val="2933D6"/>
                </a:solidFill>
              </a:rPr>
              <a:t>; (8) </a:t>
            </a:r>
            <a:r>
              <a:rPr lang="en-US" dirty="0" err="1" smtClean="0">
                <a:solidFill>
                  <a:srgbClr val="2933D6"/>
                </a:solidFill>
              </a:rPr>
              <a:t>критеријуми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доделу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уговора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њихово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пондерисање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по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потреби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редослед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важности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критеријума</a:t>
            </a:r>
            <a:r>
              <a:rPr lang="en-US" dirty="0" smtClean="0">
                <a:solidFill>
                  <a:srgbClr val="2933D6"/>
                </a:solidFill>
              </a:rPr>
              <a:t>, у </a:t>
            </a:r>
            <a:r>
              <a:rPr lang="en-US" dirty="0" err="1" smtClean="0">
                <a:solidFill>
                  <a:srgbClr val="2933D6"/>
                </a:solidFill>
              </a:rPr>
              <a:t>случају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када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информације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нису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наведене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периодичном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индикативном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обавештењу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техничким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спецификацијама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неће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бити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наведени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позиву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подношење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понуде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позиву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преговарање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en-US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8. Позив одабраним кандидатима (3)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1066800"/>
            <a:ext cx="1064321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Поред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података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Прилога</a:t>
            </a:r>
            <a:r>
              <a:rPr lang="en-US" sz="2000" b="1" dirty="0" smtClean="0">
                <a:solidFill>
                  <a:srgbClr val="2933D6"/>
                </a:solidFill>
              </a:rPr>
              <a:t> 6. </a:t>
            </a:r>
            <a:r>
              <a:rPr lang="en-US" sz="2000" b="1" dirty="0" err="1" smtClean="0">
                <a:solidFill>
                  <a:srgbClr val="2933D6"/>
                </a:solidFill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позив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садржи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обавештење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конкурсна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документација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истовремено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доступна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Порталу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dirty="0" smtClean="0">
                <a:solidFill>
                  <a:srgbClr val="2933D6"/>
                </a:solidFill>
              </a:rPr>
              <a:t>(</a:t>
            </a:r>
            <a:r>
              <a:rPr lang="en-US" sz="2000" dirty="0" err="1" smtClean="0">
                <a:solidFill>
                  <a:srgbClr val="2933D6"/>
                </a:solidFill>
              </a:rPr>
              <a:t>став</a:t>
            </a:r>
            <a:r>
              <a:rPr lang="en-US" sz="2000" dirty="0" smtClean="0">
                <a:solidFill>
                  <a:srgbClr val="2933D6"/>
                </a:solidFill>
              </a:rPr>
              <a:t> 2).</a:t>
            </a:r>
            <a:endParaRPr lang="sr-Cyrl-RS" sz="2000" dirty="0" smtClean="0">
              <a:solidFill>
                <a:srgbClr val="2933D6"/>
              </a:solidFill>
            </a:endParaRPr>
          </a:p>
          <a:p>
            <a:pPr algn="just"/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Позив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упућује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кандидате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погледају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конкурсну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документацију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Порталу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набавки</a:t>
            </a:r>
            <a:r>
              <a:rPr lang="en-US" sz="2000" b="1" dirty="0" smtClean="0">
                <a:solidFill>
                  <a:srgbClr val="2933D6"/>
                </a:solidFill>
              </a:rPr>
              <a:t>, а </a:t>
            </a:r>
            <a:r>
              <a:rPr lang="en-US" sz="2000" b="1" dirty="0" err="1" smtClean="0">
                <a:solidFill>
                  <a:srgbClr val="2933D6"/>
                </a:solidFill>
              </a:rPr>
              <a:t>ако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њен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део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није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могао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буде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достављен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тај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начин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нити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раније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учињен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доступним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други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начин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онда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тај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део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конкурсне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документације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кандидатима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доставља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уз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позив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став</a:t>
            </a:r>
            <a:r>
              <a:rPr lang="en-US" sz="2000" dirty="0" smtClean="0">
                <a:solidFill>
                  <a:srgbClr val="2933D6"/>
                </a:solidFill>
              </a:rPr>
              <a:t> 3).</a:t>
            </a:r>
          </a:p>
          <a:p>
            <a:pPr algn="just"/>
            <a:endParaRPr lang="en-US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703385" y="221674"/>
            <a:ext cx="1097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</a:rPr>
              <a:t>9. </a:t>
            </a:r>
            <a:r>
              <a:rPr lang="en-US" sz="2400" b="1" dirty="0" err="1" smtClean="0">
                <a:solidFill>
                  <a:srgbClr val="100E65"/>
                </a:solidFill>
              </a:rPr>
              <a:t>Технике</a:t>
            </a:r>
            <a:r>
              <a:rPr lang="en-US" sz="2400" b="1" dirty="0" smtClean="0">
                <a:solidFill>
                  <a:srgbClr val="100E65"/>
                </a:solidFill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</a:rPr>
              <a:t>инструменти</a:t>
            </a:r>
            <a:r>
              <a:rPr lang="en-US" sz="2400" b="1" dirty="0" smtClean="0">
                <a:solidFill>
                  <a:srgbClr val="100E65"/>
                </a:solidFill>
              </a:rPr>
              <a:t> у </a:t>
            </a:r>
            <a:r>
              <a:rPr lang="en-US" sz="2400" b="1" dirty="0" err="1" smtClean="0">
                <a:solidFill>
                  <a:srgbClr val="100E65"/>
                </a:solidFill>
              </a:rPr>
              <a:t>поступцима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јавних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набавки</a:t>
            </a:r>
            <a:r>
              <a:rPr lang="sr-Cyrl-RS" sz="2400" b="1" dirty="0" smtClean="0">
                <a:solidFill>
                  <a:srgbClr val="100E65"/>
                </a:solidFill>
              </a:rPr>
              <a:t> </a:t>
            </a:r>
            <a:r>
              <a:rPr lang="sr-Cyrl-RS" sz="2400" b="1" dirty="0" smtClean="0">
                <a:solidFill>
                  <a:srgbClr val="100E65"/>
                </a:solidFill>
              </a:rPr>
              <a:t>– Оквирни споразум (1</a:t>
            </a:r>
            <a:r>
              <a:rPr lang="sr-Cyrl-RS" sz="2400" b="1" dirty="0" smtClean="0">
                <a:solidFill>
                  <a:srgbClr val="100E65"/>
                </a:solidFill>
              </a:rPr>
              <a:t>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720436"/>
            <a:ext cx="1064321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 smtClean="0">
                <a:solidFill>
                  <a:srgbClr val="2933D6"/>
                </a:solidFill>
              </a:rPr>
              <a:t>Члан</a:t>
            </a:r>
            <a:r>
              <a:rPr lang="en-US" b="1" dirty="0" smtClean="0">
                <a:solidFill>
                  <a:srgbClr val="2933D6"/>
                </a:solidFill>
              </a:rPr>
              <a:t> 66.</a:t>
            </a:r>
            <a:r>
              <a:rPr lang="sr-Cyrl-RS" b="1" dirty="0" smtClean="0">
                <a:solidFill>
                  <a:srgbClr val="2933D6"/>
                </a:solidFill>
              </a:rPr>
              <a:t> </a:t>
            </a:r>
            <a:r>
              <a:rPr lang="sr-Cyrl-RS" b="1" dirty="0" smtClean="0">
                <a:solidFill>
                  <a:srgbClr val="2933D6"/>
                </a:solidFill>
              </a:rPr>
              <a:t>ЗЈН </a:t>
            </a:r>
            <a:r>
              <a:rPr lang="en-US" i="1" dirty="0" err="1" smtClean="0">
                <a:solidFill>
                  <a:srgbClr val="2933D6"/>
                </a:solidFill>
              </a:rPr>
              <a:t>Оквирни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споразум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споразум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између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једног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или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више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наручилаца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једног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или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више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понуђача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којим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утврђују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услови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начин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доделе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уговора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током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периода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важења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оквирног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споразума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посебно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погледу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цене</a:t>
            </a:r>
            <a:r>
              <a:rPr lang="en-US" b="1" dirty="0" smtClean="0">
                <a:solidFill>
                  <a:srgbClr val="2933D6"/>
                </a:solidFill>
              </a:rPr>
              <a:t> и, </a:t>
            </a:r>
            <a:r>
              <a:rPr lang="en-US" b="1" dirty="0" err="1" smtClean="0">
                <a:solidFill>
                  <a:srgbClr val="2933D6"/>
                </a:solidFill>
              </a:rPr>
              <a:t>где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прикладно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количине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b="1" dirty="0" err="1" smtClean="0">
                <a:solidFill>
                  <a:srgbClr val="2933D6"/>
                </a:solidFill>
              </a:rPr>
              <a:t>Ако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sr-Cyrl-RS" b="1" dirty="0" smtClean="0">
                <a:solidFill>
                  <a:srgbClr val="2933D6"/>
                </a:solidFill>
              </a:rPr>
              <a:t>з</a:t>
            </a:r>
            <a:r>
              <a:rPr lang="en-US" b="1" dirty="0" err="1" smtClean="0">
                <a:solidFill>
                  <a:srgbClr val="2933D6"/>
                </a:solidFill>
              </a:rPr>
              <a:t>акључује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више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понуђача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документација</a:t>
            </a:r>
            <a:r>
              <a:rPr lang="en-US" b="1" dirty="0" smtClean="0">
                <a:solidFill>
                  <a:srgbClr val="2933D6"/>
                </a:solidFill>
              </a:rPr>
              <a:t> о </a:t>
            </a:r>
            <a:r>
              <a:rPr lang="en-US" b="1" dirty="0" err="1" smtClean="0">
                <a:solidFill>
                  <a:srgbClr val="2933D6"/>
                </a:solidFill>
              </a:rPr>
              <a:t>набавци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мора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садржи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објективне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услове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избор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понуђача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из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оквирног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споразума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којим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ће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бити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закључен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уговор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као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критеријуме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доделу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уговора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ситуацијама</a:t>
            </a:r>
            <a:r>
              <a:rPr lang="sr-Cyrl-RS" b="1" dirty="0" smtClean="0">
                <a:solidFill>
                  <a:srgbClr val="2933D6"/>
                </a:solidFill>
              </a:rPr>
              <a:t> поновног отварања конкуренције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sr-Cyrl-RS" b="1" dirty="0" smtClean="0">
                <a:solidFill>
                  <a:srgbClr val="2933D6"/>
                </a:solidFill>
              </a:rPr>
              <a:t>(</a:t>
            </a:r>
            <a:r>
              <a:rPr lang="en-US" b="1" dirty="0" err="1" smtClean="0">
                <a:solidFill>
                  <a:srgbClr val="2933D6"/>
                </a:solidFill>
              </a:rPr>
              <a:t>члана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smtClean="0">
                <a:solidFill>
                  <a:srgbClr val="2933D6"/>
                </a:solidFill>
              </a:rPr>
              <a:t>67. </a:t>
            </a:r>
            <a:r>
              <a:rPr lang="en-US" b="1" dirty="0" err="1" smtClean="0">
                <a:solidFill>
                  <a:srgbClr val="2933D6"/>
                </a:solidFill>
              </a:rPr>
              <a:t>став</a:t>
            </a:r>
            <a:r>
              <a:rPr lang="en-US" b="1" dirty="0" smtClean="0">
                <a:solidFill>
                  <a:srgbClr val="2933D6"/>
                </a:solidFill>
              </a:rPr>
              <a:t> 3. </a:t>
            </a:r>
            <a:r>
              <a:rPr lang="en-US" b="1" dirty="0" err="1" smtClean="0">
                <a:solidFill>
                  <a:srgbClr val="2933D6"/>
                </a:solidFill>
              </a:rPr>
              <a:t>тач</a:t>
            </a:r>
            <a:r>
              <a:rPr lang="en-US" b="1" dirty="0" smtClean="0">
                <a:solidFill>
                  <a:srgbClr val="2933D6"/>
                </a:solidFill>
              </a:rPr>
              <a:t>. 2) и </a:t>
            </a:r>
            <a:r>
              <a:rPr lang="en-US" b="1" dirty="0" smtClean="0">
                <a:solidFill>
                  <a:srgbClr val="2933D6"/>
                </a:solidFill>
              </a:rPr>
              <a:t>3)</a:t>
            </a:r>
            <a:r>
              <a:rPr lang="sr-Cyrl-RS" b="1" dirty="0" smtClean="0">
                <a:solidFill>
                  <a:srgbClr val="2933D6"/>
                </a:solidFill>
              </a:rPr>
              <a:t>.</a:t>
            </a:r>
            <a:endParaRPr lang="en-US" dirty="0" smtClean="0">
              <a:solidFill>
                <a:srgbClr val="2933D6"/>
              </a:solidFill>
            </a:endParaRPr>
          </a:p>
          <a:p>
            <a:pPr algn="just"/>
            <a:r>
              <a:rPr lang="en-US" b="1" i="1" dirty="0" err="1" smtClean="0">
                <a:solidFill>
                  <a:srgbClr val="2933D6"/>
                </a:solidFill>
              </a:rPr>
              <a:t>Цена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може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одреди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апсолутном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износу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обично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као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највиша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могућа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цена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по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којој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ће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добра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услуге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радови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бити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плаћени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b="1" dirty="0" smtClean="0">
                <a:solidFill>
                  <a:srgbClr val="2933D6"/>
                </a:solidFill>
              </a:rPr>
              <a:t>а </a:t>
            </a:r>
            <a:r>
              <a:rPr lang="en-US" b="1" dirty="0" err="1" smtClean="0">
                <a:solidFill>
                  <a:srgbClr val="2933D6"/>
                </a:solidFill>
              </a:rPr>
              <a:t>може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одреди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могућност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њеног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повећања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или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смањења</a:t>
            </a:r>
            <a:r>
              <a:rPr lang="en-US" b="1" dirty="0" smtClean="0">
                <a:solidFill>
                  <a:srgbClr val="2933D6"/>
                </a:solidFill>
              </a:rPr>
              <a:t>.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Пример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везивање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максималне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цене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раст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потрошачких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цена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smtClean="0">
                <a:solidFill>
                  <a:srgbClr val="2933D6"/>
                </a:solidFill>
              </a:rPr>
              <a:t>(</a:t>
            </a:r>
            <a:r>
              <a:rPr lang="en-US" dirty="0" err="1" smtClean="0">
                <a:solidFill>
                  <a:srgbClr val="2933D6"/>
                </a:solidFill>
              </a:rPr>
              <a:t>решење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Републичке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комисије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бр</a:t>
            </a:r>
            <a:r>
              <a:rPr lang="en-US" dirty="0" smtClean="0">
                <a:solidFill>
                  <a:srgbClr val="2933D6"/>
                </a:solidFill>
              </a:rPr>
              <a:t>. 4-00-1475/2018 </a:t>
            </a:r>
            <a:r>
              <a:rPr lang="en-US" dirty="0" err="1" smtClean="0">
                <a:solidFill>
                  <a:srgbClr val="2933D6"/>
                </a:solidFill>
              </a:rPr>
              <a:t>од</a:t>
            </a:r>
            <a:r>
              <a:rPr lang="en-US" dirty="0" smtClean="0">
                <a:solidFill>
                  <a:srgbClr val="2933D6"/>
                </a:solidFill>
              </a:rPr>
              <a:t> 19. </a:t>
            </a:r>
            <a:r>
              <a:rPr lang="en-US" dirty="0" err="1" smtClean="0">
                <a:solidFill>
                  <a:srgbClr val="2933D6"/>
                </a:solidFill>
              </a:rPr>
              <a:t>априла</a:t>
            </a:r>
            <a:r>
              <a:rPr lang="en-US" dirty="0" smtClean="0">
                <a:solidFill>
                  <a:srgbClr val="2933D6"/>
                </a:solidFill>
              </a:rPr>
              <a:t> 2019). </a:t>
            </a:r>
            <a:r>
              <a:rPr lang="en-US" dirty="0" err="1" smtClean="0">
                <a:solidFill>
                  <a:srgbClr val="2933D6"/>
                </a:solidFill>
              </a:rPr>
              <a:t>Иако</a:t>
            </a:r>
            <a:r>
              <a:rPr lang="en-US" dirty="0" smtClean="0">
                <a:solidFill>
                  <a:srgbClr val="2933D6"/>
                </a:solidFill>
              </a:rPr>
              <a:t> ЗЈН </a:t>
            </a:r>
            <a:r>
              <a:rPr lang="en-US" dirty="0" err="1" smtClean="0">
                <a:solidFill>
                  <a:srgbClr val="2933D6"/>
                </a:solidFill>
              </a:rPr>
              <a:t>прописује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количина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одређује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где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прикладно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Републичка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комисија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заузела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став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наручиоци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конкурсној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документацији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требало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одреде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макар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оквирну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количину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добара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услуга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радова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ће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набављати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основу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закљученог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оквирног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споразума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јер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битан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параметар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формирање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понуђене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цене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те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тим</a:t>
            </a:r>
            <a:r>
              <a:rPr lang="sr-Cyrl-RS" dirty="0" smtClean="0">
                <a:solidFill>
                  <a:srgbClr val="2933D6"/>
                </a:solidFill>
              </a:rPr>
              <a:t>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припрему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прихватљивих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понуда</a:t>
            </a:r>
            <a:r>
              <a:rPr lang="en-US" dirty="0" smtClean="0">
                <a:solidFill>
                  <a:srgbClr val="2933D6"/>
                </a:solidFill>
              </a:rPr>
              <a:t> (</a:t>
            </a:r>
            <a:r>
              <a:rPr lang="en-US" dirty="0" err="1" smtClean="0">
                <a:solidFill>
                  <a:srgbClr val="2933D6"/>
                </a:solidFill>
              </a:rPr>
              <a:t>решење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бр</a:t>
            </a:r>
            <a:r>
              <a:rPr lang="en-US" dirty="0" smtClean="0">
                <a:solidFill>
                  <a:srgbClr val="2933D6"/>
                </a:solidFill>
              </a:rPr>
              <a:t>. 4-00-522/2017 </a:t>
            </a:r>
            <a:r>
              <a:rPr lang="en-US" dirty="0" err="1" smtClean="0">
                <a:solidFill>
                  <a:srgbClr val="2933D6"/>
                </a:solidFill>
              </a:rPr>
              <a:t>од</a:t>
            </a:r>
            <a:r>
              <a:rPr lang="en-US" dirty="0" smtClean="0">
                <a:solidFill>
                  <a:srgbClr val="2933D6"/>
                </a:solidFill>
              </a:rPr>
              <a:t> 11. </a:t>
            </a:r>
            <a:r>
              <a:rPr lang="en-US" dirty="0" err="1" smtClean="0">
                <a:solidFill>
                  <a:srgbClr val="2933D6"/>
                </a:solidFill>
              </a:rPr>
              <a:t>августа</a:t>
            </a:r>
            <a:r>
              <a:rPr lang="en-US" dirty="0" smtClean="0">
                <a:solidFill>
                  <a:srgbClr val="2933D6"/>
                </a:solidFill>
              </a:rPr>
              <a:t> 2017).</a:t>
            </a:r>
          </a:p>
          <a:p>
            <a:pPr algn="just"/>
            <a:r>
              <a:rPr lang="en-US" b="1" dirty="0" err="1" smtClean="0">
                <a:solidFill>
                  <a:srgbClr val="2933D6"/>
                </a:solidFill>
              </a:rPr>
              <a:t>Оквирни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споразум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закључује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након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спровођења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било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врсте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јавне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набавке</a:t>
            </a:r>
            <a:r>
              <a:rPr lang="en-US" dirty="0" smtClean="0">
                <a:solidFill>
                  <a:srgbClr val="2933D6"/>
                </a:solidFill>
              </a:rPr>
              <a:t> (</a:t>
            </a:r>
            <a:r>
              <a:rPr lang="en-US" dirty="0" err="1" smtClean="0">
                <a:solidFill>
                  <a:srgbClr val="2933D6"/>
                </a:solidFill>
              </a:rPr>
              <a:t>став</a:t>
            </a:r>
            <a:r>
              <a:rPr lang="en-US" dirty="0" smtClean="0">
                <a:solidFill>
                  <a:srgbClr val="2933D6"/>
                </a:solidFill>
              </a:rPr>
              <a:t> 2), с </a:t>
            </a:r>
            <a:r>
              <a:rPr lang="en-US" dirty="0" err="1" smtClean="0">
                <a:solidFill>
                  <a:srgbClr val="2933D6"/>
                </a:solidFill>
              </a:rPr>
              <a:t>тим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нас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по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правилу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претходи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спровођење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отвореног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sr-Cyrl-RS" b="1" dirty="0" smtClean="0">
                <a:solidFill>
                  <a:srgbClr val="2933D6"/>
                </a:solidFill>
              </a:rPr>
              <a:t>  </a:t>
            </a:r>
            <a:endParaRPr lang="en-US" b="1" dirty="0" smtClean="0">
              <a:solidFill>
                <a:srgbClr val="2933D6"/>
              </a:solidFill>
            </a:endParaRPr>
          </a:p>
          <a:p>
            <a:pPr algn="just"/>
            <a:endParaRPr lang="en-US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</a:rPr>
              <a:t>9.1. </a:t>
            </a:r>
            <a:r>
              <a:rPr lang="sr-Cyrl-RS" sz="2400" b="1" dirty="0">
                <a:solidFill>
                  <a:srgbClr val="100E65"/>
                </a:solidFill>
              </a:rPr>
              <a:t>Оквирни споразум </a:t>
            </a:r>
            <a:r>
              <a:rPr lang="sr-Cyrl-RS" sz="2400" b="1" dirty="0" smtClean="0">
                <a:solidFill>
                  <a:srgbClr val="100E65"/>
                </a:solidFill>
              </a:rPr>
              <a:t>(2)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720436"/>
            <a:ext cx="1064321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Коришћење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оквирног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споразума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посебно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погодно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кад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потреба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одређеним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добрима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услугама</a:t>
            </a:r>
            <a:r>
              <a:rPr lang="en-US" sz="2000" b="1" dirty="0" smtClean="0">
                <a:solidFill>
                  <a:srgbClr val="2933D6"/>
                </a:solidFill>
              </a:rPr>
              <a:t> и/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радовима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понавља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током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одређеног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периода</a:t>
            </a:r>
            <a:r>
              <a:rPr lang="en-US" sz="2000" b="1" dirty="0" smtClean="0">
                <a:solidFill>
                  <a:srgbClr val="2933D6"/>
                </a:solidFill>
              </a:rPr>
              <a:t>, а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унапред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тачне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количине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ће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бити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неопходне</a:t>
            </a:r>
            <a:r>
              <a:rPr lang="en-US" sz="2000" b="1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Корист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што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спроведен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један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јавне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i="1" dirty="0" smtClean="0">
                <a:solidFill>
                  <a:srgbClr val="2933D6"/>
                </a:solidFill>
              </a:rPr>
              <a:t>, </a:t>
            </a:r>
            <a:r>
              <a:rPr lang="en-US" sz="2000" i="1" dirty="0" err="1" smtClean="0">
                <a:solidFill>
                  <a:srgbClr val="2933D6"/>
                </a:solidFill>
              </a:rPr>
              <a:t>уместо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да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се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нови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спроводи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сваки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пут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кад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укаже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потреба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што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штеди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време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средства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Додатна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предност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што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понуђачи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имају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економски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подстрек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понуде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боље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услове</a:t>
            </a:r>
            <a:r>
              <a:rPr lang="en-US" sz="2000" b="1" dirty="0" smtClean="0">
                <a:solidFill>
                  <a:srgbClr val="2933D6"/>
                </a:solidFill>
              </a:rPr>
              <a:t> (</a:t>
            </a:r>
            <a:r>
              <a:rPr lang="en-US" sz="2000" b="1" dirty="0" err="1" smtClean="0">
                <a:solidFill>
                  <a:srgbClr val="2933D6"/>
                </a:solidFill>
              </a:rPr>
              <a:t>цену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квалитет</a:t>
            </a:r>
            <a:r>
              <a:rPr lang="en-US" sz="2000" b="1" dirty="0" smtClean="0">
                <a:solidFill>
                  <a:srgbClr val="2933D6"/>
                </a:solidFill>
              </a:rPr>
              <a:t>) </a:t>
            </a:r>
            <a:r>
              <a:rPr lang="en-US" sz="2000" b="1" dirty="0" err="1" smtClean="0">
                <a:solidFill>
                  <a:srgbClr val="2933D6"/>
                </a:solidFill>
              </a:rPr>
              <a:t>кад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знају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ће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током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одређеног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периода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моћи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рачунају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испоруку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веће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количине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добара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услуга</a:t>
            </a:r>
            <a:r>
              <a:rPr lang="en-US" sz="2000" b="1" dirty="0" smtClean="0">
                <a:solidFill>
                  <a:srgbClr val="2933D6"/>
                </a:solidFill>
              </a:rPr>
              <a:t> и/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радова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нарочито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важи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оквирних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споразума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закључених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само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једним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понуђачем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оних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накнадно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додељују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без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поновног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отварања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конкуренције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sr-Cyrl-RS" sz="2000" dirty="0" smtClean="0">
                <a:solidFill>
                  <a:srgbClr val="2933D6"/>
                </a:solidFill>
              </a:rPr>
              <a:t>Б</a:t>
            </a:r>
            <a:r>
              <a:rPr lang="en-US" sz="2000" dirty="0" err="1" smtClean="0">
                <a:solidFill>
                  <a:srgbClr val="2933D6"/>
                </a:solidFill>
              </a:rPr>
              <a:t>ит</a:t>
            </a:r>
            <a:r>
              <a:rPr lang="sr-Cyrl-RS" sz="2000" dirty="0" smtClean="0">
                <a:solidFill>
                  <a:srgbClr val="2933D6"/>
                </a:solidFill>
              </a:rPr>
              <a:t>а</a:t>
            </a:r>
            <a:r>
              <a:rPr lang="en-US" sz="2000" dirty="0" smtClean="0">
                <a:solidFill>
                  <a:srgbClr val="2933D6"/>
                </a:solidFill>
              </a:rPr>
              <a:t>н </a:t>
            </a:r>
            <a:r>
              <a:rPr lang="en-US" sz="2000" dirty="0" err="1" smtClean="0">
                <a:solidFill>
                  <a:srgbClr val="2933D6"/>
                </a:solidFill>
              </a:rPr>
              <a:t>недостатак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оквирних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споразума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sr-Cyrl-RS" sz="2000" dirty="0" smtClean="0">
                <a:solidFill>
                  <a:srgbClr val="2933D6"/>
                </a:solidFill>
              </a:rPr>
              <a:t>је то ш</a:t>
            </a:r>
            <a:r>
              <a:rPr lang="en-US" sz="2000" dirty="0" err="1" smtClean="0">
                <a:solidFill>
                  <a:srgbClr val="2933D6"/>
                </a:solidFill>
              </a:rPr>
              <a:t>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sr-Cyrl-RS" sz="2000" dirty="0" smtClean="0">
                <a:solidFill>
                  <a:srgbClr val="2933D6"/>
                </a:solidFill>
              </a:rPr>
              <a:t>су </a:t>
            </a:r>
            <a:r>
              <a:rPr lang="en-US" sz="2000" dirty="0" err="1" smtClean="0">
                <a:solidFill>
                  <a:srgbClr val="2933D6"/>
                </a:solidFill>
              </a:rPr>
              <a:t>затворени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споразуми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не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допуштају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улазак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других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економских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играча</a:t>
            </a:r>
            <a:r>
              <a:rPr lang="en-US" sz="2000" b="1" i="1" dirty="0" smtClean="0">
                <a:solidFill>
                  <a:srgbClr val="2933D6"/>
                </a:solidFill>
              </a:rPr>
              <a:t> у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конкретну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набавку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што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може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довести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ограничавања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конкуренције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стварања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олигопола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заштите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одређених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понуђача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тржишта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искључивања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потенцијалних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конкурената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Стога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законодавац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посебно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прописао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оквирни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споразум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основу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њега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закључени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уговор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могу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користити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начин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спречила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ограничила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нарушила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конкуренција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једнакост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понуђача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sr-Cyrl-RS" sz="2000" b="1" dirty="0" smtClean="0">
                <a:solidFill>
                  <a:srgbClr val="2933D6"/>
                </a:solidFill>
              </a:rPr>
              <a:t> </a:t>
            </a:r>
            <a:endParaRPr lang="en-US" sz="2000" b="1" dirty="0" smtClean="0">
              <a:solidFill>
                <a:srgbClr val="2933D6"/>
              </a:solidFill>
            </a:endParaRPr>
          </a:p>
          <a:p>
            <a:pPr algn="just"/>
            <a:endParaRPr lang="en-US" sz="20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</a:rPr>
              <a:t>9.1. </a:t>
            </a:r>
            <a:r>
              <a:rPr lang="sr-Cyrl-RS" sz="2400" b="1" dirty="0">
                <a:solidFill>
                  <a:srgbClr val="100E65"/>
                </a:solidFill>
              </a:rPr>
              <a:t>Оквирни споразум </a:t>
            </a:r>
            <a:r>
              <a:rPr lang="sr-Cyrl-RS" sz="2400" b="1" dirty="0" smtClean="0">
                <a:solidFill>
                  <a:srgbClr val="100E65"/>
                </a:solidFill>
              </a:rPr>
              <a:t>(3)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45127"/>
            <a:ext cx="1064321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RS" sz="2000" dirty="0" smtClean="0">
                <a:solidFill>
                  <a:srgbClr val="2933D6"/>
                </a:solidFill>
              </a:rPr>
              <a:t>Поред тога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пошто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нарочиту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опасност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конкуренцију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представља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предуго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трајање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оквирног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споразума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законодавац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прописао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оквирни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споразум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траје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дуже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четири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године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осим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посебно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оправданим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случајевима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су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вези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предметом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мора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образложи</a:t>
            </a:r>
            <a:r>
              <a:rPr lang="en-US" sz="2000" b="1" dirty="0" smtClean="0">
                <a:solidFill>
                  <a:srgbClr val="2933D6"/>
                </a:solidFill>
              </a:rPr>
              <a:t>. </a:t>
            </a:r>
            <a:endParaRPr lang="sr-Cyrl-RS" sz="20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Пример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посебно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оправданог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случаја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наведен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уводу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директиве</a:t>
            </a:r>
            <a:r>
              <a:rPr lang="en-US" sz="2000" dirty="0" smtClean="0">
                <a:solidFill>
                  <a:srgbClr val="2933D6"/>
                </a:solidFill>
              </a:rPr>
              <a:t> ЕУ о </a:t>
            </a:r>
            <a:r>
              <a:rPr lang="en-US" sz="2000" dirty="0" err="1" smtClean="0">
                <a:solidFill>
                  <a:srgbClr val="2933D6"/>
                </a:solidFill>
              </a:rPr>
              <a:t>јавним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набавкама</a:t>
            </a:r>
            <a:r>
              <a:rPr lang="en-US" sz="2000" dirty="0" smtClean="0">
                <a:solidFill>
                  <a:srgbClr val="2933D6"/>
                </a:solidFill>
              </a:rPr>
              <a:t>)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када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привредном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субјекту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потребна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опрема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чији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период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амортизације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дужи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четири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године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која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мора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бити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доступна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током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целог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трајања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оквирног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споразума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  <a:endParaRPr lang="sr-Cyrl-R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Ако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оквирни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споразум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закључује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период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дужи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четири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године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његова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процењена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вредност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ипак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одређује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односу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четири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године</a:t>
            </a:r>
            <a:r>
              <a:rPr lang="en-US" sz="2000" b="1" dirty="0" smtClean="0">
                <a:solidFill>
                  <a:srgbClr val="2933D6"/>
                </a:solidFill>
              </a:rPr>
              <a:t>,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тј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множењем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месечне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процењене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вредности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48 (</a:t>
            </a:r>
            <a:r>
              <a:rPr lang="en-US" sz="2000" dirty="0" err="1" smtClean="0">
                <a:solidFill>
                  <a:srgbClr val="2933D6"/>
                </a:solidFill>
              </a:rPr>
              <a:t>чл</a:t>
            </a:r>
            <a:r>
              <a:rPr lang="en-US" sz="2000" dirty="0" smtClean="0">
                <a:solidFill>
                  <a:srgbClr val="2933D6"/>
                </a:solidFill>
              </a:rPr>
              <a:t>. 32. и 33).</a:t>
            </a: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Уговор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јавној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набавци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закључује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основу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оквирног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споразума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мора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закључи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истека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рока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важења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оквирног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споразума</a:t>
            </a:r>
            <a:r>
              <a:rPr lang="en-US" sz="2000" b="1" dirty="0" smtClean="0">
                <a:solidFill>
                  <a:srgbClr val="2933D6"/>
                </a:solidFill>
              </a:rPr>
              <a:t>, с </a:t>
            </a:r>
            <a:r>
              <a:rPr lang="en-US" sz="2000" b="1" dirty="0" err="1" smtClean="0">
                <a:solidFill>
                  <a:srgbClr val="2933D6"/>
                </a:solidFill>
              </a:rPr>
              <a:t>тим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његово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трајање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мора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подудара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трајањем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оквирног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споразума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већ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потреби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траје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краће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дуже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време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en-US" sz="2000" b="1" dirty="0" smtClean="0">
              <a:solidFill>
                <a:srgbClr val="2933D6"/>
              </a:solidFill>
            </a:endParaRPr>
          </a:p>
          <a:p>
            <a:pPr algn="just"/>
            <a:endParaRPr lang="en-US" sz="20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1. </a:t>
            </a:r>
            <a:r>
              <a:rPr lang="en-US" sz="2400" b="1" dirty="0" err="1" smtClean="0">
                <a:solidFill>
                  <a:srgbClr val="100E65"/>
                </a:solidFill>
              </a:rPr>
              <a:t>Одређивање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поверљивости</a:t>
            </a:r>
            <a:r>
              <a:rPr lang="sr-Cyrl-RS" sz="2400" b="1" dirty="0" smtClean="0">
                <a:solidFill>
                  <a:srgbClr val="100E65"/>
                </a:solidFill>
              </a:rPr>
              <a:t> (1)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17419"/>
            <a:ext cx="10643215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err="1" smtClean="0">
                <a:solidFill>
                  <a:srgbClr val="2933D6"/>
                </a:solidFill>
              </a:rPr>
              <a:t>Члан</a:t>
            </a:r>
            <a:r>
              <a:rPr lang="en-US" sz="2400" b="1" dirty="0" smtClean="0">
                <a:solidFill>
                  <a:srgbClr val="2933D6"/>
                </a:solidFill>
              </a:rPr>
              <a:t> 39.</a:t>
            </a:r>
            <a:r>
              <a:rPr lang="sr-Cyrl-RS" sz="2400" b="1" dirty="0" smtClean="0">
                <a:solidFill>
                  <a:srgbClr val="2933D6"/>
                </a:solidFill>
              </a:rPr>
              <a:t> ЗЈН </a:t>
            </a:r>
            <a:endParaRPr lang="en-US" sz="24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400" b="1" dirty="0" err="1" smtClean="0">
                <a:solidFill>
                  <a:srgbClr val="2933D6"/>
                </a:solidFill>
              </a:rPr>
              <a:t>Наручиоци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могу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захтевају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од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понуђача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неке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од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уступљених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података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третирају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као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поверљиве</a:t>
            </a:r>
            <a:r>
              <a:rPr lang="sr-Cyrl-RS" sz="2400" b="1" dirty="0" smtClean="0">
                <a:solidFill>
                  <a:srgbClr val="2933D6"/>
                </a:solidFill>
              </a:rPr>
              <a:t>, чиме се штите пословне тајне или тајни подаци у смислу одговарајућих прописа. </a:t>
            </a:r>
            <a:r>
              <a:rPr lang="en-US" sz="2400" dirty="0" err="1" smtClean="0">
                <a:solidFill>
                  <a:srgbClr val="2933D6"/>
                </a:solidFill>
              </a:rPr>
              <a:t>Посебан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значај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када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су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наручиоци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јавне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установе</a:t>
            </a:r>
            <a:r>
              <a:rPr lang="en-US" sz="2400" dirty="0" smtClean="0">
                <a:solidFill>
                  <a:srgbClr val="2933D6"/>
                </a:solidFill>
              </a:rPr>
              <a:t> и </a:t>
            </a:r>
            <a:r>
              <a:rPr lang="en-US" sz="2400" dirty="0" err="1" smtClean="0">
                <a:solidFill>
                  <a:srgbClr val="2933D6"/>
                </a:solidFill>
              </a:rPr>
              <a:t>јавна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предузећа</a:t>
            </a:r>
            <a:r>
              <a:rPr lang="en-US" sz="2400" dirty="0" smtClean="0">
                <a:solidFill>
                  <a:srgbClr val="2933D6"/>
                </a:solidFill>
              </a:rPr>
              <a:t> (</a:t>
            </a:r>
            <a:r>
              <a:rPr lang="en-US" sz="2400" dirty="0" err="1" smtClean="0">
                <a:solidFill>
                  <a:srgbClr val="2933D6"/>
                </a:solidFill>
              </a:rPr>
              <a:t>пословне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тајне</a:t>
            </a:r>
            <a:r>
              <a:rPr lang="en-US" sz="2400" dirty="0" smtClean="0">
                <a:solidFill>
                  <a:srgbClr val="2933D6"/>
                </a:solidFill>
              </a:rPr>
              <a:t>) </a:t>
            </a:r>
            <a:r>
              <a:rPr lang="en-US" sz="2400" dirty="0" err="1" smtClean="0">
                <a:solidFill>
                  <a:srgbClr val="2933D6"/>
                </a:solidFill>
              </a:rPr>
              <a:t>или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органи</a:t>
            </a:r>
            <a:r>
              <a:rPr lang="en-US" sz="2400" dirty="0" smtClean="0">
                <a:solidFill>
                  <a:srgbClr val="2933D6"/>
                </a:solidFill>
              </a:rPr>
              <a:t>  </a:t>
            </a:r>
            <a:r>
              <a:rPr lang="en-US" sz="2400" dirty="0" err="1" smtClean="0">
                <a:solidFill>
                  <a:srgbClr val="2933D6"/>
                </a:solidFill>
              </a:rPr>
              <a:t>јавне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или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државне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безбедности</a:t>
            </a:r>
            <a:r>
              <a:rPr lang="en-US" sz="2400" dirty="0" smtClean="0">
                <a:solidFill>
                  <a:srgbClr val="2933D6"/>
                </a:solidFill>
              </a:rPr>
              <a:t> и </a:t>
            </a:r>
            <a:r>
              <a:rPr lang="en-US" sz="2400" dirty="0" err="1" smtClean="0">
                <a:solidFill>
                  <a:srgbClr val="2933D6"/>
                </a:solidFill>
              </a:rPr>
              <a:t>одбране</a:t>
            </a:r>
            <a:r>
              <a:rPr lang="en-US" sz="2400" dirty="0" smtClean="0">
                <a:solidFill>
                  <a:srgbClr val="2933D6"/>
                </a:solidFill>
              </a:rPr>
              <a:t> (</a:t>
            </a:r>
            <a:r>
              <a:rPr lang="en-US" sz="2400" dirty="0" err="1" smtClean="0">
                <a:solidFill>
                  <a:srgbClr val="2933D6"/>
                </a:solidFill>
              </a:rPr>
              <a:t>тајни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подаци</a:t>
            </a:r>
            <a:r>
              <a:rPr lang="en-US" sz="2400" dirty="0" smtClean="0">
                <a:solidFill>
                  <a:srgbClr val="2933D6"/>
                </a:solidFill>
              </a:rPr>
              <a:t>).</a:t>
            </a:r>
          </a:p>
          <a:p>
            <a:pPr algn="just"/>
            <a:r>
              <a:rPr lang="en-US" sz="2400" dirty="0" err="1" smtClean="0">
                <a:solidFill>
                  <a:srgbClr val="2933D6"/>
                </a:solidFill>
              </a:rPr>
              <a:t>Кад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се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sr-Cyrl-RS" sz="2400" dirty="0" smtClean="0">
                <a:solidFill>
                  <a:srgbClr val="2933D6"/>
                </a:solidFill>
              </a:rPr>
              <a:t>уступају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поверљиви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подаци</a:t>
            </a:r>
            <a:r>
              <a:rPr lang="en-US" sz="2400" dirty="0" smtClean="0">
                <a:solidFill>
                  <a:srgbClr val="2933D6"/>
                </a:solidFill>
              </a:rPr>
              <a:t>, </a:t>
            </a:r>
            <a:r>
              <a:rPr lang="en-US" sz="24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није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дужан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примени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електронска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средства</a:t>
            </a:r>
            <a:r>
              <a:rPr lang="en-US" sz="2400" b="1" dirty="0" smtClean="0">
                <a:solidFill>
                  <a:srgbClr val="2933D6"/>
                </a:solidFill>
              </a:rPr>
              <a:t>, </a:t>
            </a:r>
            <a:r>
              <a:rPr lang="en-US" sz="2400" b="1" dirty="0" err="1" smtClean="0">
                <a:solidFill>
                  <a:srgbClr val="2933D6"/>
                </a:solidFill>
              </a:rPr>
              <a:t>ако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подаци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захтевају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ниво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заштите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која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не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>
                <a:solidFill>
                  <a:srgbClr val="2933D6"/>
                </a:solidFill>
              </a:rPr>
              <a:t>у </a:t>
            </a:r>
            <a:r>
              <a:rPr lang="en-US" sz="2400" b="1" dirty="0" err="1">
                <a:solidFill>
                  <a:srgbClr val="2933D6"/>
                </a:solidFill>
              </a:rPr>
              <a:t>довољној</a:t>
            </a:r>
            <a:r>
              <a:rPr lang="en-US" sz="2400" b="1" dirty="0">
                <a:solidFill>
                  <a:srgbClr val="2933D6"/>
                </a:solidFill>
              </a:rPr>
              <a:t> </a:t>
            </a:r>
            <a:r>
              <a:rPr lang="en-US" sz="2400" b="1" dirty="0" err="1">
                <a:solidFill>
                  <a:srgbClr val="2933D6"/>
                </a:solidFill>
              </a:rPr>
              <a:t>мери</a:t>
            </a:r>
            <a:r>
              <a:rPr lang="en-US" sz="2400" b="1" dirty="0">
                <a:solidFill>
                  <a:srgbClr val="2933D6"/>
                </a:solidFill>
              </a:rPr>
              <a:t> </a:t>
            </a:r>
            <a:r>
              <a:rPr lang="en-US" sz="2400" b="1" dirty="0" err="1">
                <a:solidFill>
                  <a:srgbClr val="2933D6"/>
                </a:solidFill>
              </a:rPr>
              <a:t>да</a:t>
            </a:r>
            <a:r>
              <a:rPr lang="en-US" sz="2400" b="1" dirty="0">
                <a:solidFill>
                  <a:srgbClr val="2933D6"/>
                </a:solidFill>
              </a:rPr>
              <a:t> </a:t>
            </a:r>
            <a:r>
              <a:rPr lang="sr-Cyrl-RS" sz="2400" b="1" dirty="0" smtClean="0">
                <a:solidFill>
                  <a:srgbClr val="2933D6"/>
                </a:solidFill>
              </a:rPr>
              <a:t>се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осигура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електронским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алатима</a:t>
            </a:r>
            <a:r>
              <a:rPr lang="en-US" sz="2400" b="1" dirty="0" smtClean="0">
                <a:solidFill>
                  <a:srgbClr val="2933D6"/>
                </a:solidFill>
              </a:rPr>
              <a:t> и </a:t>
            </a:r>
            <a:r>
              <a:rPr lang="en-US" sz="2400" b="1" dirty="0" err="1" smtClean="0">
                <a:solidFill>
                  <a:srgbClr val="2933D6"/>
                </a:solidFill>
              </a:rPr>
              <a:t>уређајима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су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општедоступни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привредним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субјектима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или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им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могу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бити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доступни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на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други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начин</a:t>
            </a:r>
            <a:r>
              <a:rPr lang="en-US" sz="2400" b="1" dirty="0" smtClean="0">
                <a:solidFill>
                  <a:srgbClr val="2933D6"/>
                </a:solidFill>
              </a:rPr>
              <a:t>, </a:t>
            </a:r>
            <a:r>
              <a:rPr lang="en-US" sz="2400" b="1" dirty="0" err="1" smtClean="0">
                <a:solidFill>
                  <a:srgbClr val="2933D6"/>
                </a:solidFill>
              </a:rPr>
              <a:t>алтернативним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средством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приступа</a:t>
            </a:r>
            <a:r>
              <a:rPr lang="en-US" sz="2400" dirty="0" smtClean="0">
                <a:solidFill>
                  <a:srgbClr val="2933D6"/>
                </a:solidFill>
              </a:rPr>
              <a:t> (</a:t>
            </a:r>
            <a:r>
              <a:rPr lang="en-US" sz="2400" dirty="0" err="1" smtClean="0">
                <a:solidFill>
                  <a:srgbClr val="2933D6"/>
                </a:solidFill>
              </a:rPr>
              <a:t>чл</a:t>
            </a:r>
            <a:r>
              <a:rPr lang="en-US" sz="2400" dirty="0" smtClean="0">
                <a:solidFill>
                  <a:srgbClr val="2933D6"/>
                </a:solidFill>
              </a:rPr>
              <a:t>. 45. </a:t>
            </a:r>
            <a:r>
              <a:rPr lang="en-US" sz="2400" dirty="0" err="1" smtClean="0">
                <a:solidFill>
                  <a:srgbClr val="2933D6"/>
                </a:solidFill>
              </a:rPr>
              <a:t>ст</a:t>
            </a:r>
            <a:r>
              <a:rPr lang="en-US" sz="2400" dirty="0" smtClean="0">
                <a:solidFill>
                  <a:srgbClr val="2933D6"/>
                </a:solidFill>
              </a:rPr>
              <a:t>. 5).</a:t>
            </a:r>
          </a:p>
          <a:p>
            <a:pPr algn="just"/>
            <a:r>
              <a:rPr lang="en-US" sz="2400" dirty="0" err="1" smtClean="0">
                <a:solidFill>
                  <a:srgbClr val="2933D6"/>
                </a:solidFill>
              </a:rPr>
              <a:t>Лице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које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је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примило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податке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одређене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као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поверљиве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дужно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је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да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их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чува</a:t>
            </a:r>
            <a:r>
              <a:rPr lang="en-US" sz="2400" dirty="0" smtClean="0">
                <a:solidFill>
                  <a:srgbClr val="2933D6"/>
                </a:solidFill>
              </a:rPr>
              <a:t> и </a:t>
            </a:r>
            <a:r>
              <a:rPr lang="en-US" sz="2400" dirty="0" err="1" smtClean="0">
                <a:solidFill>
                  <a:srgbClr val="2933D6"/>
                </a:solidFill>
              </a:rPr>
              <a:t>штити</a:t>
            </a:r>
            <a:r>
              <a:rPr lang="en-US" sz="2400" dirty="0" smtClean="0">
                <a:solidFill>
                  <a:srgbClr val="2933D6"/>
                </a:solidFill>
              </a:rPr>
              <a:t>, </a:t>
            </a:r>
            <a:r>
              <a:rPr lang="en-US" sz="2400" dirty="0" err="1" smtClean="0">
                <a:solidFill>
                  <a:srgbClr val="2933D6"/>
                </a:solidFill>
              </a:rPr>
              <a:t>без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обзира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на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степен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поверљивости</a:t>
            </a:r>
            <a:r>
              <a:rPr lang="en-US" sz="2400" dirty="0" smtClean="0">
                <a:solidFill>
                  <a:srgbClr val="2933D6"/>
                </a:solidFill>
              </a:rPr>
              <a:t>.</a:t>
            </a:r>
            <a:endParaRPr lang="sr-Cyrl-RS" sz="2400" dirty="0" smtClean="0">
              <a:solidFill>
                <a:srgbClr val="2933D6"/>
              </a:solidFill>
            </a:endParaRPr>
          </a:p>
          <a:p>
            <a:pPr algn="just"/>
            <a:endParaRPr lang="sr-Cyrl-RS" sz="2400" dirty="0" smtClean="0">
              <a:solidFill>
                <a:srgbClr val="2933D6"/>
              </a:solidFill>
            </a:endParaRPr>
          </a:p>
          <a:p>
            <a:pPr algn="just"/>
            <a:endParaRPr lang="en-US" sz="2400" dirty="0" smtClean="0">
              <a:solidFill>
                <a:srgbClr val="2933D6"/>
              </a:solidFill>
            </a:endParaRPr>
          </a:p>
          <a:p>
            <a:pPr algn="just"/>
            <a:endParaRPr lang="en-US" sz="2200" dirty="0" smtClean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</a:rPr>
              <a:t>9.1. </a:t>
            </a:r>
            <a:r>
              <a:rPr lang="sr-Cyrl-RS" sz="2400" b="1" dirty="0">
                <a:solidFill>
                  <a:srgbClr val="100E65"/>
                </a:solidFill>
              </a:rPr>
              <a:t>Оквирни споразум </a:t>
            </a:r>
            <a:r>
              <a:rPr lang="sr-Cyrl-RS" sz="2400" b="1" dirty="0" smtClean="0">
                <a:solidFill>
                  <a:srgbClr val="100E65"/>
                </a:solidFill>
              </a:rPr>
              <a:t>(4)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45127"/>
            <a:ext cx="1064321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Закон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садржи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флексибилну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одредбу</a:t>
            </a:r>
            <a:r>
              <a:rPr lang="en-US" sz="2000" dirty="0" smtClean="0">
                <a:solidFill>
                  <a:srgbClr val="2933D6"/>
                </a:solidFill>
              </a:rPr>
              <a:t> -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дужан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позиву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наведе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колико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понуђача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закључује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оквирни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споразум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али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закључи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оквирни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споразум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мањим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бројем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понуђача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односно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једним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понуђачем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ако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добије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унапред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одређени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број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испуњавају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услове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доделу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оквирног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споразума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Закључивање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оквирних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споразума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често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централизованих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набавки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где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ствара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највеће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уштеде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Стога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ЗЈН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прописује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уговоре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јавној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набавци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основу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оквирног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споразума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осим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га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закључили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могу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закључе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наручиоци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чије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име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оквирни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споразум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закључен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као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наручиоци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документације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набавци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јасно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утврдити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оквирни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споразум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намењен</a:t>
            </a:r>
            <a:r>
              <a:rPr lang="en-US" sz="2000" b="1" dirty="0" smtClean="0">
                <a:solidFill>
                  <a:srgbClr val="2933D6"/>
                </a:solidFill>
              </a:rPr>
              <a:t>. </a:t>
            </a:r>
            <a:endParaRPr lang="sr-Cyrl-RS" sz="20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Последња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случаја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јављају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кад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спровело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тело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централизовану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набавку</a:t>
            </a:r>
            <a:r>
              <a:rPr lang="en-US" sz="2000" dirty="0" smtClean="0">
                <a:solidFill>
                  <a:srgbClr val="2933D6"/>
                </a:solidFill>
              </a:rPr>
              <a:t>, а </a:t>
            </a:r>
            <a:r>
              <a:rPr lang="en-US" sz="2000" dirty="0" err="1" smtClean="0">
                <a:solidFill>
                  <a:srgbClr val="2933D6"/>
                </a:solidFill>
              </a:rPr>
              <a:t>затим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проследило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склапање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појединачних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јавним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набавкама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јавноправне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субјекте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чију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корист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закључило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en-US" sz="20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96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</a:rPr>
              <a:t>9.1. </a:t>
            </a:r>
            <a:r>
              <a:rPr lang="sr-Cyrl-RS" sz="2400" b="1" dirty="0">
                <a:solidFill>
                  <a:srgbClr val="100E65"/>
                </a:solidFill>
              </a:rPr>
              <a:t>Оквирни споразум </a:t>
            </a:r>
            <a:r>
              <a:rPr lang="sr-Cyrl-RS" sz="2400" b="1" dirty="0" smtClean="0">
                <a:solidFill>
                  <a:srgbClr val="100E65"/>
                </a:solidFill>
              </a:rPr>
              <a:t>(5)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45127"/>
            <a:ext cx="1064321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Члан</a:t>
            </a:r>
            <a:r>
              <a:rPr lang="en-US" sz="2000" b="1" dirty="0" smtClean="0">
                <a:solidFill>
                  <a:srgbClr val="2933D6"/>
                </a:solidFill>
              </a:rPr>
              <a:t> 67.</a:t>
            </a:r>
            <a:r>
              <a:rPr lang="sr-Cyrl-RS" sz="2000" b="1" dirty="0" smtClean="0">
                <a:solidFill>
                  <a:srgbClr val="2933D6"/>
                </a:solidFill>
              </a:rPr>
              <a:t> ЗЈН - </a:t>
            </a:r>
            <a:r>
              <a:rPr lang="en-US" sz="2000" dirty="0" err="1" smtClean="0">
                <a:solidFill>
                  <a:srgbClr val="2933D6"/>
                </a:solidFill>
              </a:rPr>
              <a:t>уређује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доделу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јавној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набавци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основу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закљученог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оквирног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споразума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000" b="1" dirty="0" smtClean="0">
                <a:solidFill>
                  <a:srgbClr val="2933D6"/>
                </a:solidFill>
              </a:rPr>
              <a:t>А) </a:t>
            </a:r>
            <a:r>
              <a:rPr lang="en-US" sz="2000" dirty="0" err="1" smtClean="0">
                <a:solidFill>
                  <a:srgbClr val="2933D6"/>
                </a:solidFill>
              </a:rPr>
              <a:t>Ако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оквирни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споразум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закључен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једним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понуђачем</a:t>
            </a:r>
            <a:r>
              <a:rPr lang="sr-Cyrl-RS" sz="2000" b="1" dirty="0" smtClean="0">
                <a:solidFill>
                  <a:srgbClr val="2933D6"/>
                </a:solidFill>
              </a:rPr>
              <a:t>,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уговор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закључује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границама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услова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предвиђених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оквирним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споразумом</a:t>
            </a:r>
            <a:r>
              <a:rPr lang="en-US" sz="2000" b="1" dirty="0" smtClean="0">
                <a:solidFill>
                  <a:srgbClr val="2933D6"/>
                </a:solidFill>
              </a:rPr>
              <a:t>.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закључењу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датог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понуђача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затражи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писаној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форми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допуни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своју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понуду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подацима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реализацију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ако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неопходно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b="1" dirty="0" smtClean="0">
                <a:solidFill>
                  <a:srgbClr val="2933D6"/>
                </a:solidFill>
              </a:rPr>
              <a:t>Б) </a:t>
            </a:r>
            <a:r>
              <a:rPr lang="en-US" sz="2000" dirty="0" err="1" smtClean="0">
                <a:solidFill>
                  <a:srgbClr val="2933D6"/>
                </a:solidFill>
              </a:rPr>
              <a:t>Ако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оквирни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споразум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закључен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више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понуђача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уговор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јавној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набавци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основу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оквирног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споразума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закључи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без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поновног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отварања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конкуренције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међу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понуђачима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поновним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отварањем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конкуренције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комбиновањем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претходна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два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начина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зависи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тога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су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оквирном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споразуму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одређени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сви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услови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испоруку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добара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пружање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услуга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извођење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радова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документацији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набавци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предвидео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објективне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критеријуме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којима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утврђује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када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ће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спроводити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поновно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отварање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конкуренције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навео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услове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оквирног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споразума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могу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буду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предмет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поновног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отварања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конкуренције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  <a:endParaRPr lang="en-US" sz="20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</a:rPr>
              <a:t>9.1. </a:t>
            </a:r>
            <a:r>
              <a:rPr lang="sr-Cyrl-RS" sz="2400" b="1" dirty="0">
                <a:solidFill>
                  <a:srgbClr val="100E65"/>
                </a:solidFill>
              </a:rPr>
              <a:t>Оквирни споразум </a:t>
            </a:r>
            <a:r>
              <a:rPr lang="sr-Cyrl-RS" sz="2400" b="1" dirty="0" smtClean="0">
                <a:solidFill>
                  <a:srgbClr val="100E65"/>
                </a:solidFill>
              </a:rPr>
              <a:t>(6)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45127"/>
            <a:ext cx="1064321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Законодавац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детаљније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уредио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поновно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отварање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конкуренције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endParaRPr lang="sr-Cyrl-R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Реч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smtClean="0">
                <a:solidFill>
                  <a:srgbClr val="2933D6"/>
                </a:solidFill>
              </a:rPr>
              <a:t>„</a:t>
            </a:r>
            <a:r>
              <a:rPr lang="en-US" sz="2000" b="1" dirty="0" err="1" smtClean="0">
                <a:solidFill>
                  <a:srgbClr val="2933D6"/>
                </a:solidFill>
              </a:rPr>
              <a:t>мини-тендерима</a:t>
            </a:r>
            <a:r>
              <a:rPr lang="en-US" sz="2000" b="1" dirty="0" smtClean="0">
                <a:solidFill>
                  <a:srgbClr val="2933D6"/>
                </a:solidFill>
              </a:rPr>
              <a:t>“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где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границама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одређеним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оквирним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споразумом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понуђачи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исти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закључен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надмећу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добијање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конкретног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јавној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набавци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endParaRPr lang="sr-Cyrl-RS" sz="2000" dirty="0" smtClean="0">
              <a:solidFill>
                <a:srgbClr val="2933D6"/>
              </a:solidFill>
            </a:endParaRPr>
          </a:p>
          <a:p>
            <a:pPr algn="just"/>
            <a:r>
              <a:rPr lang="sr-Cyrl-RS" sz="2000" b="1" dirty="0" smtClean="0">
                <a:solidFill>
                  <a:srgbClr val="2933D6"/>
                </a:solidFill>
              </a:rPr>
              <a:t>Надметање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спроводи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ако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оквирним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споразумом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нису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утврђени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сви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услови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испоруку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добара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пружање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услуга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извођење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радова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чему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дужан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: </a:t>
            </a:r>
            <a:r>
              <a:rPr lang="en-US" sz="2000" dirty="0" smtClean="0">
                <a:solidFill>
                  <a:srgbClr val="2933D6"/>
                </a:solidFill>
              </a:rPr>
              <a:t>1)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сваки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појединачни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додељује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упути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писани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позив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свим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понуђачима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закључио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оквирни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споразум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поднесу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понуду</a:t>
            </a:r>
            <a:r>
              <a:rPr lang="en-US" sz="2000" dirty="0" smtClean="0">
                <a:solidFill>
                  <a:srgbClr val="2933D6"/>
                </a:solidFill>
              </a:rPr>
              <a:t>; 2)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сваки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појединачни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додељује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предвиди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довољно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дуг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рок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подношење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понуда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узимајући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обзир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факторе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као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што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сложеност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предмета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време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потребно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припрему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сачињавање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понуда</a:t>
            </a:r>
            <a:r>
              <a:rPr lang="en-US" sz="2000" dirty="0" smtClean="0">
                <a:solidFill>
                  <a:srgbClr val="2933D6"/>
                </a:solidFill>
              </a:rPr>
              <a:t>; 3) </a:t>
            </a:r>
            <a:r>
              <a:rPr lang="en-US" sz="2000" dirty="0" err="1" smtClean="0">
                <a:solidFill>
                  <a:srgbClr val="2933D6"/>
                </a:solidFill>
              </a:rPr>
              <a:t>обезбеди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понуде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подносе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писаној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форми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отворе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истека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рока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подношење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понуда</a:t>
            </a:r>
            <a:r>
              <a:rPr lang="en-US" sz="2000" dirty="0" smtClean="0">
                <a:solidFill>
                  <a:srgbClr val="2933D6"/>
                </a:solidFill>
              </a:rPr>
              <a:t>; 4) </a:t>
            </a:r>
            <a:r>
              <a:rPr lang="en-US" sz="2000" b="1" dirty="0" err="1" smtClean="0">
                <a:solidFill>
                  <a:srgbClr val="2933D6"/>
                </a:solidFill>
              </a:rPr>
              <a:t>донесе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одлуку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додели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понуђачу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поднео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најповољнију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понуду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основу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критеријума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доделу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били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одређени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документацији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набавци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оквирни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споразум</a:t>
            </a:r>
            <a:r>
              <a:rPr lang="en-US" sz="2000" dirty="0" smtClean="0">
                <a:solidFill>
                  <a:srgbClr val="2933D6"/>
                </a:solidFill>
              </a:rPr>
              <a:t>; и 5)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објави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одлуку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додели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Порталу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набавки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en-US" sz="20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</a:rPr>
              <a:t>9.2.</a:t>
            </a:r>
            <a:r>
              <a:rPr lang="sr-Cyrl-RS" sz="2400" b="1" dirty="0" smtClean="0"/>
              <a:t> </a:t>
            </a:r>
            <a:r>
              <a:rPr lang="en-US" sz="2400" b="1" dirty="0" err="1"/>
              <a:t>Систем</a:t>
            </a:r>
            <a:r>
              <a:rPr lang="en-US" sz="2400" b="1" dirty="0"/>
              <a:t> </a:t>
            </a:r>
            <a:r>
              <a:rPr lang="en-US" sz="2400" b="1" dirty="0" err="1"/>
              <a:t>динамичне</a:t>
            </a:r>
            <a:r>
              <a:rPr lang="en-US" sz="2400" b="1" dirty="0"/>
              <a:t> </a:t>
            </a:r>
            <a:r>
              <a:rPr lang="en-US" sz="2400" b="1" dirty="0" err="1"/>
              <a:t>набавке</a:t>
            </a:r>
            <a:r>
              <a:rPr lang="sr-Cyrl-RS" sz="2400" b="1" dirty="0" smtClean="0">
                <a:solidFill>
                  <a:srgbClr val="100E65"/>
                </a:solidFill>
              </a:rPr>
              <a:t> (1)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45127"/>
            <a:ext cx="1064321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Члан</a:t>
            </a:r>
            <a:r>
              <a:rPr lang="en-US" sz="2000" b="1" dirty="0" smtClean="0">
                <a:solidFill>
                  <a:srgbClr val="2933D6"/>
                </a:solidFill>
              </a:rPr>
              <a:t> 68.</a:t>
            </a:r>
            <a:r>
              <a:rPr lang="sr-Cyrl-RS" sz="2000" b="1" dirty="0" smtClean="0">
                <a:solidFill>
                  <a:srgbClr val="2933D6"/>
                </a:solidFill>
              </a:rPr>
              <a:t> </a:t>
            </a:r>
            <a:r>
              <a:rPr lang="sr-Cyrl-RS" sz="2000" b="1" dirty="0" smtClean="0">
                <a:solidFill>
                  <a:srgbClr val="2933D6"/>
                </a:solidFill>
              </a:rPr>
              <a:t>ЗЈН</a:t>
            </a:r>
            <a:endParaRPr lang="sr-Cyrl-RS" sz="20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Систем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динамичне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образује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добара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услуга</a:t>
            </a:r>
            <a:r>
              <a:rPr lang="en-US" sz="2000" dirty="0" smtClean="0">
                <a:solidFill>
                  <a:srgbClr val="2933D6"/>
                </a:solidFill>
              </a:rPr>
              <a:t> и/</a:t>
            </a:r>
            <a:r>
              <a:rPr lang="en-US" sz="2000" dirty="0" err="1" smtClean="0">
                <a:solidFill>
                  <a:srgbClr val="2933D6"/>
                </a:solidFill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радова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општедоступни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тржишту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sr-Cyrl-RS" sz="2000" dirty="0" smtClean="0">
                <a:solidFill>
                  <a:srgbClr val="2933D6"/>
                </a:solidFill>
              </a:rPr>
              <a:t>У</a:t>
            </a:r>
            <a:r>
              <a:rPr lang="en-US" sz="2000" dirty="0" err="1" smtClean="0">
                <a:solidFill>
                  <a:srgbClr val="2933D6"/>
                </a:solidFill>
              </a:rPr>
              <a:t>споставља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води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искључиво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електронским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средствима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током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целог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периода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трајања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отворен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пријем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свих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привредних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субјеката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испуњавају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критеријуме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квалитативни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избор</a:t>
            </a:r>
            <a:r>
              <a:rPr lang="en-US" sz="2000" b="1" dirty="0" smtClean="0">
                <a:solidFill>
                  <a:srgbClr val="2933D6"/>
                </a:solidFill>
              </a:rPr>
              <a:t>, и </a:t>
            </a:r>
            <a:r>
              <a:rPr lang="en-US" sz="2000" b="1" dirty="0" err="1" smtClean="0">
                <a:solidFill>
                  <a:srgbClr val="2933D6"/>
                </a:solidFill>
              </a:rPr>
              <a:t>то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без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накнаде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Такође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сви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кандидати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примљени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систем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имају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приступ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систему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током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читавог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периода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његовог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трајања</a:t>
            </a:r>
            <a:r>
              <a:rPr lang="en-US" sz="2000" b="1" dirty="0" smtClean="0">
                <a:solidFill>
                  <a:srgbClr val="2933D6"/>
                </a:solidFill>
              </a:rPr>
              <a:t>. </a:t>
            </a:r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Овај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систем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сличан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електронском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оквирном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споразуму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уз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два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изузетка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dirty="0" smtClean="0">
                <a:solidFill>
                  <a:srgbClr val="2933D6"/>
                </a:solidFill>
              </a:rPr>
              <a:t>– </a:t>
            </a:r>
            <a:r>
              <a:rPr lang="en-US" sz="2000" dirty="0" err="1" smtClean="0">
                <a:solidFill>
                  <a:srgbClr val="2933D6"/>
                </a:solidFill>
              </a:rPr>
              <a:t>нови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понуђачи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могу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прикључе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систему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било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којем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тренутку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систем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може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води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искључиво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електронским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средствима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Прва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разлика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отклања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кључни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недостатак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оквирних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споразума</a:t>
            </a:r>
            <a:r>
              <a:rPr lang="en-US" sz="2000" dirty="0" smtClean="0">
                <a:solidFill>
                  <a:srgbClr val="2933D6"/>
                </a:solidFill>
              </a:rPr>
              <a:t> – </a:t>
            </a:r>
            <a:r>
              <a:rPr lang="en-US" sz="2000" dirty="0" err="1" smtClean="0">
                <a:solidFill>
                  <a:srgbClr val="2933D6"/>
                </a:solidFill>
              </a:rPr>
              <a:t>ограничавање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конкуренције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током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трајања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оквирног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споразума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Примера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ради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домаћи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наручиоци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користили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га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општедоступних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добара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као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што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нафтни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деривати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лекови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санитетски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материјал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како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називају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уводу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једне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директива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ЕУ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јавном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набавкама</a:t>
            </a:r>
            <a:r>
              <a:rPr lang="en-US" sz="2000" dirty="0" smtClean="0">
                <a:solidFill>
                  <a:srgbClr val="2933D6"/>
                </a:solidFill>
              </a:rPr>
              <a:t>, „</a:t>
            </a:r>
            <a:r>
              <a:rPr lang="en-US" sz="2000" dirty="0" err="1" smtClean="0">
                <a:solidFill>
                  <a:srgbClr val="2933D6"/>
                </a:solidFill>
              </a:rPr>
              <a:t>производа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полице</a:t>
            </a:r>
            <a:r>
              <a:rPr lang="en-US" sz="2000" dirty="0" smtClean="0">
                <a:solidFill>
                  <a:srgbClr val="2933D6"/>
                </a:solidFill>
              </a:rPr>
              <a:t>“. </a:t>
            </a:r>
            <a:r>
              <a:rPr lang="en-US" sz="2000" dirty="0" err="1" smtClean="0">
                <a:solidFill>
                  <a:srgbClr val="2933D6"/>
                </a:solidFill>
              </a:rPr>
              <a:t>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још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једна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разлика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односу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оквирни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споразум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може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бити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коришћен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прибављање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сложенијих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предмета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sr-Cyrl-RS" sz="2000" b="1" dirty="0" smtClean="0"/>
          </a:p>
          <a:p>
            <a:pPr algn="just"/>
            <a:endParaRPr lang="en-US" sz="2000" b="1" dirty="0" smtClean="0"/>
          </a:p>
          <a:p>
            <a:pPr algn="just"/>
            <a:endParaRPr lang="en-US" sz="20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</a:rPr>
              <a:t>9</a:t>
            </a:r>
            <a:r>
              <a:rPr lang="sr-Cyrl-RS" sz="2400" b="1" dirty="0" smtClean="0">
                <a:solidFill>
                  <a:srgbClr val="100E65"/>
                </a:solidFill>
              </a:rPr>
              <a:t>.2</a:t>
            </a:r>
            <a:r>
              <a:rPr lang="sr-Cyrl-RS" sz="2400" b="1" dirty="0">
                <a:solidFill>
                  <a:srgbClr val="100E65"/>
                </a:solidFill>
              </a:rPr>
              <a:t>.</a:t>
            </a:r>
            <a:r>
              <a:rPr lang="sr-Cyrl-RS" sz="2400" b="1" dirty="0"/>
              <a:t> </a:t>
            </a:r>
            <a:r>
              <a:rPr lang="en-US" sz="2400" b="1" dirty="0" err="1"/>
              <a:t>Систем</a:t>
            </a:r>
            <a:r>
              <a:rPr lang="en-US" sz="2400" b="1" dirty="0"/>
              <a:t> </a:t>
            </a:r>
            <a:r>
              <a:rPr lang="en-US" sz="2400" b="1" dirty="0" err="1"/>
              <a:t>динамичне</a:t>
            </a:r>
            <a:r>
              <a:rPr lang="en-US" sz="2400" b="1" dirty="0"/>
              <a:t> </a:t>
            </a:r>
            <a:r>
              <a:rPr lang="en-US" sz="2400" b="1" dirty="0" err="1"/>
              <a:t>набавке</a:t>
            </a:r>
            <a:r>
              <a:rPr lang="sr-Cyrl-RS" sz="2400" b="1" dirty="0">
                <a:solidFill>
                  <a:srgbClr val="100E65"/>
                </a:solidFill>
              </a:rPr>
              <a:t>  </a:t>
            </a:r>
            <a:r>
              <a:rPr lang="sr-Cyrl-RS" sz="2400" b="1" dirty="0" smtClean="0">
                <a:solidFill>
                  <a:srgbClr val="100E65"/>
                </a:solidFill>
              </a:rPr>
              <a:t>(2)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45127"/>
            <a:ext cx="1064321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Систем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динамичне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успоставља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применом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правила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рестриктивног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b="1" dirty="0" smtClean="0">
                <a:solidFill>
                  <a:srgbClr val="2933D6"/>
                </a:solidFill>
              </a:rPr>
              <a:t>, с </a:t>
            </a:r>
            <a:r>
              <a:rPr lang="en-US" sz="2000" b="1" dirty="0" err="1" smtClean="0">
                <a:solidFill>
                  <a:srgbClr val="2933D6"/>
                </a:solidFill>
              </a:rPr>
              <a:t>тим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број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понуђача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ограничити</a:t>
            </a:r>
            <a:r>
              <a:rPr lang="en-US" sz="2000" b="1" dirty="0" smtClean="0">
                <a:solidFill>
                  <a:srgbClr val="2933D6"/>
                </a:solidFill>
              </a:rPr>
              <a:t>. </a:t>
            </a:r>
            <a:endParaRPr lang="sr-Cyrl-RS" sz="20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успоставио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систем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динамичне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дужан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: </a:t>
            </a:r>
            <a:r>
              <a:rPr lang="en-US" sz="2000" dirty="0" smtClean="0">
                <a:solidFill>
                  <a:srgbClr val="2933D6"/>
                </a:solidFill>
              </a:rPr>
              <a:t>1) </a:t>
            </a:r>
            <a:r>
              <a:rPr lang="en-US" sz="2000" b="1" dirty="0" err="1" smtClean="0">
                <a:solidFill>
                  <a:srgbClr val="2933D6"/>
                </a:solidFill>
              </a:rPr>
              <a:t>објави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позив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коме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наводи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успоставља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систем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динамичне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smtClean="0">
                <a:solidFill>
                  <a:srgbClr val="2933D6"/>
                </a:solidFill>
              </a:rPr>
              <a:t>и </a:t>
            </a:r>
            <a:r>
              <a:rPr lang="en-US" sz="2000" b="1" dirty="0" err="1" smtClean="0">
                <a:solidFill>
                  <a:srgbClr val="2933D6"/>
                </a:solidFill>
              </a:rPr>
              <a:t>период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његовог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трајања</a:t>
            </a:r>
            <a:r>
              <a:rPr lang="en-US" sz="2000" dirty="0" smtClean="0">
                <a:solidFill>
                  <a:srgbClr val="2933D6"/>
                </a:solidFill>
              </a:rPr>
              <a:t>; 2)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конкурсној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документацији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наведе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најмање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информације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природи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процењеној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количини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предвиђених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smtClean="0">
                <a:solidFill>
                  <a:srgbClr val="2933D6"/>
                </a:solidFill>
              </a:rPr>
              <a:t>и </a:t>
            </a:r>
            <a:r>
              <a:rPr lang="en-US" sz="2000" b="1" dirty="0" err="1" smtClean="0">
                <a:solidFill>
                  <a:srgbClr val="2933D6"/>
                </a:solidFill>
              </a:rPr>
              <a:t>све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потребне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информације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вези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системом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динамичне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укључујући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информације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како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систем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динамичне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води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електронску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опрему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користи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као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техничке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прикључке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спецификације</a:t>
            </a:r>
            <a:r>
              <a:rPr lang="en-US" sz="2000" dirty="0" smtClean="0">
                <a:solidFill>
                  <a:srgbClr val="2933D6"/>
                </a:solidFill>
              </a:rPr>
              <a:t>; 3) </a:t>
            </a:r>
            <a:r>
              <a:rPr lang="en-US" sz="2000" b="1" dirty="0" err="1" smtClean="0">
                <a:solidFill>
                  <a:srgbClr val="2933D6"/>
                </a:solidFill>
              </a:rPr>
              <a:t>наведе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поделу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категорије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добара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услуга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радова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карактеристике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описују</a:t>
            </a:r>
            <a:r>
              <a:rPr lang="en-US" sz="2000" dirty="0" smtClean="0">
                <a:solidFill>
                  <a:srgbClr val="2933D6"/>
                </a:solidFill>
              </a:rPr>
              <a:t>; 4) </a:t>
            </a:r>
            <a:r>
              <a:rPr lang="en-US" sz="2000" b="1" dirty="0" err="1" smtClean="0">
                <a:solidFill>
                  <a:srgbClr val="2933D6"/>
                </a:solidFill>
              </a:rPr>
              <a:t>обезбеди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бесплатан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неограничен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несметан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директан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приступ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документацији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набавци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електронским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средствима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током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читавог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периода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трајања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система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динамичне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Минимални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рокови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подношење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пријаве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одређују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висини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процењене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вредности</a:t>
            </a:r>
            <a:r>
              <a:rPr lang="en-US" sz="2000" b="1" dirty="0" smtClean="0">
                <a:solidFill>
                  <a:srgbClr val="2933D6"/>
                </a:solidFill>
              </a:rPr>
              <a:t>. </a:t>
            </a:r>
            <a:r>
              <a:rPr lang="en-US" sz="2000" b="1" dirty="0" err="1" smtClean="0">
                <a:solidFill>
                  <a:srgbClr val="2933D6"/>
                </a:solidFill>
              </a:rPr>
              <a:t>Рок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подношење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бити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краћи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</a:rPr>
              <a:t> 10 </a:t>
            </a:r>
            <a:r>
              <a:rPr lang="en-US" sz="2000" b="1" dirty="0" err="1" smtClean="0">
                <a:solidFill>
                  <a:srgbClr val="2933D6"/>
                </a:solidFill>
              </a:rPr>
              <a:t>дана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док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секторски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наручиоци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могу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одреде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рок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подношење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уз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сагласност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свих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кандидата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тако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имају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исти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рок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припрему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подношење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својих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понуда</a:t>
            </a:r>
            <a:r>
              <a:rPr lang="en-US" sz="2000" b="1" dirty="0" smtClean="0">
                <a:solidFill>
                  <a:srgbClr val="2933D6"/>
                </a:solidFill>
              </a:rPr>
              <a:t>, а </a:t>
            </a:r>
            <a:r>
              <a:rPr lang="en-US" sz="2000" b="1" dirty="0" err="1" smtClean="0">
                <a:solidFill>
                  <a:srgbClr val="2933D6"/>
                </a:solidFill>
              </a:rPr>
              <a:t>ако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постоји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сагласност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року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најмање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десет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слања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позива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подношење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понуда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endParaRPr lang="en-US" sz="2000" b="1" dirty="0" smtClean="0"/>
          </a:p>
          <a:p>
            <a:pPr algn="just"/>
            <a:endParaRPr lang="en-US" sz="20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</a:rPr>
              <a:t>9.</a:t>
            </a:r>
            <a:r>
              <a:rPr lang="sr-Cyrl-RS" sz="2400" b="1" dirty="0" smtClean="0">
                <a:solidFill>
                  <a:srgbClr val="100E65"/>
                </a:solidFill>
              </a:rPr>
              <a:t>2</a:t>
            </a:r>
            <a:r>
              <a:rPr lang="sr-Cyrl-RS" sz="2400" b="1" dirty="0">
                <a:solidFill>
                  <a:srgbClr val="100E65"/>
                </a:solidFill>
              </a:rPr>
              <a:t>.</a:t>
            </a:r>
            <a:r>
              <a:rPr lang="sr-Cyrl-RS" sz="2400" b="1" dirty="0"/>
              <a:t> </a:t>
            </a:r>
            <a:r>
              <a:rPr lang="en-US" sz="2400" b="1" dirty="0" err="1"/>
              <a:t>Систем</a:t>
            </a:r>
            <a:r>
              <a:rPr lang="en-US" sz="2400" b="1" dirty="0"/>
              <a:t> </a:t>
            </a:r>
            <a:r>
              <a:rPr lang="en-US" sz="2400" b="1" dirty="0" err="1"/>
              <a:t>динамичне</a:t>
            </a:r>
            <a:r>
              <a:rPr lang="en-US" sz="2400" b="1" dirty="0"/>
              <a:t> </a:t>
            </a:r>
            <a:r>
              <a:rPr lang="en-US" sz="2400" b="1" dirty="0" err="1"/>
              <a:t>набавке</a:t>
            </a:r>
            <a:r>
              <a:rPr lang="sr-Cyrl-RS" sz="2400" b="1" dirty="0">
                <a:solidFill>
                  <a:srgbClr val="100E65"/>
                </a:solidFill>
              </a:rPr>
              <a:t>  </a:t>
            </a:r>
            <a:r>
              <a:rPr lang="sr-Cyrl-RS" sz="2400" b="1" dirty="0" smtClean="0">
                <a:solidFill>
                  <a:srgbClr val="100E65"/>
                </a:solidFill>
              </a:rPr>
              <a:t>(3)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45127"/>
            <a:ext cx="1064321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дужан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року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десет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радних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пријема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пријава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изврши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оцену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донесе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одлуку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пријему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привредног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субјекта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dirty="0" smtClean="0">
                <a:solidFill>
                  <a:srgbClr val="2933D6"/>
                </a:solidFill>
              </a:rPr>
              <a:t>у </a:t>
            </a:r>
            <a:r>
              <a:rPr lang="en-US" sz="2000" dirty="0" err="1" smtClean="0">
                <a:solidFill>
                  <a:srgbClr val="2933D6"/>
                </a:solidFill>
              </a:rPr>
              <a:t>систем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динамичне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</a:rPr>
              <a:t>, с </a:t>
            </a:r>
            <a:r>
              <a:rPr lang="en-US" sz="2000" b="1" dirty="0" err="1" smtClean="0">
                <a:solidFill>
                  <a:srgbClr val="2933D6"/>
                </a:solidFill>
              </a:rPr>
              <a:t>тим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тај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рок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изузетно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продужити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ако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постоје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оправдани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разлози</a:t>
            </a:r>
            <a:r>
              <a:rPr lang="en-US" sz="2000" b="1" dirty="0" smtClean="0">
                <a:solidFill>
                  <a:srgbClr val="2933D6"/>
                </a:solidFill>
              </a:rPr>
              <a:t>. </a:t>
            </a:r>
            <a:endParaRPr lang="sr-Cyrl-RS" sz="2000" b="1" dirty="0" smtClean="0">
              <a:solidFill>
                <a:srgbClr val="2933D6"/>
              </a:solidFill>
            </a:endParaRPr>
          </a:p>
          <a:p>
            <a:pPr algn="just"/>
            <a:endParaRPr lang="sr-Cyrl-RS" sz="20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Кад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појави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потреба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одређеном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набавком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истовремено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електронским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средствима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позива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квалификоване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кандидате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поднесу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понуде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додељује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уговор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понуђачу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поднео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најповољнију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понуду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основу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критеријума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наведених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позиву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односно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позиву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подношење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пријава</a:t>
            </a:r>
            <a:r>
              <a:rPr lang="en-US" sz="2000" b="1" dirty="0" smtClean="0">
                <a:solidFill>
                  <a:srgbClr val="2933D6"/>
                </a:solidFill>
              </a:rPr>
              <a:t>, с </a:t>
            </a:r>
            <a:r>
              <a:rPr lang="en-US" sz="2000" b="1" dirty="0" err="1" smtClean="0">
                <a:solidFill>
                  <a:srgbClr val="2933D6"/>
                </a:solidFill>
              </a:rPr>
              <a:t>тим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могу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прецизније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одреде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позиву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подношење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понуда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sr-Cyrl-R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Систем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динамичне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флексибилно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постављен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јер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не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одређује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максималну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дужину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трајања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система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наручиоцу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могућност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продужи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скрати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рок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његовог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трајања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  <a:endParaRPr lang="sr-Cyrl-R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Због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могућности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дугог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трајања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система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овлашћен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, у </a:t>
            </a:r>
            <a:r>
              <a:rPr lang="en-US" sz="2000" b="1" dirty="0" err="1" smtClean="0">
                <a:solidFill>
                  <a:srgbClr val="2933D6"/>
                </a:solidFill>
              </a:rPr>
              <a:t>било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тренутку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одабраних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кандидата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захтева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достављање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обновљене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усклађене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изјаве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испуњености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критеријума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квалитативни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избор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привредног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субјекта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en-US" b="1" dirty="0" smtClean="0"/>
          </a:p>
          <a:p>
            <a:pPr algn="just"/>
            <a:endParaRPr lang="en-US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</a:rPr>
              <a:t>9.</a:t>
            </a:r>
            <a:r>
              <a:rPr lang="sr-Cyrl-RS" sz="2400" b="1" dirty="0" smtClean="0">
                <a:solidFill>
                  <a:srgbClr val="100E65"/>
                </a:solidFill>
              </a:rPr>
              <a:t>2</a:t>
            </a:r>
            <a:r>
              <a:rPr lang="sr-Cyrl-RS" sz="2400" b="1" dirty="0">
                <a:solidFill>
                  <a:srgbClr val="100E65"/>
                </a:solidFill>
              </a:rPr>
              <a:t>.</a:t>
            </a:r>
            <a:r>
              <a:rPr lang="sr-Cyrl-RS" sz="2400" b="1" dirty="0"/>
              <a:t> </a:t>
            </a:r>
            <a:r>
              <a:rPr lang="en-US" sz="2400" b="1" dirty="0" err="1"/>
              <a:t>Систем</a:t>
            </a:r>
            <a:r>
              <a:rPr lang="en-US" sz="2400" b="1" dirty="0"/>
              <a:t> </a:t>
            </a:r>
            <a:r>
              <a:rPr lang="en-US" sz="2400" b="1" dirty="0" err="1"/>
              <a:t>динамичне</a:t>
            </a:r>
            <a:r>
              <a:rPr lang="en-US" sz="2400" b="1" dirty="0"/>
              <a:t> </a:t>
            </a:r>
            <a:r>
              <a:rPr lang="en-US" sz="2400" b="1" dirty="0" err="1"/>
              <a:t>набавке</a:t>
            </a:r>
            <a:r>
              <a:rPr lang="sr-Cyrl-RS" sz="2400" b="1" dirty="0">
                <a:solidFill>
                  <a:srgbClr val="100E65"/>
                </a:solidFill>
              </a:rPr>
              <a:t> </a:t>
            </a:r>
            <a:r>
              <a:rPr lang="sr-Cyrl-RS" sz="2400" b="1" dirty="0" smtClean="0">
                <a:solidFill>
                  <a:srgbClr val="100E65"/>
                </a:solidFill>
              </a:rPr>
              <a:t>(4</a:t>
            </a:r>
            <a:r>
              <a:rPr lang="sr-Cyrl-RS" sz="2400" b="1" dirty="0" smtClean="0">
                <a:solidFill>
                  <a:srgbClr val="100E65"/>
                </a:solidFill>
              </a:rPr>
              <a:t>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45127"/>
            <a:ext cx="1064321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Закон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прописује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систем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динамичне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подели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категорије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добара</a:t>
            </a:r>
            <a:r>
              <a:rPr lang="en-US" sz="2000" b="1" i="1" dirty="0" smtClean="0">
                <a:solidFill>
                  <a:srgbClr val="2933D6"/>
                </a:solidFill>
              </a:rPr>
              <a:t>,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услуга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радова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објективно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одређене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основу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карактеристика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ће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спроводити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оквиру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категорије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као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што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највећи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дозвољени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ће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закључивати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током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трајања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система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динамичне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посебна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територијална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подручја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којима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ће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уговори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извршавати</a:t>
            </a:r>
            <a:r>
              <a:rPr lang="en-US" sz="2000" b="1" dirty="0" smtClean="0">
                <a:solidFill>
                  <a:srgbClr val="2933D6"/>
                </a:solidFill>
              </a:rPr>
              <a:t>. </a:t>
            </a:r>
            <a:endParaRPr lang="sr-Cyrl-RS" sz="2000" b="1" dirty="0" smtClean="0">
              <a:solidFill>
                <a:srgbClr val="2933D6"/>
              </a:solidFill>
            </a:endParaRPr>
          </a:p>
          <a:p>
            <a:pPr algn="just"/>
            <a:endParaRPr lang="sr-Cyrl-R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Иза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ове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одредбе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sr-Cyrl-RS" sz="2000" dirty="0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идеја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проширења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конкуренције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олакшавањем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учешћа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малим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средњим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предузећима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великим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системима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динамичне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стоји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уводу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Директиве</a:t>
            </a:r>
            <a:r>
              <a:rPr lang="en-US" sz="2000" dirty="0" smtClean="0">
                <a:solidFill>
                  <a:srgbClr val="2933D6"/>
                </a:solidFill>
              </a:rPr>
              <a:t> ЕУ о </a:t>
            </a:r>
            <a:r>
              <a:rPr lang="en-US" sz="2000" dirty="0" err="1" smtClean="0">
                <a:solidFill>
                  <a:srgbClr val="2933D6"/>
                </a:solidFill>
              </a:rPr>
              <a:t>јавним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набавкама</a:t>
            </a:r>
            <a:r>
              <a:rPr lang="en-US" sz="2000" dirty="0" smtClean="0">
                <a:solidFill>
                  <a:srgbClr val="2933D6"/>
                </a:solidFill>
              </a:rPr>
              <a:t>).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endParaRPr lang="sr-Cyrl-RS" sz="2000" b="1" dirty="0" smtClean="0">
              <a:solidFill>
                <a:srgbClr val="2933D6"/>
              </a:solidFill>
            </a:endParaRPr>
          </a:p>
          <a:p>
            <a:pPr algn="just"/>
            <a:endParaRPr lang="sr-Cyrl-RS" sz="20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b="1" dirty="0" smtClean="0">
                <a:solidFill>
                  <a:srgbClr val="2933D6"/>
                </a:solidFill>
              </a:rPr>
              <a:t>У </a:t>
            </a:r>
            <a:r>
              <a:rPr lang="en-US" sz="2000" b="1" dirty="0" err="1" smtClean="0">
                <a:solidFill>
                  <a:srgbClr val="2933D6"/>
                </a:solidFill>
              </a:rPr>
              <a:t>том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случају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дужан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документацији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набавци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одреди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критеријуме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квалитативни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избор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привредног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субјекта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сваку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категорију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endParaRPr lang="en-US" b="1" dirty="0" smtClean="0"/>
          </a:p>
          <a:p>
            <a:pPr algn="just"/>
            <a:endParaRPr lang="en-US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</a:rPr>
              <a:t>9.3.</a:t>
            </a:r>
            <a:r>
              <a:rPr lang="sr-Cyrl-RS" sz="2400" b="1" dirty="0" smtClean="0"/>
              <a:t> </a:t>
            </a:r>
            <a:r>
              <a:rPr lang="en-US" sz="2400" b="1" dirty="0" err="1"/>
              <a:t>Систем</a:t>
            </a:r>
            <a:r>
              <a:rPr lang="en-US" sz="2400" b="1" dirty="0"/>
              <a:t> </a:t>
            </a:r>
            <a:r>
              <a:rPr lang="en-US" sz="2400" b="1" dirty="0" err="1"/>
              <a:t>квалификације</a:t>
            </a:r>
            <a:r>
              <a:rPr lang="sr-Cyrl-RS" sz="2400" b="1" dirty="0" smtClean="0">
                <a:solidFill>
                  <a:srgbClr val="100E65"/>
                </a:solidFill>
              </a:rPr>
              <a:t> (1</a:t>
            </a:r>
            <a:r>
              <a:rPr lang="sr-Cyrl-RS" sz="2400" b="1" dirty="0" smtClean="0">
                <a:solidFill>
                  <a:srgbClr val="100E65"/>
                </a:solidFill>
              </a:rPr>
              <a:t>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692727"/>
            <a:ext cx="1064321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Чл</a:t>
            </a:r>
            <a:r>
              <a:rPr lang="sr-Cyrl-RS" sz="2000" b="1" dirty="0" smtClean="0">
                <a:solidFill>
                  <a:srgbClr val="2933D6"/>
                </a:solidFill>
              </a:rPr>
              <a:t>.</a:t>
            </a:r>
            <a:r>
              <a:rPr lang="en-US" sz="2000" b="1" dirty="0" smtClean="0">
                <a:solidFill>
                  <a:srgbClr val="2933D6"/>
                </a:solidFill>
              </a:rPr>
              <a:t> 69. и 70.</a:t>
            </a:r>
            <a:r>
              <a:rPr lang="sr-Cyrl-RS" sz="2000" b="1" dirty="0" smtClean="0">
                <a:solidFill>
                  <a:srgbClr val="2933D6"/>
                </a:solidFill>
              </a:rPr>
              <a:t> </a:t>
            </a:r>
            <a:r>
              <a:rPr lang="sr-Cyrl-RS" sz="2000" b="1" dirty="0" smtClean="0">
                <a:solidFill>
                  <a:srgbClr val="2933D6"/>
                </a:solidFill>
              </a:rPr>
              <a:t>ЗЈН</a:t>
            </a:r>
            <a:endParaRPr lang="sr-Cyrl-RS" sz="2000" i="1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i="1" dirty="0" err="1" smtClean="0">
                <a:solidFill>
                  <a:srgbClr val="2933D6"/>
                </a:solidFill>
              </a:rPr>
              <a:t>Систем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квалификације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механизам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сличан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систему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динамичне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Успоставља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одређено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време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smtClean="0">
                <a:solidFill>
                  <a:srgbClr val="2933D6"/>
                </a:solidFill>
              </a:rPr>
              <a:t>и </a:t>
            </a:r>
            <a:r>
              <a:rPr lang="en-US" sz="2000" b="1" dirty="0" err="1" smtClean="0">
                <a:solidFill>
                  <a:srgbClr val="2933D6"/>
                </a:solidFill>
              </a:rPr>
              <a:t>током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целог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његовог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трајања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привредни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субјекти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могу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поднесу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пријаву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пријем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систем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омогућава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учешће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јавним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набавкама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разлику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система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динамичне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систем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квалификације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успостави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само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секторски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Такође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систем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квалификације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мора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води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искључиво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електронским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средствима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Погодност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овог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механизма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sr-Cyrl-RS" sz="2000" dirty="0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што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секторски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користи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систем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квалификације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других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секторских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наручилаца</a:t>
            </a:r>
            <a:r>
              <a:rPr lang="sr-Cyrl-RS" sz="2000" b="1" dirty="0" smtClean="0">
                <a:solidFill>
                  <a:srgbClr val="2933D6"/>
                </a:solidFill>
              </a:rPr>
              <a:t>,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ако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утврди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тај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систем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испуњава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његове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потребе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Постоји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још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једна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разлика</a:t>
            </a:r>
            <a:r>
              <a:rPr lang="en-US" sz="2000" b="1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Наиме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систем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динамичне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успоставља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применом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правила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рестриктивног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аукције</a:t>
            </a:r>
            <a:r>
              <a:rPr lang="en-US" sz="2000" dirty="0" smtClean="0">
                <a:solidFill>
                  <a:srgbClr val="2933D6"/>
                </a:solidFill>
              </a:rPr>
              <a:t>). </a:t>
            </a:r>
            <a:r>
              <a:rPr lang="en-US" sz="2000" dirty="0" err="1" smtClean="0">
                <a:solidFill>
                  <a:srgbClr val="2933D6"/>
                </a:solidFill>
              </a:rPr>
              <a:t>Члан</a:t>
            </a:r>
            <a:r>
              <a:rPr lang="en-US" sz="2000" dirty="0" smtClean="0">
                <a:solidFill>
                  <a:srgbClr val="2933D6"/>
                </a:solidFill>
              </a:rPr>
              <a:t> 70. </a:t>
            </a:r>
            <a:r>
              <a:rPr lang="en-US" sz="2000" dirty="0" err="1" smtClean="0">
                <a:solidFill>
                  <a:srgbClr val="2933D6"/>
                </a:solidFill>
              </a:rPr>
              <a:t>став</a:t>
            </a:r>
            <a:r>
              <a:rPr lang="en-US" sz="2000" dirty="0" smtClean="0">
                <a:solidFill>
                  <a:srgbClr val="2933D6"/>
                </a:solidFill>
              </a:rPr>
              <a:t> 8. </a:t>
            </a:r>
            <a:r>
              <a:rPr lang="en-US" sz="2000" dirty="0" err="1" smtClean="0">
                <a:solidFill>
                  <a:srgbClr val="2933D6"/>
                </a:solidFill>
              </a:rPr>
              <a:t>прописује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ако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обавештење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успостављању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система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квалификације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користи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као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позив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додељују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применом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правила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друге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фазе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рестриктивног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преговарачког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објављивањем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конкурентног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дијалога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партнерства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иновације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позивањем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свих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квалификованих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привредних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субјеката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систему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квалификације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односно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оквиру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појединих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категорија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система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квалификације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дакле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допуштена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употреба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преговарачког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доношењу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одлуке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додели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dirty="0" smtClean="0">
                <a:solidFill>
                  <a:srgbClr val="2933D6"/>
                </a:solidFill>
              </a:rPr>
              <a:t>).</a:t>
            </a:r>
            <a:endParaRPr lang="en-US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</a:rPr>
              <a:t>9</a:t>
            </a:r>
            <a:r>
              <a:rPr lang="sr-Cyrl-RS" sz="2400" b="1" dirty="0" smtClean="0">
                <a:solidFill>
                  <a:srgbClr val="100E65"/>
                </a:solidFill>
              </a:rPr>
              <a:t>.3</a:t>
            </a:r>
            <a:r>
              <a:rPr lang="sr-Cyrl-RS" sz="2400" b="1" dirty="0">
                <a:solidFill>
                  <a:srgbClr val="100E65"/>
                </a:solidFill>
              </a:rPr>
              <a:t>.</a:t>
            </a:r>
            <a:r>
              <a:rPr lang="sr-Cyrl-RS" sz="2400" b="1" dirty="0"/>
              <a:t> </a:t>
            </a:r>
            <a:r>
              <a:rPr lang="en-US" sz="2400" b="1" dirty="0" err="1"/>
              <a:t>Систем</a:t>
            </a:r>
            <a:r>
              <a:rPr lang="en-US" sz="2400" b="1" dirty="0"/>
              <a:t> </a:t>
            </a:r>
            <a:r>
              <a:rPr lang="en-US" sz="2400" b="1" dirty="0" err="1"/>
              <a:t>квалификације</a:t>
            </a:r>
            <a:r>
              <a:rPr lang="sr-Cyrl-RS" sz="2400" b="1" dirty="0" smtClean="0">
                <a:solidFill>
                  <a:srgbClr val="100E65"/>
                </a:solidFill>
              </a:rPr>
              <a:t> (2</a:t>
            </a:r>
            <a:r>
              <a:rPr lang="sr-Cyrl-RS" sz="2400" b="1" dirty="0" smtClean="0">
                <a:solidFill>
                  <a:srgbClr val="100E65"/>
                </a:solidFill>
              </a:rPr>
              <a:t>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692727"/>
            <a:ext cx="1064321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Разлог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уношења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тако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слична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механизма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ЗЈН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последица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преузимања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текста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две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различите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директиве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ЕУ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једне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уређује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наручилаца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друге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уређује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секторских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наручилаца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Секторски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објављује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обавештење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успостављању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система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квалификације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које</a:t>
            </a:r>
            <a:r>
              <a:rPr lang="en-US" sz="2000" b="1" dirty="0" smtClean="0">
                <a:solidFill>
                  <a:srgbClr val="2933D6"/>
                </a:solidFill>
              </a:rPr>
              <a:t>  </a:t>
            </a:r>
            <a:r>
              <a:rPr lang="en-US" sz="2000" b="1" dirty="0" err="1" smtClean="0">
                <a:solidFill>
                  <a:srgbClr val="2933D6"/>
                </a:solidFill>
              </a:rPr>
              <a:t>садржи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податке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Прилога</a:t>
            </a:r>
            <a:r>
              <a:rPr lang="en-US" sz="2000" b="1" dirty="0" smtClean="0">
                <a:solidFill>
                  <a:srgbClr val="2933D6"/>
                </a:solidFill>
              </a:rPr>
              <a:t> 4. </a:t>
            </a:r>
            <a:r>
              <a:rPr lang="en-US" sz="2000" b="1" dirty="0" err="1" smtClean="0">
                <a:solidFill>
                  <a:srgbClr val="2933D6"/>
                </a:solidFill>
              </a:rPr>
              <a:t>Део</a:t>
            </a:r>
            <a:r>
              <a:rPr lang="en-US" sz="2000" b="1" dirty="0" smtClean="0">
                <a:solidFill>
                  <a:srgbClr val="2933D6"/>
                </a:solidFill>
              </a:rPr>
              <a:t> Г </a:t>
            </a:r>
            <a:r>
              <a:rPr lang="en-US" sz="2000" b="1" dirty="0" err="1" smtClean="0">
                <a:solidFill>
                  <a:srgbClr val="2933D6"/>
                </a:solidFill>
              </a:rPr>
              <a:t>овог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закона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Секторски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утврђује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објективне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критеријуме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правила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квалитативни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избор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привредног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субјекта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објективне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критеријуме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правила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функционисање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система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квалификације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обухватају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правила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упис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систем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могућност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периодично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ажурирање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критеријума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правила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квалитативни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избор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привредног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субјекта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ако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потребно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као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трајање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система</a:t>
            </a:r>
            <a:r>
              <a:rPr lang="en-US" sz="2000" b="1" dirty="0" smtClean="0">
                <a:solidFill>
                  <a:srgbClr val="2933D6"/>
                </a:solidFill>
              </a:rPr>
              <a:t>. </a:t>
            </a:r>
            <a:r>
              <a:rPr lang="en-US" sz="2000" b="1" dirty="0" err="1" smtClean="0">
                <a:solidFill>
                  <a:srgbClr val="2933D6"/>
                </a:solidFill>
              </a:rPr>
              <a:t>Критеријуми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правила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могу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укључују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техничке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спецификације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Секторски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дужан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води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писану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евиденцију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квалификованих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привредних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субјеката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одлуку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квалификацији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донесе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достави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подносиоцима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пријава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најкасније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року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шест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месеци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подношења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пријаве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уз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могућност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продужења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оправданих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разлога</a:t>
            </a:r>
            <a:r>
              <a:rPr lang="en-US" sz="2000" b="1" dirty="0" smtClean="0">
                <a:solidFill>
                  <a:srgbClr val="2933D6"/>
                </a:solidFill>
              </a:rPr>
              <a:t>. </a:t>
            </a:r>
            <a:r>
              <a:rPr lang="en-US" sz="2000" b="1" dirty="0" err="1" smtClean="0">
                <a:solidFill>
                  <a:srgbClr val="2933D6"/>
                </a:solidFill>
              </a:rPr>
              <a:t>Секторски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током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трајања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система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квалификације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искључи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кандидата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престане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испуњава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услове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endParaRPr lang="en-US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</a:rPr>
              <a:t>9.4. </a:t>
            </a:r>
            <a:r>
              <a:rPr lang="en-US" sz="2400" b="1" dirty="0" err="1"/>
              <a:t>Електронска</a:t>
            </a:r>
            <a:r>
              <a:rPr lang="en-US" sz="2400" b="1" dirty="0"/>
              <a:t> </a:t>
            </a:r>
            <a:r>
              <a:rPr lang="en-US" sz="2400" b="1" dirty="0" err="1"/>
              <a:t>лицитација</a:t>
            </a:r>
            <a:r>
              <a:rPr lang="sr-Cyrl-RS" sz="2400" b="1" dirty="0" smtClean="0">
                <a:solidFill>
                  <a:srgbClr val="100E65"/>
                </a:solidFill>
              </a:rPr>
              <a:t> </a:t>
            </a:r>
            <a:r>
              <a:rPr lang="sr-Cyrl-RS" sz="2400" b="1" dirty="0" smtClean="0">
                <a:solidFill>
                  <a:srgbClr val="100E65"/>
                </a:solidFill>
              </a:rPr>
              <a:t>(</a:t>
            </a:r>
            <a:r>
              <a:rPr lang="sr-Cyrl-RS" sz="2400" b="1" dirty="0" smtClean="0">
                <a:solidFill>
                  <a:srgbClr val="100E65"/>
                </a:solidFill>
              </a:rPr>
              <a:t>1)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692727"/>
            <a:ext cx="1064321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 smtClean="0">
                <a:solidFill>
                  <a:srgbClr val="2933D6"/>
                </a:solidFill>
              </a:rPr>
              <a:t>Чл</a:t>
            </a:r>
            <a:r>
              <a:rPr lang="sr-Cyrl-RS" b="1" dirty="0" smtClean="0">
                <a:solidFill>
                  <a:srgbClr val="2933D6"/>
                </a:solidFill>
              </a:rPr>
              <a:t>. </a:t>
            </a:r>
            <a:r>
              <a:rPr lang="en-US" b="1" dirty="0" smtClean="0">
                <a:solidFill>
                  <a:srgbClr val="2933D6"/>
                </a:solidFill>
              </a:rPr>
              <a:t>71-73.</a:t>
            </a:r>
            <a:r>
              <a:rPr lang="sr-Cyrl-RS" b="1" dirty="0" smtClean="0">
                <a:solidFill>
                  <a:srgbClr val="2933D6"/>
                </a:solidFill>
              </a:rPr>
              <a:t>  ЗЈН </a:t>
            </a:r>
            <a:r>
              <a:rPr lang="sr-Cyrl-RS" b="1" dirty="0" smtClean="0">
                <a:solidFill>
                  <a:srgbClr val="2933D6"/>
                </a:solidFill>
              </a:rPr>
              <a:t>– </a:t>
            </a:r>
            <a:r>
              <a:rPr lang="en-US" b="1" dirty="0" err="1" smtClean="0">
                <a:solidFill>
                  <a:srgbClr val="2933D6"/>
                </a:solidFill>
              </a:rPr>
              <a:t>Електронска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лицитација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може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користи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доделу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уговора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i="1" dirty="0" err="1" smtClean="0">
                <a:solidFill>
                  <a:srgbClr val="2933D6"/>
                </a:solidFill>
              </a:rPr>
              <a:t>отвореном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поступку</a:t>
            </a:r>
            <a:r>
              <a:rPr lang="en-US" i="1" dirty="0" smtClean="0">
                <a:solidFill>
                  <a:srgbClr val="2933D6"/>
                </a:solidFill>
              </a:rPr>
              <a:t>, </a:t>
            </a:r>
            <a:r>
              <a:rPr lang="en-US" i="1" dirty="0" err="1" smtClean="0">
                <a:solidFill>
                  <a:srgbClr val="2933D6"/>
                </a:solidFill>
              </a:rPr>
              <a:t>рестриктивном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поступку</a:t>
            </a:r>
            <a:r>
              <a:rPr lang="en-US" i="1" dirty="0" smtClean="0">
                <a:solidFill>
                  <a:srgbClr val="2933D6"/>
                </a:solidFill>
              </a:rPr>
              <a:t>, </a:t>
            </a:r>
            <a:r>
              <a:rPr lang="en-US" i="1" dirty="0" err="1" smtClean="0">
                <a:solidFill>
                  <a:srgbClr val="2933D6"/>
                </a:solidFill>
              </a:rPr>
              <a:t>конкурентном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поступку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са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преговарањем</a:t>
            </a:r>
            <a:r>
              <a:rPr lang="en-US" i="1" dirty="0" smtClean="0">
                <a:solidFill>
                  <a:srgbClr val="2933D6"/>
                </a:solidFill>
              </a:rPr>
              <a:t>, </a:t>
            </a:r>
            <a:r>
              <a:rPr lang="en-US" i="1" dirty="0" err="1" smtClean="0">
                <a:solidFill>
                  <a:srgbClr val="2933D6"/>
                </a:solidFill>
              </a:rPr>
              <a:t>преговарачком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поступку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са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објављивањем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јавног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позива</a:t>
            </a:r>
            <a:r>
              <a:rPr lang="en-US" i="1" dirty="0" smtClean="0">
                <a:solidFill>
                  <a:srgbClr val="2933D6"/>
                </a:solidFill>
              </a:rPr>
              <a:t>, </a:t>
            </a:r>
            <a:r>
              <a:rPr lang="en-US" i="1" dirty="0" err="1" smtClean="0">
                <a:solidFill>
                  <a:srgbClr val="2933D6"/>
                </a:solidFill>
              </a:rPr>
              <a:t>поступку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поновног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отварања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конкуренције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основу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закљученог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оквирног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споразума</a:t>
            </a:r>
            <a:r>
              <a:rPr lang="en-US" dirty="0" smtClean="0">
                <a:solidFill>
                  <a:srgbClr val="2933D6"/>
                </a:solidFill>
              </a:rPr>
              <a:t> и у </a:t>
            </a:r>
            <a:r>
              <a:rPr lang="en-US" dirty="0" err="1" smtClean="0">
                <a:solidFill>
                  <a:srgbClr val="2933D6"/>
                </a:solidFill>
              </a:rPr>
              <a:t>оквиру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система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динамичне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набавке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b="1" i="1" dirty="0" err="1" smtClean="0">
                <a:solidFill>
                  <a:srgbClr val="2933D6"/>
                </a:solidFill>
              </a:rPr>
              <a:t>Услов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за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одржавање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електронске</a:t>
            </a:r>
            <a:r>
              <a:rPr lang="en-US" i="1" dirty="0" smtClean="0">
                <a:solidFill>
                  <a:srgbClr val="2933D6"/>
                </a:solidFill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</a:rPr>
              <a:t>лицитације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садржај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документације</a:t>
            </a:r>
            <a:r>
              <a:rPr lang="en-US" b="1" dirty="0" smtClean="0">
                <a:solidFill>
                  <a:srgbClr val="2933D6"/>
                </a:solidFill>
              </a:rPr>
              <a:t> о </a:t>
            </a:r>
            <a:r>
              <a:rPr lang="en-US" b="1" dirty="0" err="1" smtClean="0">
                <a:solidFill>
                  <a:srgbClr val="2933D6"/>
                </a:solidFill>
              </a:rPr>
              <a:t>набавци</a:t>
            </a:r>
            <a:r>
              <a:rPr lang="en-US" b="1" dirty="0" smtClean="0">
                <a:solidFill>
                  <a:srgbClr val="2933D6"/>
                </a:solidFill>
              </a:rPr>
              <a:t>, а </a:t>
            </a:r>
            <a:r>
              <a:rPr lang="en-US" b="1" dirty="0" err="1" smtClean="0">
                <a:solidFill>
                  <a:srgbClr val="2933D6"/>
                </a:solidFill>
              </a:rPr>
              <a:t>посебно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техничке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спецификације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предмета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набавке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могу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прецизно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утврде</a:t>
            </a:r>
            <a:r>
              <a:rPr lang="en-US" dirty="0" smtClean="0">
                <a:solidFill>
                  <a:srgbClr val="2933D6"/>
                </a:solidFill>
              </a:rPr>
              <a:t>. </a:t>
            </a:r>
            <a:r>
              <a:rPr lang="sr-Cyrl-RS" b="1" dirty="0" err="1">
                <a:solidFill>
                  <a:srgbClr val="2933D6"/>
                </a:solidFill>
              </a:rPr>
              <a:t>З</a:t>
            </a:r>
            <a:r>
              <a:rPr lang="en-US" b="1" dirty="0" err="1" smtClean="0">
                <a:solidFill>
                  <a:srgbClr val="2933D6"/>
                </a:solidFill>
              </a:rPr>
              <a:t>аконодавац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sr-Cyrl-RS" b="1" dirty="0" smtClean="0">
                <a:solidFill>
                  <a:srgbClr val="2933D6"/>
                </a:solidFill>
              </a:rPr>
              <a:t>т</a:t>
            </a:r>
            <a:r>
              <a:rPr lang="en-US" b="1" dirty="0" smtClean="0">
                <a:solidFill>
                  <a:srgbClr val="2933D6"/>
                </a:solidFill>
              </a:rPr>
              <a:t>о </a:t>
            </a:r>
            <a:r>
              <a:rPr lang="en-US" b="1" dirty="0" err="1" smtClean="0">
                <a:solidFill>
                  <a:srgbClr val="2933D6"/>
                </a:solidFill>
              </a:rPr>
              <a:t>наглашава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одредбом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према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којој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предмет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могу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буду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уговори</a:t>
            </a:r>
            <a:r>
              <a:rPr lang="en-US" b="1" dirty="0" smtClean="0">
                <a:solidFill>
                  <a:srgbClr val="2933D6"/>
                </a:solidFill>
              </a:rPr>
              <a:t> о </a:t>
            </a:r>
            <a:r>
              <a:rPr lang="en-US" b="1" dirty="0" err="1" smtClean="0">
                <a:solidFill>
                  <a:srgbClr val="2933D6"/>
                </a:solidFill>
              </a:rPr>
              <a:t>јавној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набавци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услуга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или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радова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који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предмет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имају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извршење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интелектуалног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посла</a:t>
            </a:r>
            <a:r>
              <a:rPr lang="en-US" b="1" dirty="0" smtClean="0">
                <a:solidFill>
                  <a:srgbClr val="2933D6"/>
                </a:solidFill>
              </a:rPr>
              <a:t>,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као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што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услуге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пројектовања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грађевинарству</a:t>
            </a:r>
            <a:r>
              <a:rPr lang="en-US" dirty="0" smtClean="0">
                <a:solidFill>
                  <a:srgbClr val="2933D6"/>
                </a:solidFill>
              </a:rPr>
              <a:t>, а </a:t>
            </a:r>
            <a:r>
              <a:rPr lang="en-US" dirty="0" err="1" smtClean="0">
                <a:solidFill>
                  <a:srgbClr val="2933D6"/>
                </a:solidFill>
              </a:rPr>
              <a:t>који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могу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рангирају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помоћу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аутоматских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начина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оцене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b="1" dirty="0" smtClean="0">
                <a:solidFill>
                  <a:srgbClr val="2933D6"/>
                </a:solidFill>
              </a:rPr>
              <a:t>У </a:t>
            </a:r>
            <a:r>
              <a:rPr lang="en-US" b="1" dirty="0" err="1" smtClean="0">
                <a:solidFill>
                  <a:srgbClr val="2933D6"/>
                </a:solidFill>
              </a:rPr>
              <a:t>Прилогу</a:t>
            </a:r>
            <a:r>
              <a:rPr lang="en-US" b="1" dirty="0" smtClean="0">
                <a:solidFill>
                  <a:srgbClr val="2933D6"/>
                </a:solidFill>
              </a:rPr>
              <a:t> 5. </a:t>
            </a:r>
            <a:r>
              <a:rPr lang="en-US" b="1" dirty="0" err="1" smtClean="0">
                <a:solidFill>
                  <a:srgbClr val="2933D6"/>
                </a:solidFill>
              </a:rPr>
              <a:t>ЗЈН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прописана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садржина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документације</a:t>
            </a:r>
            <a:r>
              <a:rPr lang="en-US" b="1" dirty="0" smtClean="0">
                <a:solidFill>
                  <a:srgbClr val="2933D6"/>
                </a:solidFill>
              </a:rPr>
              <a:t> о </a:t>
            </a:r>
            <a:r>
              <a:rPr lang="en-US" b="1" dirty="0" err="1" smtClean="0">
                <a:solidFill>
                  <a:srgbClr val="2933D6"/>
                </a:solidFill>
              </a:rPr>
              <a:t>набавци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вези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електронском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лицитацијом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мора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садржи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најмање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следеће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информације</a:t>
            </a:r>
            <a:r>
              <a:rPr lang="en-US" dirty="0" smtClean="0">
                <a:solidFill>
                  <a:srgbClr val="2933D6"/>
                </a:solidFill>
              </a:rPr>
              <a:t>: 1) </a:t>
            </a:r>
            <a:r>
              <a:rPr lang="en-US" b="1" dirty="0" err="1" smtClean="0">
                <a:solidFill>
                  <a:srgbClr val="2933D6"/>
                </a:solidFill>
              </a:rPr>
              <a:t>елементи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чија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ће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вредности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бити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предмет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електронске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лицитације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под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условом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такви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елементи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могу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квантификовати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изразити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бројчаним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вредностима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процентима</a:t>
            </a:r>
            <a:r>
              <a:rPr lang="en-US" dirty="0" smtClean="0">
                <a:solidFill>
                  <a:srgbClr val="2933D6"/>
                </a:solidFill>
              </a:rPr>
              <a:t>; 2) </a:t>
            </a:r>
            <a:r>
              <a:rPr lang="en-US" dirty="0" err="1" smtClean="0">
                <a:solidFill>
                  <a:srgbClr val="2933D6"/>
                </a:solidFill>
              </a:rPr>
              <a:t>сва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ограничења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погледу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вредности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могу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бити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понуђене</a:t>
            </a:r>
            <a:r>
              <a:rPr lang="en-US" dirty="0" smtClean="0">
                <a:solidFill>
                  <a:srgbClr val="2933D6"/>
                </a:solidFill>
              </a:rPr>
              <a:t>, а </a:t>
            </a:r>
            <a:r>
              <a:rPr lang="en-US" dirty="0" err="1" smtClean="0">
                <a:solidFill>
                  <a:srgbClr val="2933D6"/>
                </a:solidFill>
              </a:rPr>
              <a:t>које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произлазе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из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спецификација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односе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предмет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набавке</a:t>
            </a:r>
            <a:r>
              <a:rPr lang="en-US" dirty="0" smtClean="0">
                <a:solidFill>
                  <a:srgbClr val="2933D6"/>
                </a:solidFill>
              </a:rPr>
              <a:t>; 3) </a:t>
            </a:r>
            <a:r>
              <a:rPr lang="en-US" dirty="0" err="1" smtClean="0">
                <a:solidFill>
                  <a:srgbClr val="2933D6"/>
                </a:solidFill>
              </a:rPr>
              <a:t>информације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ће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току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електронске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лицитације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бити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стављене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располагање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понуђачима</a:t>
            </a:r>
            <a:r>
              <a:rPr lang="en-US" dirty="0" smtClean="0">
                <a:solidFill>
                  <a:srgbClr val="2933D6"/>
                </a:solidFill>
              </a:rPr>
              <a:t> и, </a:t>
            </a:r>
            <a:r>
              <a:rPr lang="en-US" dirty="0" err="1" smtClean="0">
                <a:solidFill>
                  <a:srgbClr val="2933D6"/>
                </a:solidFill>
              </a:rPr>
              <a:t>по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потреби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податак</a:t>
            </a:r>
            <a:r>
              <a:rPr lang="en-US" dirty="0" smtClean="0">
                <a:solidFill>
                  <a:srgbClr val="2933D6"/>
                </a:solidFill>
              </a:rPr>
              <a:t> о </a:t>
            </a:r>
            <a:r>
              <a:rPr lang="en-US" dirty="0" err="1" smtClean="0">
                <a:solidFill>
                  <a:srgbClr val="2933D6"/>
                </a:solidFill>
              </a:rPr>
              <a:t>томе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када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ће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бити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стављене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располагање</a:t>
            </a:r>
            <a:r>
              <a:rPr lang="en-US" dirty="0" smtClean="0">
                <a:solidFill>
                  <a:srgbClr val="2933D6"/>
                </a:solidFill>
              </a:rPr>
              <a:t>; 4) </a:t>
            </a:r>
            <a:r>
              <a:rPr lang="en-US" dirty="0" err="1" smtClean="0">
                <a:solidFill>
                  <a:srgbClr val="2933D6"/>
                </a:solidFill>
              </a:rPr>
              <a:t>релевантне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информације</a:t>
            </a:r>
            <a:r>
              <a:rPr lang="en-US" b="1" dirty="0" smtClean="0">
                <a:solidFill>
                  <a:srgbClr val="2933D6"/>
                </a:solidFill>
              </a:rPr>
              <a:t> о </a:t>
            </a:r>
            <a:r>
              <a:rPr lang="en-US" b="1" dirty="0" err="1" smtClean="0">
                <a:solidFill>
                  <a:srgbClr val="2933D6"/>
                </a:solidFill>
              </a:rPr>
              <a:t>процесу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електронске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лицитације</a:t>
            </a:r>
            <a:r>
              <a:rPr lang="en-US" dirty="0" smtClean="0">
                <a:solidFill>
                  <a:srgbClr val="2933D6"/>
                </a:solidFill>
              </a:rPr>
              <a:t>; 5) </a:t>
            </a:r>
            <a:r>
              <a:rPr lang="en-US" dirty="0" err="1" smtClean="0">
                <a:solidFill>
                  <a:srgbClr val="2933D6"/>
                </a:solidFill>
              </a:rPr>
              <a:t>услови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ће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понуђачи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моћи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надмећу</a:t>
            </a:r>
            <a:r>
              <a:rPr lang="en-US" dirty="0" smtClean="0">
                <a:solidFill>
                  <a:srgbClr val="2933D6"/>
                </a:solidFill>
              </a:rPr>
              <a:t>, а </a:t>
            </a:r>
            <a:r>
              <a:rPr lang="en-US" dirty="0" err="1" smtClean="0">
                <a:solidFill>
                  <a:srgbClr val="2933D6"/>
                </a:solidFill>
              </a:rPr>
              <a:t>посебно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минималне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разлике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ће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према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потреби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захтевати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приликом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надметања</a:t>
            </a:r>
            <a:r>
              <a:rPr lang="en-US" dirty="0" smtClean="0">
                <a:solidFill>
                  <a:srgbClr val="2933D6"/>
                </a:solidFill>
              </a:rPr>
              <a:t>; 6) </a:t>
            </a:r>
            <a:r>
              <a:rPr lang="en-US" dirty="0" err="1" smtClean="0">
                <a:solidFill>
                  <a:srgbClr val="2933D6"/>
                </a:solidFill>
              </a:rPr>
              <a:t>релевантне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информације</a:t>
            </a:r>
            <a:r>
              <a:rPr lang="en-US" dirty="0" smtClean="0">
                <a:solidFill>
                  <a:srgbClr val="2933D6"/>
                </a:solidFill>
              </a:rPr>
              <a:t> о </a:t>
            </a:r>
            <a:r>
              <a:rPr lang="en-US" dirty="0" err="1" smtClean="0">
                <a:solidFill>
                  <a:srgbClr val="2933D6"/>
                </a:solidFill>
              </a:rPr>
              <a:t>електронској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опреми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користи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модалитетима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техничким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спецификацијама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повезивање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</a:p>
          <a:p>
            <a:r>
              <a:rPr lang="sr-Cyrl-R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1. </a:t>
            </a:r>
            <a:r>
              <a:rPr lang="en-US" sz="2400" b="1" dirty="0" err="1" smtClean="0">
                <a:solidFill>
                  <a:srgbClr val="100E65"/>
                </a:solidFill>
              </a:rPr>
              <a:t>Одређивање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поверљивости</a:t>
            </a:r>
            <a:r>
              <a:rPr lang="sr-Cyrl-RS" sz="2400" b="1" dirty="0" smtClean="0">
                <a:solidFill>
                  <a:srgbClr val="100E65"/>
                </a:solidFill>
              </a:rPr>
              <a:t> (2) 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03564"/>
            <a:ext cx="1064321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Републичка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комисија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утврдила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основ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одбијање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понуде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као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неприхватљиве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није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могао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буде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што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један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чланова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групе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понуђача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није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потписао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изјаву</a:t>
            </a:r>
            <a:r>
              <a:rPr lang="en-US" sz="2000" i="1" dirty="0" smtClean="0">
                <a:solidFill>
                  <a:srgbClr val="2933D6"/>
                </a:solidFill>
              </a:rPr>
              <a:t> о </a:t>
            </a:r>
            <a:r>
              <a:rPr lang="en-US" sz="2000" i="1" dirty="0" err="1" smtClean="0">
                <a:solidFill>
                  <a:srgbClr val="2933D6"/>
                </a:solidFill>
              </a:rPr>
              <a:t>чувању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поверљивих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података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зато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што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конкурсном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документацијом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није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одредио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поверљиве</a:t>
            </a:r>
            <a:r>
              <a:rPr lang="en-US" sz="2000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податке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решење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бр</a:t>
            </a:r>
            <a:r>
              <a:rPr lang="en-US" sz="2000" dirty="0" smtClean="0">
                <a:solidFill>
                  <a:srgbClr val="2933D6"/>
                </a:solidFill>
              </a:rPr>
              <a:t>. 4-00-418/2016 </a:t>
            </a:r>
            <a:r>
              <a:rPr lang="en-US" sz="2000" dirty="0" err="1" smtClean="0">
                <a:solidFill>
                  <a:srgbClr val="2933D6"/>
                </a:solidFill>
              </a:rPr>
              <a:t>од</a:t>
            </a:r>
            <a:r>
              <a:rPr lang="en-US" sz="2000" dirty="0" smtClean="0">
                <a:solidFill>
                  <a:srgbClr val="2933D6"/>
                </a:solidFill>
              </a:rPr>
              <a:t> 16. </a:t>
            </a:r>
            <a:r>
              <a:rPr lang="en-US" sz="2000" dirty="0" err="1" smtClean="0">
                <a:solidFill>
                  <a:srgbClr val="2933D6"/>
                </a:solidFill>
              </a:rPr>
              <a:t>јуна</a:t>
            </a:r>
            <a:r>
              <a:rPr lang="en-US" sz="2000" dirty="0" smtClean="0">
                <a:solidFill>
                  <a:srgbClr val="2933D6"/>
                </a:solidFill>
              </a:rPr>
              <a:t> 2016). </a:t>
            </a:r>
            <a:r>
              <a:rPr lang="en-US" sz="2000" dirty="0" err="1" smtClean="0">
                <a:solidFill>
                  <a:srgbClr val="2933D6"/>
                </a:solidFill>
              </a:rPr>
              <a:t>Вероватно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користио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сет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докумената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могу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наћи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конкурсној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документацији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па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укључио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изјаву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чувању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поверљивих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података</a:t>
            </a:r>
            <a:r>
              <a:rPr lang="sr-Cyrl-RS" sz="2000" dirty="0" smtClean="0">
                <a:solidFill>
                  <a:srgbClr val="2933D6"/>
                </a:solidFill>
              </a:rPr>
              <a:t>,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иако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их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конкурсној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документацији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није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било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sr-Cyrl-RS" sz="20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Члан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sr-Cyrl-RS" sz="2000" b="1" dirty="0" smtClean="0">
                <a:solidFill>
                  <a:srgbClr val="2933D6"/>
                </a:solidFill>
              </a:rPr>
              <a:t>40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  <a:r>
              <a:rPr lang="sr-Cyrl-RS" sz="2000" b="1" dirty="0" smtClean="0">
                <a:solidFill>
                  <a:srgbClr val="2933D6"/>
                </a:solidFill>
              </a:rPr>
              <a:t> ЗЈН</a:t>
            </a:r>
            <a:r>
              <a:rPr lang="en-US" sz="2000" b="1" dirty="0" smtClean="0"/>
              <a:t> </a:t>
            </a:r>
            <a:endParaRPr lang="sr-Cyrl-RS" sz="2000" b="1" dirty="0" smtClean="0"/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Одредбе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заштити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поверљивости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одређених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података</a:t>
            </a:r>
            <a:r>
              <a:rPr lang="en-US" sz="2000" b="1" dirty="0" smtClean="0">
                <a:solidFill>
                  <a:srgbClr val="2933D6"/>
                </a:solidFill>
              </a:rPr>
              <a:t> (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понуђача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наручилаца</a:t>
            </a:r>
            <a:r>
              <a:rPr lang="en-US" sz="2000" b="1" dirty="0" smtClean="0">
                <a:solidFill>
                  <a:srgbClr val="2933D6"/>
                </a:solidFill>
              </a:rPr>
              <a:t>)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су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изузетак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односу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обавезу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учини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транспарентним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i="1" dirty="0" smtClean="0">
                <a:solidFill>
                  <a:srgbClr val="2933D6"/>
                </a:solidFill>
              </a:rPr>
              <a:t>(</a:t>
            </a:r>
            <a:r>
              <a:rPr lang="en-US" sz="2000" dirty="0" err="1" smtClean="0">
                <a:solidFill>
                  <a:srgbClr val="2933D6"/>
                </a:solidFill>
              </a:rPr>
              <a:t>ранг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начела</a:t>
            </a:r>
            <a:r>
              <a:rPr lang="en-US" sz="2000" dirty="0" smtClean="0">
                <a:solidFill>
                  <a:srgbClr val="2933D6"/>
                </a:solidFill>
              </a:rPr>
              <a:t>), </a:t>
            </a:r>
            <a:r>
              <a:rPr lang="en-US" sz="2000" dirty="0" err="1" smtClean="0">
                <a:solidFill>
                  <a:srgbClr val="2933D6"/>
                </a:solidFill>
              </a:rPr>
              <a:t>која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конкретизована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низом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законских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норми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од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којих</a:t>
            </a:r>
            <a:r>
              <a:rPr lang="en-US" sz="2000" dirty="0" smtClean="0">
                <a:solidFill>
                  <a:srgbClr val="2933D6"/>
                </a:solidFill>
              </a:rPr>
              <a:t> с</a:t>
            </a:r>
            <a:r>
              <a:rPr lang="sr-Cyrl-RS" sz="2000" dirty="0" smtClean="0">
                <a:solidFill>
                  <a:srgbClr val="2933D6"/>
                </a:solidFill>
              </a:rPr>
              <a:t>у</a:t>
            </a:r>
            <a:r>
              <a:rPr lang="en-US" sz="2000" dirty="0">
                <a:solidFill>
                  <a:srgbClr val="2933D6"/>
                </a:solidFill>
              </a:rPr>
              <a:t> у ЗЈН </a:t>
            </a:r>
            <a:r>
              <a:rPr lang="en-US" sz="2000" dirty="0" err="1">
                <a:solidFill>
                  <a:srgbClr val="2933D6"/>
                </a:solidFill>
              </a:rPr>
              <a:t>посебно</a:t>
            </a:r>
            <a:r>
              <a:rPr lang="en-US" sz="2000" dirty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важне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објављивање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огласа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јавним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набавкама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садржина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одлука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документације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поступку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доставља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привредним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субјектима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приступ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информацијама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значаја</a:t>
            </a:r>
            <a:r>
              <a:rPr lang="en-US" sz="2000" dirty="0" smtClean="0">
                <a:solidFill>
                  <a:srgbClr val="2933D6"/>
                </a:solidFill>
              </a:rPr>
              <a:t>), </a:t>
            </a:r>
            <a:r>
              <a:rPr lang="en-US" sz="2000" dirty="0" err="1" smtClean="0">
                <a:solidFill>
                  <a:srgbClr val="2933D6"/>
                </a:solidFill>
              </a:rPr>
              <a:t>као</a:t>
            </a:r>
            <a:r>
              <a:rPr lang="en-US" sz="2000" dirty="0" smtClean="0">
                <a:solidFill>
                  <a:srgbClr val="2933D6"/>
                </a:solidFill>
              </a:rPr>
              <a:t> и у </a:t>
            </a:r>
            <a:r>
              <a:rPr lang="en-US" sz="2000" dirty="0" err="1" smtClean="0">
                <a:solidFill>
                  <a:srgbClr val="2933D6"/>
                </a:solidFill>
              </a:rPr>
              <a:t>посебним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прописима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укључујући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уређује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право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слободан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приступ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инфромацијама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значаја</a:t>
            </a:r>
            <a:r>
              <a:rPr lang="en-US" sz="2000" dirty="0" smtClean="0">
                <a:solidFill>
                  <a:srgbClr val="2933D6"/>
                </a:solidFill>
              </a:rPr>
              <a:t>).</a:t>
            </a:r>
          </a:p>
          <a:p>
            <a:pPr algn="just"/>
            <a:r>
              <a:rPr lang="sr-Cyrl-RS" sz="2400" b="1" dirty="0" smtClean="0">
                <a:solidFill>
                  <a:srgbClr val="2933D6"/>
                </a:solidFill>
              </a:rPr>
              <a:t>  </a:t>
            </a:r>
            <a:endParaRPr lang="en-US" sz="2400" b="1" dirty="0" smtClean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</a:rPr>
              <a:t>9</a:t>
            </a:r>
            <a:r>
              <a:rPr lang="sr-Cyrl-RS" sz="2400" b="1" dirty="0" smtClean="0">
                <a:solidFill>
                  <a:srgbClr val="100E65"/>
                </a:solidFill>
              </a:rPr>
              <a:t>.4</a:t>
            </a:r>
            <a:r>
              <a:rPr lang="sr-Cyrl-RS" sz="2400" b="1" dirty="0">
                <a:solidFill>
                  <a:srgbClr val="100E65"/>
                </a:solidFill>
              </a:rPr>
              <a:t>. </a:t>
            </a:r>
            <a:r>
              <a:rPr lang="en-US" sz="2400" b="1" dirty="0" err="1"/>
              <a:t>Електронска</a:t>
            </a:r>
            <a:r>
              <a:rPr lang="en-US" sz="2400" b="1" dirty="0"/>
              <a:t> </a:t>
            </a:r>
            <a:r>
              <a:rPr lang="en-US" sz="2400" b="1" dirty="0" err="1"/>
              <a:t>лицитација</a:t>
            </a:r>
            <a:r>
              <a:rPr lang="sr-Cyrl-RS" sz="2400" b="1" dirty="0" smtClean="0">
                <a:solidFill>
                  <a:srgbClr val="100E65"/>
                </a:solidFill>
              </a:rPr>
              <a:t> (2)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692727"/>
            <a:ext cx="1064321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solidFill>
                  <a:srgbClr val="2933D6"/>
                </a:solidFill>
              </a:rPr>
              <a:t>Све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ово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указује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закључак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електронска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лицитација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може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буде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основ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спровођење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поступака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који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укључују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аукцију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као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што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отворени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рестриктивни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оквирни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споразум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систем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динамичне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набавке</a:t>
            </a:r>
            <a:r>
              <a:rPr lang="en-US" b="1" dirty="0" smtClean="0">
                <a:solidFill>
                  <a:srgbClr val="2933D6"/>
                </a:solidFill>
              </a:rPr>
              <a:t>.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endParaRPr lang="sr-Cyrl-RS" dirty="0" smtClean="0">
              <a:solidFill>
                <a:srgbClr val="2933D6"/>
              </a:solidFill>
            </a:endParaRPr>
          </a:p>
          <a:p>
            <a:pPr algn="just"/>
            <a:r>
              <a:rPr lang="sr-Cyrl-RS" b="1" dirty="0" smtClean="0">
                <a:solidFill>
                  <a:srgbClr val="2933D6"/>
                </a:solidFill>
              </a:rPr>
              <a:t>М</a:t>
            </a:r>
            <a:r>
              <a:rPr lang="en-US" b="1" dirty="0" err="1" smtClean="0">
                <a:solidFill>
                  <a:srgbClr val="2933D6"/>
                </a:solidFill>
              </a:rPr>
              <a:t>еђутим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sr-Cyrl-RS" b="1" dirty="0" smtClean="0">
                <a:solidFill>
                  <a:srgbClr val="2933D6"/>
                </a:solidFill>
              </a:rPr>
              <a:t>није </a:t>
            </a:r>
            <a:r>
              <a:rPr lang="en-US" b="1" dirty="0" err="1" smtClean="0">
                <a:solidFill>
                  <a:srgbClr val="2933D6"/>
                </a:solidFill>
              </a:rPr>
              <a:t>јасно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како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изгледала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електронска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аукција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код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поступака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који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укључују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преговоре</a:t>
            </a:r>
            <a:r>
              <a:rPr lang="en-US" b="1" dirty="0" smtClean="0">
                <a:solidFill>
                  <a:srgbClr val="2933D6"/>
                </a:solidFill>
              </a:rPr>
              <a:t> – </a:t>
            </a:r>
            <a:r>
              <a:rPr lang="en-US" b="1" dirty="0" err="1" smtClean="0">
                <a:solidFill>
                  <a:srgbClr val="2933D6"/>
                </a:solidFill>
              </a:rPr>
              <a:t>конкурентни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поступак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преговарањем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преговарачки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поступак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објављивањем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јавног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позива</a:t>
            </a:r>
            <a:r>
              <a:rPr lang="en-US" b="1" dirty="0" smtClean="0">
                <a:solidFill>
                  <a:srgbClr val="2933D6"/>
                </a:solidFill>
              </a:rPr>
              <a:t>.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Преговори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су</a:t>
            </a:r>
            <a:r>
              <a:rPr lang="sr-Cyrl-RS" dirty="0" smtClean="0">
                <a:solidFill>
                  <a:srgbClr val="2933D6"/>
                </a:solidFill>
              </a:rPr>
              <a:t> по</a:t>
            </a:r>
            <a:r>
              <a:rPr lang="en-US" dirty="0" err="1" smtClean="0">
                <a:solidFill>
                  <a:srgbClr val="2933D6"/>
                </a:solidFill>
              </a:rPr>
              <a:t>годни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наручилац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није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унапред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упознат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свим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детаљима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предмета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набавке</a:t>
            </a:r>
            <a:r>
              <a:rPr lang="en-US" dirty="0" smtClean="0">
                <a:solidFill>
                  <a:srgbClr val="2933D6"/>
                </a:solidFill>
              </a:rPr>
              <a:t>. </a:t>
            </a:r>
            <a:r>
              <a:rPr lang="en-US" dirty="0" err="1" smtClean="0">
                <a:solidFill>
                  <a:srgbClr val="2933D6"/>
                </a:solidFill>
              </a:rPr>
              <a:t>Такође</a:t>
            </a:r>
            <a:r>
              <a:rPr lang="en-US" dirty="0" smtClean="0">
                <a:solidFill>
                  <a:srgbClr val="2933D6"/>
                </a:solidFill>
              </a:rPr>
              <a:t>, о </a:t>
            </a:r>
            <a:r>
              <a:rPr lang="en-US" dirty="0" err="1" smtClean="0">
                <a:solidFill>
                  <a:srgbClr val="2933D6"/>
                </a:solidFill>
              </a:rPr>
              <a:t>чему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тачно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преговарало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кад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наручилац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прецизно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одредио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карактеристике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предмета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јавне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набавке</a:t>
            </a:r>
            <a:r>
              <a:rPr lang="en-US" dirty="0" smtClean="0">
                <a:solidFill>
                  <a:srgbClr val="2933D6"/>
                </a:solidFill>
              </a:rPr>
              <a:t>? </a:t>
            </a:r>
            <a:r>
              <a:rPr lang="en-US" dirty="0" err="1" smtClean="0">
                <a:solidFill>
                  <a:srgbClr val="2933D6"/>
                </a:solidFill>
              </a:rPr>
              <a:t>Чак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ако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није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одредио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све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елементе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осим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цене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наручилац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приликом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оцене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почетних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одредио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минималне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захтеве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погледу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квалитета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предмета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јавне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набавке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највиши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износ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цене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спреман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плати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основу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одредио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понуђаче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могу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учествују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електронској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лицитацији</a:t>
            </a:r>
            <a:r>
              <a:rPr lang="en-US" dirty="0" smtClean="0">
                <a:solidFill>
                  <a:srgbClr val="2933D6"/>
                </a:solidFill>
              </a:rPr>
              <a:t> (</a:t>
            </a:r>
            <a:r>
              <a:rPr lang="en-US" dirty="0" err="1" smtClean="0">
                <a:solidFill>
                  <a:srgbClr val="2933D6"/>
                </a:solidFill>
              </a:rPr>
              <a:t>члан</a:t>
            </a:r>
            <a:r>
              <a:rPr lang="en-US" dirty="0" smtClean="0">
                <a:solidFill>
                  <a:srgbClr val="2933D6"/>
                </a:solidFill>
              </a:rPr>
              <a:t> 72. </a:t>
            </a:r>
            <a:r>
              <a:rPr lang="en-US" dirty="0" err="1" smtClean="0">
                <a:solidFill>
                  <a:srgbClr val="2933D6"/>
                </a:solidFill>
              </a:rPr>
              <a:t>ст</a:t>
            </a:r>
            <a:r>
              <a:rPr lang="en-US" dirty="0" smtClean="0">
                <a:solidFill>
                  <a:srgbClr val="2933D6"/>
                </a:solidFill>
              </a:rPr>
              <a:t>. 3. и 4).</a:t>
            </a:r>
          </a:p>
          <a:p>
            <a:pPr algn="just"/>
            <a:endParaRPr lang="sr-Cyrl-RS" i="1" dirty="0" smtClean="0">
              <a:solidFill>
                <a:srgbClr val="2933D6"/>
              </a:solidFill>
            </a:endParaRPr>
          </a:p>
          <a:p>
            <a:pPr algn="just"/>
            <a:r>
              <a:rPr lang="en-US" b="1" i="1" dirty="0" err="1" smtClean="0">
                <a:solidFill>
                  <a:srgbClr val="2933D6"/>
                </a:solidFill>
              </a:rPr>
              <a:t>Поступак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спровођења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електронске</a:t>
            </a:r>
            <a:r>
              <a:rPr lang="en-US" b="1" i="1" dirty="0" smtClean="0">
                <a:solidFill>
                  <a:srgbClr val="2933D6"/>
                </a:solidFill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</a:rPr>
              <a:t>аукције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уређен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је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чл</a:t>
            </a:r>
            <a:r>
              <a:rPr lang="en-US" b="1" dirty="0" smtClean="0">
                <a:solidFill>
                  <a:srgbClr val="2933D6"/>
                </a:solidFill>
              </a:rPr>
              <a:t>. 72. и 73.</a:t>
            </a:r>
          </a:p>
          <a:p>
            <a:pPr algn="just"/>
            <a:r>
              <a:rPr lang="en-US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прво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оцењује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почетне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понуде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одлучио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привредни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субјекти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могу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учествују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електронској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лицитацији</a:t>
            </a:r>
            <a:r>
              <a:rPr lang="en-US" dirty="0" smtClean="0">
                <a:solidFill>
                  <a:srgbClr val="2933D6"/>
                </a:solidFill>
              </a:rPr>
              <a:t>. </a:t>
            </a:r>
            <a:endParaRPr lang="sr-Cyrl-RS" dirty="0" smtClean="0">
              <a:solidFill>
                <a:srgbClr val="2933D6"/>
              </a:solidFill>
            </a:endParaRPr>
          </a:p>
          <a:p>
            <a:pPr algn="just"/>
            <a:r>
              <a:rPr lang="en-US" b="1" dirty="0" err="1" smtClean="0">
                <a:solidFill>
                  <a:srgbClr val="2933D6"/>
                </a:solidFill>
              </a:rPr>
              <a:t>Отварање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sr-Cyrl-RS" b="1" dirty="0" smtClean="0">
                <a:solidFill>
                  <a:srgbClr val="2933D6"/>
                </a:solidFill>
              </a:rPr>
              <a:t>н</a:t>
            </a:r>
            <a:r>
              <a:rPr lang="en-US" b="1" dirty="0" err="1" smtClean="0">
                <a:solidFill>
                  <a:srgbClr val="2933D6"/>
                </a:solidFill>
              </a:rPr>
              <a:t>ије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јавно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дужан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позив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електронску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лицитацију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достави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посебно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сваком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понуђачу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уз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позив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приложи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резултат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почетне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оцене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његове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понуде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откривајући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информације</a:t>
            </a:r>
            <a:r>
              <a:rPr lang="en-US" b="1" dirty="0" smtClean="0">
                <a:solidFill>
                  <a:srgbClr val="2933D6"/>
                </a:solidFill>
              </a:rPr>
              <a:t> о </a:t>
            </a:r>
            <a:r>
              <a:rPr lang="en-US" b="1" dirty="0" err="1" smtClean="0">
                <a:solidFill>
                  <a:srgbClr val="2933D6"/>
                </a:solidFill>
              </a:rPr>
              <a:t>другим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понуђачима</a:t>
            </a:r>
            <a:r>
              <a:rPr lang="en-US" b="1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sr-Cyrl-RS" b="1" dirty="0" smtClean="0">
                <a:solidFill>
                  <a:srgbClr val="2933D6"/>
                </a:solidFill>
              </a:rPr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</a:rPr>
              <a:t>9.</a:t>
            </a:r>
            <a:r>
              <a:rPr lang="sr-Cyrl-RS" sz="2400" b="1" dirty="0" smtClean="0">
                <a:solidFill>
                  <a:srgbClr val="100E65"/>
                </a:solidFill>
              </a:rPr>
              <a:t>4</a:t>
            </a:r>
            <a:r>
              <a:rPr lang="sr-Cyrl-RS" sz="2400" b="1" dirty="0">
                <a:solidFill>
                  <a:srgbClr val="100E65"/>
                </a:solidFill>
              </a:rPr>
              <a:t>. </a:t>
            </a:r>
            <a:r>
              <a:rPr lang="en-US" sz="2400" b="1" dirty="0" err="1"/>
              <a:t>Електронска</a:t>
            </a:r>
            <a:r>
              <a:rPr lang="en-US" sz="2400" b="1" dirty="0"/>
              <a:t> </a:t>
            </a:r>
            <a:r>
              <a:rPr lang="en-US" sz="2400" b="1" dirty="0" err="1"/>
              <a:t>лицитација</a:t>
            </a:r>
            <a:r>
              <a:rPr lang="sr-Cyrl-RS" sz="2400" b="1" dirty="0" smtClean="0">
                <a:solidFill>
                  <a:srgbClr val="100E65"/>
                </a:solidFill>
              </a:rPr>
              <a:t> (3)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692727"/>
            <a:ext cx="1064321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Кад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одреди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круг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учесника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електронска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лицитација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спроводи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као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електронски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процес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понавља</a:t>
            </a:r>
            <a:r>
              <a:rPr lang="en-US" sz="2000" dirty="0" smtClean="0">
                <a:solidFill>
                  <a:srgbClr val="2933D6"/>
                </a:solidFill>
              </a:rPr>
              <a:t>, у </a:t>
            </a:r>
            <a:r>
              <a:rPr lang="en-US" sz="2000" dirty="0" err="1" smtClean="0">
                <a:solidFill>
                  <a:srgbClr val="2933D6"/>
                </a:solidFill>
              </a:rPr>
              <a:t>коме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подносе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нове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цене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измењене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наниже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нове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вредности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одређених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елемената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критеријума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доделу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омогућава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рангирање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помоћу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аутоматских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начина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оцене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Током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електронске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лицитације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понуђачима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пружа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податке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њиховом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рангирању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након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сваке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промене</a:t>
            </a:r>
            <a:r>
              <a:rPr lang="en-US" sz="2000" b="1" dirty="0" smtClean="0">
                <a:solidFill>
                  <a:srgbClr val="2933D6"/>
                </a:solidFill>
              </a:rPr>
              <a:t>, а </a:t>
            </a:r>
            <a:r>
              <a:rPr lang="en-US" sz="20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објави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број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понуђача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појединој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фази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лицитације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али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ни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ком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случају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сме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открије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идентитет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понуђача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завршетка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електронске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лицитације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Електронска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лицитација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претвара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поменуте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поступке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отворене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аукције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чији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главни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недостатак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што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чине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дослух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картелско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понашање</a:t>
            </a:r>
            <a:r>
              <a:rPr lang="en-US" sz="2000" dirty="0" smtClean="0">
                <a:solidFill>
                  <a:srgbClr val="2933D6"/>
                </a:solidFill>
              </a:rPr>
              <a:t>) </a:t>
            </a:r>
            <a:r>
              <a:rPr lang="en-US" sz="2000" dirty="0" err="1" smtClean="0">
                <a:solidFill>
                  <a:srgbClr val="2933D6"/>
                </a:solidFill>
              </a:rPr>
              <a:t>међу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учесницима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понуђачима</a:t>
            </a:r>
            <a:r>
              <a:rPr lang="en-US" sz="2000" dirty="0" smtClean="0">
                <a:solidFill>
                  <a:srgbClr val="2933D6"/>
                </a:solidFill>
              </a:rPr>
              <a:t>) </a:t>
            </a:r>
            <a:r>
              <a:rPr lang="en-US" sz="2000" dirty="0" err="1" smtClean="0">
                <a:solidFill>
                  <a:srgbClr val="2933D6"/>
                </a:solidFill>
              </a:rPr>
              <a:t>лакшим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спровођење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тежим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откривање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endParaRPr lang="sr-Cyrl-R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Управо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забрана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откривања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идентитета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понуђача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циљ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спречи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бар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смањи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ризик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дослуха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међу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понуђачима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јер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понуђачи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су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дослуху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неће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знати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њихов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саучесник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лицитира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ради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неки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други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учесник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лицитације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нису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картелу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endParaRPr lang="sr-Cyrl-R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Алтернативно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могуће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координирају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своје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потезе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ван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електронске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аукције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али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онда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остављају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трагове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дослуху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телефонске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позиве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специфичне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износе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лицитирају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боравак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истом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месту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време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лицитације</a:t>
            </a:r>
            <a:r>
              <a:rPr lang="en-US" sz="2000" dirty="0" smtClean="0">
                <a:solidFill>
                  <a:srgbClr val="2933D6"/>
                </a:solidFill>
              </a:rPr>
              <a:t>), </a:t>
            </a:r>
            <a:r>
              <a:rPr lang="en-US" sz="2000" dirty="0" err="1" smtClean="0">
                <a:solidFill>
                  <a:srgbClr val="2933D6"/>
                </a:solidFill>
              </a:rPr>
              <a:t>чиме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повећава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ризик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откривања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дослуха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en-US" sz="2000" b="1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</a:rPr>
              <a:t>9.</a:t>
            </a:r>
            <a:r>
              <a:rPr lang="sr-Cyrl-RS" sz="2400" b="1" dirty="0" smtClean="0">
                <a:solidFill>
                  <a:srgbClr val="100E65"/>
                </a:solidFill>
              </a:rPr>
              <a:t>4</a:t>
            </a:r>
            <a:r>
              <a:rPr lang="sr-Cyrl-RS" sz="2400" b="1" dirty="0">
                <a:solidFill>
                  <a:srgbClr val="100E65"/>
                </a:solidFill>
              </a:rPr>
              <a:t>. </a:t>
            </a:r>
            <a:r>
              <a:rPr lang="en-US" sz="2400" b="1" dirty="0" err="1"/>
              <a:t>Електронска</a:t>
            </a:r>
            <a:r>
              <a:rPr lang="en-US" sz="2400" b="1" dirty="0"/>
              <a:t> </a:t>
            </a:r>
            <a:r>
              <a:rPr lang="en-US" sz="2400" b="1" dirty="0" err="1"/>
              <a:t>лицитација</a:t>
            </a:r>
            <a:r>
              <a:rPr lang="sr-Cyrl-RS" sz="2400" b="1" dirty="0" smtClean="0">
                <a:solidFill>
                  <a:srgbClr val="100E65"/>
                </a:solidFill>
              </a:rPr>
              <a:t> (4)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692727"/>
            <a:ext cx="1064321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900" b="1" dirty="0" err="1" smtClean="0">
                <a:solidFill>
                  <a:srgbClr val="2933D6"/>
                </a:solidFill>
              </a:rPr>
              <a:t>Електронска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лицитација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</a:rPr>
              <a:t>окончава</a:t>
            </a:r>
            <a:r>
              <a:rPr lang="en-US" sz="1900" dirty="0" smtClean="0">
                <a:solidFill>
                  <a:srgbClr val="2933D6"/>
                </a:solidFill>
              </a:rPr>
              <a:t>: 1) </a:t>
            </a:r>
            <a:r>
              <a:rPr lang="en-US" sz="1900" b="1" dirty="0" smtClean="0">
                <a:solidFill>
                  <a:srgbClr val="2933D6"/>
                </a:solidFill>
              </a:rPr>
              <a:t>у </a:t>
            </a:r>
            <a:r>
              <a:rPr lang="en-US" sz="1900" b="1" dirty="0" err="1" smtClean="0">
                <a:solidFill>
                  <a:srgbClr val="2933D6"/>
                </a:solidFill>
              </a:rPr>
              <a:t>претходно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одређеном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тренутку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dirty="0" smtClean="0">
                <a:solidFill>
                  <a:srgbClr val="2933D6"/>
                </a:solidFill>
              </a:rPr>
              <a:t>(</a:t>
            </a:r>
            <a:r>
              <a:rPr lang="en-US" sz="1900" dirty="0" err="1" smtClean="0">
                <a:solidFill>
                  <a:srgbClr val="2933D6"/>
                </a:solidFill>
              </a:rPr>
              <a:t>датум</a:t>
            </a:r>
            <a:r>
              <a:rPr lang="en-US" sz="1900" dirty="0" smtClean="0">
                <a:solidFill>
                  <a:srgbClr val="2933D6"/>
                </a:solidFill>
              </a:rPr>
              <a:t> и </a:t>
            </a:r>
            <a:r>
              <a:rPr lang="en-US" sz="1900" dirty="0" err="1" smtClean="0">
                <a:solidFill>
                  <a:srgbClr val="2933D6"/>
                </a:solidFill>
              </a:rPr>
              <a:t>сат</a:t>
            </a:r>
            <a:r>
              <a:rPr lang="en-US" sz="1900" dirty="0" smtClean="0">
                <a:solidFill>
                  <a:srgbClr val="2933D6"/>
                </a:solidFill>
              </a:rPr>
              <a:t>); 2) </a:t>
            </a:r>
            <a:r>
              <a:rPr lang="en-US" sz="1900" b="1" dirty="0" err="1" smtClean="0">
                <a:solidFill>
                  <a:srgbClr val="2933D6"/>
                </a:solidFill>
              </a:rPr>
              <a:t>када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више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нема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достављених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нових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цена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или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нових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вредности</a:t>
            </a:r>
            <a:r>
              <a:rPr lang="en-US" sz="1900" b="1" dirty="0" smtClean="0">
                <a:solidFill>
                  <a:srgbClr val="2933D6"/>
                </a:solidFill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</a:rPr>
              <a:t>које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испуњавају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услове</a:t>
            </a:r>
            <a:r>
              <a:rPr lang="en-US" sz="1900" b="1" dirty="0" smtClean="0">
                <a:solidFill>
                  <a:srgbClr val="2933D6"/>
                </a:solidFill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</a:rPr>
              <a:t>погледу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унапред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одређеног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минималног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смањења</a:t>
            </a:r>
            <a:r>
              <a:rPr lang="en-US" sz="1900" b="1" dirty="0" smtClean="0">
                <a:solidFill>
                  <a:srgbClr val="2933D6"/>
                </a:solidFill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</a:rPr>
              <a:t>под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условом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је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протекло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претходно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одређено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време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које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мора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протекне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након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пријема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последње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понуде</a:t>
            </a:r>
            <a:r>
              <a:rPr lang="en-US" sz="1900" b="1" dirty="0" smtClean="0">
                <a:solidFill>
                  <a:srgbClr val="2933D6"/>
                </a:solidFill>
              </a:rPr>
              <a:t>; 3) </a:t>
            </a:r>
            <a:r>
              <a:rPr lang="en-US" sz="1900" b="1" dirty="0" err="1" smtClean="0">
                <a:solidFill>
                  <a:srgbClr val="2933D6"/>
                </a:solidFill>
              </a:rPr>
              <a:t>завршетком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броја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фаза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електронске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лицитације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које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одређене</a:t>
            </a:r>
            <a:r>
              <a:rPr lang="en-US" sz="1900" b="1" dirty="0" smtClean="0">
                <a:solidFill>
                  <a:srgbClr val="2933D6"/>
                </a:solidFill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</a:rPr>
              <a:t>конкурсној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документацији</a:t>
            </a:r>
            <a:r>
              <a:rPr lang="en-US" sz="19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1900" b="1" dirty="0" smtClean="0">
                <a:solidFill>
                  <a:srgbClr val="2933D6"/>
                </a:solidFill>
              </a:rPr>
              <a:t>У </a:t>
            </a:r>
            <a:r>
              <a:rPr lang="en-US" sz="1900" b="1" dirty="0" err="1" smtClean="0">
                <a:solidFill>
                  <a:srgbClr val="2933D6"/>
                </a:solidFill>
              </a:rPr>
              <a:t>случају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кад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електронске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аукције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окончавају</a:t>
            </a:r>
            <a:r>
              <a:rPr lang="en-US" sz="1900" b="1" dirty="0" smtClean="0">
                <a:solidFill>
                  <a:srgbClr val="2933D6"/>
                </a:solidFill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</a:rPr>
              <a:t>претходно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одређеном</a:t>
            </a:r>
            <a:r>
              <a:rPr lang="en-US" sz="1900" b="1" dirty="0" smtClean="0">
                <a:solidFill>
                  <a:srgbClr val="2933D6"/>
                </a:solidFill>
              </a:rPr>
              <a:t>  </a:t>
            </a:r>
            <a:r>
              <a:rPr lang="en-US" sz="1900" b="1" dirty="0" err="1" smtClean="0">
                <a:solidFill>
                  <a:srgbClr val="2933D6"/>
                </a:solidFill>
              </a:rPr>
              <a:t>тренутку</a:t>
            </a:r>
            <a:r>
              <a:rPr lang="en-US" sz="1900" dirty="0" smtClean="0">
                <a:solidFill>
                  <a:srgbClr val="2933D6"/>
                </a:solidFill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</a:rPr>
              <a:t>олакшан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је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</a:rPr>
              <a:t>дослух</a:t>
            </a:r>
            <a:r>
              <a:rPr lang="en-US" sz="1900" b="1" i="1" dirty="0" smtClean="0">
                <a:solidFill>
                  <a:srgbClr val="2933D6"/>
                </a:solidFill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</a:rPr>
              <a:t>између</a:t>
            </a:r>
            <a:r>
              <a:rPr lang="en-US" sz="1900" b="1" i="1" dirty="0" smtClean="0">
                <a:solidFill>
                  <a:srgbClr val="2933D6"/>
                </a:solidFill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</a:rPr>
              <a:t>понуђача</a:t>
            </a:r>
            <a:r>
              <a:rPr lang="en-US" sz="1900" dirty="0" smtClean="0">
                <a:solidFill>
                  <a:srgbClr val="2933D6"/>
                </a:solidFill>
              </a:rPr>
              <a:t>. </a:t>
            </a:r>
            <a:r>
              <a:rPr lang="en-US" sz="1900" dirty="0" err="1" smtClean="0">
                <a:solidFill>
                  <a:srgbClr val="2933D6"/>
                </a:solidFill>
              </a:rPr>
              <a:t>Наиме</a:t>
            </a:r>
            <a:r>
              <a:rPr lang="en-US" sz="1900" dirty="0" smtClean="0">
                <a:solidFill>
                  <a:srgbClr val="2933D6"/>
                </a:solidFill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</a:rPr>
              <a:t>кад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унапред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зна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тачан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тренутак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окончања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први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понуђач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даје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понуду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вишу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од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своје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праве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цене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smtClean="0">
                <a:solidFill>
                  <a:srgbClr val="2933D6"/>
                </a:solidFill>
              </a:rPr>
              <a:t>(</a:t>
            </a:r>
            <a:r>
              <a:rPr lang="en-US" sz="1900" dirty="0" err="1" smtClean="0">
                <a:solidFill>
                  <a:srgbClr val="2933D6"/>
                </a:solidFill>
              </a:rPr>
              <a:t>цене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којој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спреман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закључи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уговор</a:t>
            </a:r>
            <a:r>
              <a:rPr lang="en-US" sz="1900" dirty="0" smtClean="0">
                <a:solidFill>
                  <a:srgbClr val="2933D6"/>
                </a:solidFill>
              </a:rPr>
              <a:t>), а </a:t>
            </a:r>
            <a:r>
              <a:rPr lang="en-US" sz="1900" dirty="0" err="1" smtClean="0">
                <a:solidFill>
                  <a:srgbClr val="2933D6"/>
                </a:solidFill>
              </a:rPr>
              <a:t>одмах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затим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други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понуђач</a:t>
            </a:r>
            <a:r>
              <a:rPr lang="en-US" sz="1900" dirty="0" smtClean="0">
                <a:solidFill>
                  <a:srgbClr val="2933D6"/>
                </a:solidFill>
              </a:rPr>
              <a:t>, с </a:t>
            </a:r>
            <a:r>
              <a:rPr lang="en-US" sz="1900" dirty="0" err="1" smtClean="0">
                <a:solidFill>
                  <a:srgbClr val="2933D6"/>
                </a:solidFill>
              </a:rPr>
              <a:t>којим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је</a:t>
            </a:r>
            <a:r>
              <a:rPr lang="en-US" sz="1900" dirty="0" smtClean="0">
                <a:solidFill>
                  <a:srgbClr val="2933D6"/>
                </a:solidFill>
              </a:rPr>
              <a:t> у </a:t>
            </a:r>
            <a:r>
              <a:rPr lang="en-US" sz="1900" dirty="0" err="1" smtClean="0">
                <a:solidFill>
                  <a:srgbClr val="2933D6"/>
                </a:solidFill>
              </a:rPr>
              <a:t>дослуху</a:t>
            </a:r>
            <a:r>
              <a:rPr lang="en-US" sz="1900" dirty="0" smtClean="0">
                <a:solidFill>
                  <a:srgbClr val="2933D6"/>
                </a:solidFill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</a:rPr>
              <a:t>даје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изузетно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ниску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цену</a:t>
            </a:r>
            <a:r>
              <a:rPr lang="en-US" sz="1900" dirty="0" smtClean="0">
                <a:solidFill>
                  <a:srgbClr val="2933D6"/>
                </a:solidFill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</a:rPr>
              <a:t>како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би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обесхрабрио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остале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понуђаче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од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учешћа</a:t>
            </a:r>
            <a:r>
              <a:rPr lang="en-US" sz="1900" dirty="0" smtClean="0">
                <a:solidFill>
                  <a:srgbClr val="2933D6"/>
                </a:solidFill>
              </a:rPr>
              <a:t>. </a:t>
            </a:r>
            <a:r>
              <a:rPr lang="en-US" sz="1900" dirty="0" err="1" smtClean="0">
                <a:solidFill>
                  <a:srgbClr val="2933D6"/>
                </a:solidFill>
              </a:rPr>
              <a:t>Који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тренутак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окончања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електронске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лицитације</a:t>
            </a:r>
            <a:r>
              <a:rPr lang="en-US" sz="1900" dirty="0" smtClean="0">
                <a:solidFill>
                  <a:srgbClr val="2933D6"/>
                </a:solidFill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</a:rPr>
              <a:t>други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понуђач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одустаје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од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понуде</a:t>
            </a:r>
            <a:r>
              <a:rPr lang="en-US" sz="1900" dirty="0" smtClean="0">
                <a:solidFill>
                  <a:srgbClr val="2933D6"/>
                </a:solidFill>
              </a:rPr>
              <a:t>. </a:t>
            </a:r>
            <a:r>
              <a:rPr lang="en-US" sz="1900" dirty="0" err="1" smtClean="0">
                <a:solidFill>
                  <a:srgbClr val="2933D6"/>
                </a:solidFill>
              </a:rPr>
              <a:t>Остали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учесници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немају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времена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реагују</a:t>
            </a:r>
            <a:r>
              <a:rPr lang="en-US" sz="1900" dirty="0" smtClean="0">
                <a:solidFill>
                  <a:srgbClr val="2933D6"/>
                </a:solidFill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</a:rPr>
              <a:t>тако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први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понуђач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добија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уговор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цени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вишој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од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своје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праве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цене</a:t>
            </a:r>
            <a:r>
              <a:rPr lang="en-US" sz="1900" dirty="0" smtClean="0">
                <a:solidFill>
                  <a:srgbClr val="2933D6"/>
                </a:solidFill>
              </a:rPr>
              <a:t> и </a:t>
            </a:r>
            <a:r>
              <a:rPr lang="en-US" sz="1900" dirty="0" err="1" smtClean="0">
                <a:solidFill>
                  <a:srgbClr val="2933D6"/>
                </a:solidFill>
              </a:rPr>
              <a:t>дели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картелску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добит</a:t>
            </a:r>
            <a:r>
              <a:rPr lang="en-US" sz="1900" dirty="0" smtClean="0">
                <a:solidFill>
                  <a:srgbClr val="2933D6"/>
                </a:solidFill>
              </a:rPr>
              <a:t> с </a:t>
            </a:r>
            <a:r>
              <a:rPr lang="en-US" sz="1900" dirty="0" err="1" smtClean="0">
                <a:solidFill>
                  <a:srgbClr val="2933D6"/>
                </a:solidFill>
              </a:rPr>
              <a:t>понуђачем</a:t>
            </a:r>
            <a:r>
              <a:rPr lang="en-US" sz="1900" dirty="0" smtClean="0">
                <a:solidFill>
                  <a:srgbClr val="2933D6"/>
                </a:solidFill>
              </a:rPr>
              <a:t> с </a:t>
            </a:r>
            <a:r>
              <a:rPr lang="en-US" sz="1900" dirty="0" err="1" smtClean="0">
                <a:solidFill>
                  <a:srgbClr val="2933D6"/>
                </a:solidFill>
              </a:rPr>
              <a:t>којим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је</a:t>
            </a:r>
            <a:r>
              <a:rPr lang="en-US" sz="1900" dirty="0" smtClean="0">
                <a:solidFill>
                  <a:srgbClr val="2933D6"/>
                </a:solidFill>
              </a:rPr>
              <a:t> у </a:t>
            </a:r>
            <a:r>
              <a:rPr lang="en-US" sz="1900" dirty="0" err="1" smtClean="0">
                <a:solidFill>
                  <a:srgbClr val="2933D6"/>
                </a:solidFill>
              </a:rPr>
              <a:t>дослуху</a:t>
            </a:r>
            <a:r>
              <a:rPr lang="en-US" sz="1900" dirty="0" smtClean="0">
                <a:solidFill>
                  <a:srgbClr val="2933D6"/>
                </a:solidFill>
              </a:rPr>
              <a:t>. </a:t>
            </a:r>
            <a:endParaRPr lang="sr-Cyrl-RS" sz="1900" dirty="0" smtClean="0">
              <a:solidFill>
                <a:srgbClr val="2933D6"/>
              </a:solidFill>
            </a:endParaRPr>
          </a:p>
          <a:p>
            <a:pPr algn="just"/>
            <a:r>
              <a:rPr lang="en-US" sz="1900" dirty="0" err="1" smtClean="0">
                <a:solidFill>
                  <a:srgbClr val="2933D6"/>
                </a:solidFill>
              </a:rPr>
              <a:t>То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може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спречити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прописивањем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ће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се</a:t>
            </a:r>
            <a:r>
              <a:rPr lang="en-US" sz="1900" dirty="0" smtClean="0">
                <a:solidFill>
                  <a:srgbClr val="2933D6"/>
                </a:solidFill>
              </a:rPr>
              <a:t>, у </a:t>
            </a:r>
            <a:r>
              <a:rPr lang="en-US" sz="1900" dirty="0" err="1" smtClean="0">
                <a:solidFill>
                  <a:srgbClr val="2933D6"/>
                </a:solidFill>
              </a:rPr>
              <a:t>случају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одустанка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најбољег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понуђача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одређено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време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планираног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окончања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електронске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лицитације</a:t>
            </a:r>
            <a:r>
              <a:rPr lang="en-US" sz="1900" dirty="0" smtClean="0">
                <a:solidFill>
                  <a:srgbClr val="2933D6"/>
                </a:solidFill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</a:rPr>
              <a:t>трајање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електронске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лицитације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продужити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одређени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временски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период</a:t>
            </a:r>
            <a:r>
              <a:rPr lang="en-US" sz="1900" dirty="0" smtClean="0">
                <a:solidFill>
                  <a:srgbClr val="2933D6"/>
                </a:solidFill>
              </a:rPr>
              <a:t>. </a:t>
            </a:r>
            <a:r>
              <a:rPr lang="en-US" sz="1900" dirty="0" err="1" smtClean="0">
                <a:solidFill>
                  <a:srgbClr val="2933D6"/>
                </a:solidFill>
              </a:rPr>
              <a:t>Тиме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даје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прилика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понуђачима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који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нису</a:t>
            </a:r>
            <a:r>
              <a:rPr lang="en-US" sz="1900" dirty="0" smtClean="0">
                <a:solidFill>
                  <a:srgbClr val="2933D6"/>
                </a:solidFill>
              </a:rPr>
              <a:t> у </a:t>
            </a:r>
            <a:r>
              <a:rPr lang="en-US" sz="1900" dirty="0" err="1" smtClean="0">
                <a:solidFill>
                  <a:srgbClr val="2933D6"/>
                </a:solidFill>
              </a:rPr>
              <a:t>дослуху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поднесу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понуду</a:t>
            </a:r>
            <a:r>
              <a:rPr lang="en-US" sz="19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en-US" sz="2000" b="1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</a:rPr>
              <a:t>9.</a:t>
            </a:r>
            <a:r>
              <a:rPr lang="sr-Cyrl-RS" sz="2400" b="1" dirty="0" smtClean="0">
                <a:solidFill>
                  <a:srgbClr val="100E65"/>
                </a:solidFill>
              </a:rPr>
              <a:t>4</a:t>
            </a:r>
            <a:r>
              <a:rPr lang="sr-Cyrl-RS" sz="2400" b="1" dirty="0">
                <a:solidFill>
                  <a:srgbClr val="100E65"/>
                </a:solidFill>
              </a:rPr>
              <a:t>. </a:t>
            </a:r>
            <a:r>
              <a:rPr lang="en-US" sz="2400" b="1" dirty="0" err="1"/>
              <a:t>Електронска</a:t>
            </a:r>
            <a:r>
              <a:rPr lang="en-US" sz="2400" b="1" dirty="0"/>
              <a:t> </a:t>
            </a:r>
            <a:r>
              <a:rPr lang="en-US" sz="2400" b="1" dirty="0" err="1"/>
              <a:t>лицитација</a:t>
            </a:r>
            <a:r>
              <a:rPr lang="sr-Cyrl-RS" sz="2400" b="1" dirty="0" smtClean="0">
                <a:solidFill>
                  <a:srgbClr val="100E65"/>
                </a:solidFill>
              </a:rPr>
              <a:t> (5)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692727"/>
            <a:ext cx="1064321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i="1" dirty="0" err="1" smtClean="0">
                <a:solidFill>
                  <a:srgbClr val="2933D6"/>
                </a:solidFill>
              </a:rPr>
              <a:t>Предности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електронских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аукција</a:t>
            </a:r>
            <a:r>
              <a:rPr lang="sr-Cyrl-RS" sz="2000" b="1" dirty="0" smtClean="0">
                <a:solidFill>
                  <a:srgbClr val="2933D6"/>
                </a:solidFill>
              </a:rPr>
              <a:t>: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могу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смање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трошкове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спровођења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повећају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његову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транспарентност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смање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корупцију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побољшају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економски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учинак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појачавањем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конкуренције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Такође</a:t>
            </a:r>
            <a:r>
              <a:rPr lang="sr-Cyrl-RS" sz="2000" dirty="0" smtClean="0">
                <a:solidFill>
                  <a:srgbClr val="2933D6"/>
                </a:solidFill>
              </a:rPr>
              <a:t>,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smtClean="0">
                <a:solidFill>
                  <a:srgbClr val="2933D6"/>
                </a:solidFill>
              </a:rPr>
              <a:t>у </a:t>
            </a:r>
            <a:r>
              <a:rPr lang="en-US" sz="2000" dirty="0" err="1" smtClean="0">
                <a:solidFill>
                  <a:srgbClr val="2933D6"/>
                </a:solidFill>
              </a:rPr>
              <a:t>неким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државама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донеле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уштеде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endParaRPr lang="sr-Cyrl-R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Недостаци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електронске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лицитације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што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етаблирани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понуђачи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могу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имати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проблема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прилагођавању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овом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начину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пословања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због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губитка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личног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односа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преговарачке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тактике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успостављене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клијентима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током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година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затим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не</a:t>
            </a:r>
            <a:r>
              <a:rPr lang="en-US" sz="2000" dirty="0" smtClean="0">
                <a:solidFill>
                  <a:srgbClr val="2933D6"/>
                </a:solidFill>
              </a:rPr>
              <a:t>)</a:t>
            </a:r>
            <a:r>
              <a:rPr lang="en-US" sz="2000" dirty="0" err="1" smtClean="0">
                <a:solidFill>
                  <a:srgbClr val="2933D6"/>
                </a:solidFill>
              </a:rPr>
              <a:t>познавање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страх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употребе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технологије</a:t>
            </a:r>
            <a:r>
              <a:rPr lang="en-US" sz="2000" dirty="0" smtClean="0">
                <a:solidFill>
                  <a:srgbClr val="2933D6"/>
                </a:solidFill>
              </a:rPr>
              <a:t>, а </a:t>
            </a:r>
            <a:r>
              <a:rPr lang="en-US" sz="2000" dirty="0" err="1" smtClean="0">
                <a:solidFill>
                  <a:srgbClr val="2933D6"/>
                </a:solidFill>
              </a:rPr>
              <a:t>смањивање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цене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може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sr-Cyrl-RS" sz="2000" dirty="0" smtClean="0">
                <a:solidFill>
                  <a:srgbClr val="2933D6"/>
                </a:solidFill>
              </a:rPr>
              <a:t>да </a:t>
            </a:r>
            <a:r>
              <a:rPr lang="en-US" sz="2000" dirty="0" err="1" smtClean="0">
                <a:solidFill>
                  <a:srgbClr val="2933D6"/>
                </a:solidFill>
              </a:rPr>
              <a:t>смањи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добит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понуђача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границе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smtClean="0">
                <a:solidFill>
                  <a:srgbClr val="2933D6"/>
                </a:solidFill>
              </a:rPr>
              <a:t>к</a:t>
            </a:r>
            <a:r>
              <a:rPr lang="sr-Cyrl-RS" sz="2000" dirty="0" smtClean="0">
                <a:solidFill>
                  <a:srgbClr val="2933D6"/>
                </a:solidFill>
              </a:rPr>
              <a:t>ој</a:t>
            </a:r>
            <a:r>
              <a:rPr lang="en-US" sz="2000" dirty="0" smtClean="0">
                <a:solidFill>
                  <a:srgbClr val="2933D6"/>
                </a:solidFill>
              </a:rPr>
              <a:t>а </a:t>
            </a:r>
            <a:r>
              <a:rPr lang="en-US" sz="2000" dirty="0" err="1" smtClean="0">
                <a:solidFill>
                  <a:srgbClr val="2933D6"/>
                </a:solidFill>
              </a:rPr>
              <a:t>угрожава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квалитетно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благовремено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извршење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закљученог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јавној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набавци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Након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завршетка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електронске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лицитације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без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одлагања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објављује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назив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ранг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свих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понуђача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учествовали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лицитацији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доноси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одлуку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додели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јавној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набавци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основу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критеријума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доделу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резултата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електронске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лицитације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Ако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електронска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лицитација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прекине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завршетка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због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непредвиђених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околности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вези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техничким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разлозима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дужан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без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одлагања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томе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обавести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све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учеснике</a:t>
            </a:r>
            <a:r>
              <a:rPr lang="en-US" sz="2000" b="1" dirty="0" smtClean="0">
                <a:solidFill>
                  <a:srgbClr val="2933D6"/>
                </a:solidFill>
              </a:rPr>
              <a:t>, с </a:t>
            </a:r>
            <a:r>
              <a:rPr lang="en-US" sz="2000" b="1" dirty="0" err="1" smtClean="0">
                <a:solidFill>
                  <a:srgbClr val="2933D6"/>
                </a:solidFill>
              </a:rPr>
              <a:t>тим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спроведе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нову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електронску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лицитацију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обустави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endParaRPr lang="en-US" sz="2000" b="1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</a:rPr>
              <a:t>9.5. </a:t>
            </a:r>
            <a:r>
              <a:rPr lang="en-US" sz="2400" b="1" dirty="0" err="1"/>
              <a:t>Електронски</a:t>
            </a:r>
            <a:r>
              <a:rPr lang="en-US" sz="2400" b="1" dirty="0"/>
              <a:t> </a:t>
            </a:r>
            <a:r>
              <a:rPr lang="en-US" sz="2400" b="1" dirty="0" err="1"/>
              <a:t>каталози</a:t>
            </a:r>
            <a:r>
              <a:rPr lang="sr-Cyrl-RS" sz="2400" b="1" dirty="0" smtClean="0"/>
              <a:t> </a:t>
            </a:r>
            <a:r>
              <a:rPr lang="sr-Cyrl-RS" sz="2400" b="1" dirty="0" smtClean="0"/>
              <a:t>(</a:t>
            </a:r>
            <a:r>
              <a:rPr lang="sr-Cyrl-RS" sz="2400" b="1" dirty="0" smtClean="0">
                <a:solidFill>
                  <a:srgbClr val="100E65"/>
                </a:solidFill>
              </a:rPr>
              <a:t>1)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692727"/>
            <a:ext cx="1064321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sr-Cyrl-RS" sz="20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Члан</a:t>
            </a:r>
            <a:r>
              <a:rPr lang="en-US" sz="2000" b="1" dirty="0" smtClean="0">
                <a:solidFill>
                  <a:srgbClr val="2933D6"/>
                </a:solidFill>
              </a:rPr>
              <a:t> 74.</a:t>
            </a:r>
            <a:r>
              <a:rPr lang="sr-Cyrl-RS" sz="2000" b="1" dirty="0" smtClean="0">
                <a:solidFill>
                  <a:srgbClr val="2933D6"/>
                </a:solidFill>
              </a:rPr>
              <a:t> </a:t>
            </a:r>
            <a:r>
              <a:rPr lang="sr-Cyrl-RS" sz="2000" b="1" dirty="0" smtClean="0">
                <a:solidFill>
                  <a:srgbClr val="2933D6"/>
                </a:solidFill>
              </a:rPr>
              <a:t>ЗЈН</a:t>
            </a:r>
          </a:p>
          <a:p>
            <a:pPr algn="just"/>
            <a:endParaRPr lang="sr-Cyrl-RS" sz="2000" i="1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b="1" i="1" dirty="0" err="1" smtClean="0">
                <a:solidFill>
                  <a:srgbClr val="2933D6"/>
                </a:solidFill>
              </a:rPr>
              <a:t>Електронски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</a:rPr>
              <a:t>каталози</a:t>
            </a:r>
            <a:r>
              <a:rPr lang="en-US" sz="2000" b="1" i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средство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олакшање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спровођења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поступака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набавки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нарочито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оквирних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споразума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система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динамичне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sr-Cyrl-R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захтева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дозволи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понуде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подносе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форми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електронских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каталога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понуде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садрже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електронске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каталоге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sr-Cyrl-R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Електронски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каталог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саставља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кандидат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понуђач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складу</a:t>
            </a:r>
            <a:r>
              <a:rPr lang="en-US" sz="2000" b="1" dirty="0" smtClean="0">
                <a:solidFill>
                  <a:srgbClr val="2933D6"/>
                </a:solidFill>
              </a:rPr>
              <a:t> с </a:t>
            </a:r>
            <a:r>
              <a:rPr lang="en-US" sz="2000" b="1" dirty="0" err="1" smtClean="0">
                <a:solidFill>
                  <a:srgbClr val="2933D6"/>
                </a:solidFill>
              </a:rPr>
              <a:t>техничким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спецификацијама</a:t>
            </a:r>
            <a:r>
              <a:rPr lang="en-US" sz="2000" b="1" dirty="0" smtClean="0">
                <a:solidFill>
                  <a:srgbClr val="2933D6"/>
                </a:solidFill>
              </a:rPr>
              <a:t> и у </a:t>
            </a:r>
            <a:r>
              <a:rPr lang="en-US" sz="2000" b="1" dirty="0" err="1" smtClean="0">
                <a:solidFill>
                  <a:srgbClr val="2933D6"/>
                </a:solidFill>
              </a:rPr>
              <a:t>форми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одредио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, у </a:t>
            </a:r>
            <a:r>
              <a:rPr lang="en-US" sz="2000" b="1" dirty="0" err="1" smtClean="0">
                <a:solidFill>
                  <a:srgbClr val="2933D6"/>
                </a:solidFill>
              </a:rPr>
              <a:t>складу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захтевима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примењују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алате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електронску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комуникацију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као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свим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другим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додатним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захтевима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одређује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, у </a:t>
            </a:r>
            <a:r>
              <a:rPr lang="en-US" sz="2000" b="1" dirty="0" err="1" smtClean="0">
                <a:solidFill>
                  <a:srgbClr val="2933D6"/>
                </a:solidFill>
              </a:rPr>
              <a:t>складу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одредбама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електронској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комуникацији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sr-Cyrl-RS" sz="2000" b="1" dirty="0" smtClean="0">
              <a:solidFill>
                <a:srgbClr val="2933D6"/>
              </a:solidFill>
            </a:endParaRPr>
          </a:p>
          <a:p>
            <a:pPr algn="just"/>
            <a:r>
              <a:rPr lang="sr-Cyrl-RS" sz="2000" b="1" dirty="0" smtClean="0">
                <a:solidFill>
                  <a:srgbClr val="2933D6"/>
                </a:solidFill>
              </a:rPr>
              <a:t> </a:t>
            </a:r>
            <a:endParaRPr lang="en-US" sz="2000" b="1" dirty="0" smtClean="0">
              <a:solidFill>
                <a:srgbClr val="2933D6"/>
              </a:solidFill>
            </a:endParaRPr>
          </a:p>
          <a:p>
            <a:pPr algn="just"/>
            <a:endParaRPr lang="en-US" sz="2000" b="1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</a:rPr>
              <a:t>9.</a:t>
            </a:r>
            <a:r>
              <a:rPr lang="sr-Cyrl-RS" sz="2400" b="1" dirty="0" smtClean="0">
                <a:solidFill>
                  <a:srgbClr val="100E65"/>
                </a:solidFill>
              </a:rPr>
              <a:t>5</a:t>
            </a:r>
            <a:r>
              <a:rPr lang="sr-Cyrl-RS" sz="2400" b="1" dirty="0">
                <a:solidFill>
                  <a:srgbClr val="100E65"/>
                </a:solidFill>
              </a:rPr>
              <a:t>. </a:t>
            </a:r>
            <a:r>
              <a:rPr lang="en-US" sz="2400" b="1" dirty="0" err="1"/>
              <a:t>Електронски</a:t>
            </a:r>
            <a:r>
              <a:rPr lang="en-US" sz="2400" b="1" dirty="0"/>
              <a:t> </a:t>
            </a:r>
            <a:r>
              <a:rPr lang="en-US" sz="2400" b="1" dirty="0" err="1"/>
              <a:t>каталози</a:t>
            </a:r>
            <a:r>
              <a:rPr lang="sr-Cyrl-RS" sz="2400" b="1" dirty="0" smtClean="0">
                <a:solidFill>
                  <a:srgbClr val="100E65"/>
                </a:solidFill>
              </a:rPr>
              <a:t> (2)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692727"/>
            <a:ext cx="1064321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900" dirty="0" err="1" smtClean="0">
                <a:solidFill>
                  <a:srgbClr val="2933D6"/>
                </a:solidFill>
              </a:rPr>
              <a:t>Ако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оквирни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споразум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закључен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више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понуђача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подношењем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понуда</a:t>
            </a:r>
            <a:r>
              <a:rPr lang="en-US" sz="1900" b="1" dirty="0" smtClean="0">
                <a:solidFill>
                  <a:srgbClr val="2933D6"/>
                </a:solidFill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</a:rPr>
              <a:t>форми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електронских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каталога</a:t>
            </a:r>
            <a:r>
              <a:rPr lang="en-US" sz="1900" b="1" dirty="0" smtClean="0">
                <a:solidFill>
                  <a:srgbClr val="2933D6"/>
                </a:solidFill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може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одреди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поновно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отварање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конкуренције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за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појединачне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уговоре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одвија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основу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ажурираних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каталога</a:t>
            </a:r>
            <a:r>
              <a:rPr lang="en-US" sz="1900" dirty="0" smtClean="0">
                <a:solidFill>
                  <a:srgbClr val="2933D6"/>
                </a:solidFill>
              </a:rPr>
              <a:t>. У </a:t>
            </a:r>
            <a:r>
              <a:rPr lang="en-US" sz="1900" dirty="0" err="1" smtClean="0">
                <a:solidFill>
                  <a:srgbClr val="2933D6"/>
                </a:solidFill>
              </a:rPr>
              <a:t>том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случају</a:t>
            </a:r>
            <a:r>
              <a:rPr lang="en-US" sz="1900" dirty="0" smtClean="0">
                <a:solidFill>
                  <a:srgbClr val="2933D6"/>
                </a:solidFill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користи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једну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од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следећих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метода</a:t>
            </a:r>
            <a:r>
              <a:rPr lang="en-US" sz="1900" dirty="0" smtClean="0">
                <a:solidFill>
                  <a:srgbClr val="2933D6"/>
                </a:solidFill>
              </a:rPr>
              <a:t>:</a:t>
            </a:r>
          </a:p>
          <a:p>
            <a:pPr algn="just"/>
            <a:r>
              <a:rPr lang="en-US" sz="1900" dirty="0" smtClean="0">
                <a:solidFill>
                  <a:srgbClr val="2933D6"/>
                </a:solidFill>
              </a:rPr>
              <a:t>1) </a:t>
            </a:r>
            <a:r>
              <a:rPr lang="en-US" sz="1900" b="1" dirty="0" err="1" smtClean="0">
                <a:solidFill>
                  <a:srgbClr val="2933D6"/>
                </a:solidFill>
              </a:rPr>
              <a:t>позива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понуђаче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поново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поднесу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своје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електронске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каталоге</a:t>
            </a:r>
            <a:r>
              <a:rPr lang="en-US" sz="1900" b="1" dirty="0" smtClean="0">
                <a:solidFill>
                  <a:srgbClr val="2933D6"/>
                </a:solidFill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</a:rPr>
              <a:t>прилагођене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захтевима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тог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или</a:t>
            </a:r>
            <a:endParaRPr lang="en-US" sz="19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1900" dirty="0" smtClean="0">
                <a:solidFill>
                  <a:srgbClr val="2933D6"/>
                </a:solidFill>
              </a:rPr>
              <a:t>2) </a:t>
            </a:r>
            <a:r>
              <a:rPr lang="en-US" sz="1900" b="1" dirty="0" err="1" smtClean="0">
                <a:solidFill>
                  <a:srgbClr val="2933D6"/>
                </a:solidFill>
              </a:rPr>
              <a:t>обавештава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понуђаче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из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већ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поднетих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електронских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каталога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намерава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прикупи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податке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потребне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за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састављање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понуда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прилагођених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захтевима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тог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1900" b="1" dirty="0" smtClean="0">
                <a:solidFill>
                  <a:srgbClr val="2933D6"/>
                </a:solidFill>
              </a:rPr>
              <a:t> (</a:t>
            </a:r>
            <a:r>
              <a:rPr lang="en-US" sz="1900" b="1" dirty="0" err="1" smtClean="0">
                <a:solidFill>
                  <a:srgbClr val="2933D6"/>
                </a:solidFill>
              </a:rPr>
              <a:t>ако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је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то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било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предвиђено</a:t>
            </a:r>
            <a:r>
              <a:rPr lang="en-US" sz="1900" b="1" dirty="0" smtClean="0">
                <a:solidFill>
                  <a:srgbClr val="2933D6"/>
                </a:solidFill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</a:rPr>
              <a:t>конкурсној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документациј</a:t>
            </a:r>
            <a:r>
              <a:rPr lang="en-US" sz="1900" dirty="0" err="1" smtClean="0">
                <a:solidFill>
                  <a:srgbClr val="2933D6"/>
                </a:solidFill>
              </a:rPr>
              <a:t>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оквирни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споразум</a:t>
            </a:r>
            <a:r>
              <a:rPr lang="en-US" sz="1900" dirty="0" smtClean="0">
                <a:solidFill>
                  <a:srgbClr val="2933D6"/>
                </a:solidFill>
              </a:rPr>
              <a:t>). У </a:t>
            </a:r>
            <a:r>
              <a:rPr lang="en-US" sz="1900" dirty="0" err="1" smtClean="0">
                <a:solidFill>
                  <a:srgbClr val="2933D6"/>
                </a:solidFill>
              </a:rPr>
              <a:t>том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случају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је</a:t>
            </a:r>
            <a:r>
              <a:rPr lang="en-US" sz="1900" dirty="0" smtClean="0">
                <a:solidFill>
                  <a:srgbClr val="2933D6"/>
                </a:solidFill>
              </a:rPr>
              <a:t>  </a:t>
            </a:r>
            <a:r>
              <a:rPr lang="en-US" sz="1900" dirty="0" err="1" smtClean="0">
                <a:solidFill>
                  <a:srgbClr val="2933D6"/>
                </a:solidFill>
              </a:rPr>
              <a:t>дужан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омогући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понуђачима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такво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прибављање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података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одбију</a:t>
            </a:r>
            <a:r>
              <a:rPr lang="en-US" sz="1900" dirty="0" smtClean="0">
                <a:solidFill>
                  <a:srgbClr val="2933D6"/>
                </a:solidFill>
              </a:rPr>
              <a:t>. </a:t>
            </a:r>
            <a:r>
              <a:rPr lang="en-US" sz="1900" dirty="0" err="1" smtClean="0">
                <a:solidFill>
                  <a:srgbClr val="2933D6"/>
                </a:solidFill>
              </a:rPr>
              <a:t>Такође</a:t>
            </a:r>
            <a:r>
              <a:rPr lang="en-US" sz="1900" dirty="0" smtClean="0">
                <a:solidFill>
                  <a:srgbClr val="2933D6"/>
                </a:solidFill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</a:rPr>
              <a:t>он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је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дужан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пре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доделе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прибављене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податке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представи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понуђачима</a:t>
            </a:r>
            <a:r>
              <a:rPr lang="en-US" sz="1900" b="1" dirty="0" smtClean="0">
                <a:solidFill>
                  <a:srgbClr val="2933D6"/>
                </a:solidFill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</a:rPr>
              <a:t>омогући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им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оспоре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или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потврде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понуда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састављена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тај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начин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садржи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материјалне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грешке</a:t>
            </a:r>
            <a:r>
              <a:rPr lang="en-US" sz="19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19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може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додели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уговоре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који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заснивају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систему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динамичне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користећи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исте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методе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за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електронске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каталоге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као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код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оквирних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споразума</a:t>
            </a:r>
            <a:r>
              <a:rPr lang="en-US" sz="1900" b="1" dirty="0" smtClean="0">
                <a:solidFill>
                  <a:srgbClr val="2933D6"/>
                </a:solidFill>
              </a:rPr>
              <a:t>.</a:t>
            </a:r>
            <a:endParaRPr lang="en-US" sz="1900" dirty="0" smtClean="0">
              <a:solidFill>
                <a:srgbClr val="2933D6"/>
              </a:solidFill>
            </a:endParaRPr>
          </a:p>
          <a:p>
            <a:pPr algn="just"/>
            <a:r>
              <a:rPr lang="en-US" sz="1900" b="1" i="1" dirty="0" smtClean="0">
                <a:solidFill>
                  <a:srgbClr val="2933D6"/>
                </a:solidFill>
              </a:rPr>
              <a:t>SIGMA </a:t>
            </a:r>
            <a:r>
              <a:rPr lang="en-US" sz="1900" b="1" dirty="0" err="1" smtClean="0">
                <a:solidFill>
                  <a:srgbClr val="2933D6"/>
                </a:solidFill>
              </a:rPr>
              <a:t>истиче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коришћење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електронских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каталога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може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смањи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трошкове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smtClean="0">
                <a:solidFill>
                  <a:srgbClr val="2933D6"/>
                </a:solidFill>
              </a:rPr>
              <a:t>и </a:t>
            </a:r>
            <a:r>
              <a:rPr lang="en-US" sz="1900" dirty="0" err="1" smtClean="0">
                <a:solidFill>
                  <a:srgbClr val="2933D6"/>
                </a:solidFill>
              </a:rPr>
              <a:t>поједностави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</a:t>
            </a:r>
            <a:r>
              <a:rPr lang="sr-Cyrl-RS" sz="1900" dirty="0" smtClean="0">
                <a:solidFill>
                  <a:srgbClr val="2933D6"/>
                </a:solidFill>
              </a:rPr>
              <a:t>бавке</a:t>
            </a:r>
            <a:r>
              <a:rPr lang="en-US" sz="1900" dirty="0" smtClean="0">
                <a:solidFill>
                  <a:srgbClr val="2933D6"/>
                </a:solidFill>
              </a:rPr>
              <a:t>. </a:t>
            </a:r>
            <a:r>
              <a:rPr lang="en-US" sz="1900" dirty="0" err="1" smtClean="0">
                <a:solidFill>
                  <a:srgbClr val="2933D6"/>
                </a:solidFill>
              </a:rPr>
              <a:t>Ради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побољшања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резултата</a:t>
            </a:r>
            <a:r>
              <a:rPr lang="en-US" sz="1900" dirty="0" smtClean="0">
                <a:solidFill>
                  <a:srgbClr val="2933D6"/>
                </a:solidFill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</a:rPr>
              <a:t>предлаже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стандардизација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начина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њиховог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подношења</a:t>
            </a:r>
            <a:r>
              <a:rPr lang="en-US" sz="1900" dirty="0" smtClean="0">
                <a:solidFill>
                  <a:srgbClr val="2933D6"/>
                </a:solidFill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</a:rPr>
              <a:t>као</a:t>
            </a:r>
            <a:r>
              <a:rPr lang="en-US" sz="1900" dirty="0" smtClean="0">
                <a:solidFill>
                  <a:srgbClr val="2933D6"/>
                </a:solidFill>
              </a:rPr>
              <a:t> и </a:t>
            </a:r>
            <a:r>
              <a:rPr lang="en-US" sz="1900" dirty="0" err="1" smtClean="0">
                <a:solidFill>
                  <a:srgbClr val="2933D6"/>
                </a:solidFill>
              </a:rPr>
              <a:t>стандардизација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њихове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садржине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нивоу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одређених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релевантних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тржишта</a:t>
            </a:r>
            <a:r>
              <a:rPr lang="en-US" sz="1900" dirty="0" smtClean="0">
                <a:solidFill>
                  <a:srgbClr val="2933D6"/>
                </a:solidFill>
              </a:rPr>
              <a:t>.</a:t>
            </a:r>
            <a:r>
              <a:rPr lang="sr-Cyrl-RS" sz="1900" b="1" dirty="0" smtClean="0">
                <a:solidFill>
                  <a:srgbClr val="2933D6"/>
                </a:solidFill>
              </a:rPr>
              <a:t> </a:t>
            </a:r>
            <a:endParaRPr lang="en-US" sz="1900" b="1" dirty="0" smtClean="0">
              <a:solidFill>
                <a:srgbClr val="2933D6"/>
              </a:solidFill>
            </a:endParaRPr>
          </a:p>
          <a:p>
            <a:pPr algn="just"/>
            <a:endParaRPr lang="en-US" sz="1900" b="1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10.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Посебни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режими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набавке</a:t>
            </a:r>
            <a:r>
              <a:rPr lang="sr-Cyrl-RS" sz="2400" b="1" dirty="0" smtClean="0">
                <a:solidFill>
                  <a:srgbClr val="100E65"/>
                </a:solidFill>
              </a:rPr>
              <a:t> – Друштвене и друге посебне услуге </a:t>
            </a:r>
            <a:r>
              <a:rPr lang="sr-Cyrl-RS" sz="2400" b="1" dirty="0" smtClean="0">
                <a:solidFill>
                  <a:srgbClr val="100E65"/>
                </a:solidFill>
              </a:rPr>
              <a:t>(1)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692727"/>
            <a:ext cx="10643215" cy="5616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sr-Latn-RS" sz="2000" b="1" u="sng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Члан</a:t>
            </a:r>
            <a:r>
              <a:rPr lang="en-US" sz="2000" b="1" dirty="0" smtClean="0">
                <a:solidFill>
                  <a:srgbClr val="2933D6"/>
                </a:solidFill>
              </a:rPr>
              <a:t> 75.</a:t>
            </a:r>
            <a:r>
              <a:rPr lang="sr-Latn-RS" sz="2000" b="1" dirty="0" smtClean="0">
                <a:solidFill>
                  <a:srgbClr val="2933D6"/>
                </a:solidFill>
              </a:rPr>
              <a:t> </a:t>
            </a:r>
            <a:r>
              <a:rPr lang="sr-Cyrl-RS" sz="2000" b="1" dirty="0" smtClean="0">
                <a:solidFill>
                  <a:srgbClr val="2933D6"/>
                </a:solidFill>
              </a:rPr>
              <a:t>ЗЈН - </a:t>
            </a:r>
            <a:r>
              <a:rPr lang="en-US" sz="2000" b="1" dirty="0" err="1" smtClean="0">
                <a:solidFill>
                  <a:srgbClr val="2933D6"/>
                </a:solidFill>
              </a:rPr>
              <a:t>Додела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друштвене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друге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посебне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услуге</a:t>
            </a:r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препознаје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социјалне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здравствене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друге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услуге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пружају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директно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корисницима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имају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циљеве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врсте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корисника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карактеристике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различите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осталих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услуга</a:t>
            </a:r>
            <a:r>
              <a:rPr lang="en-US" sz="2000" b="1" dirty="0" smtClean="0">
                <a:solidFill>
                  <a:srgbClr val="2933D6"/>
                </a:solidFill>
              </a:rPr>
              <a:t>. </a:t>
            </a:r>
            <a:r>
              <a:rPr lang="en-US" sz="2000" b="1" dirty="0" err="1" smtClean="0">
                <a:solidFill>
                  <a:srgbClr val="2933D6"/>
                </a:solidFill>
              </a:rPr>
              <a:t>Оне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доприносе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социјалној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кохезији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инклузији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промоцији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људских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права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примењују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све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особе</a:t>
            </a:r>
            <a:r>
              <a:rPr lang="en-US" sz="2000" b="1" dirty="0" smtClean="0">
                <a:solidFill>
                  <a:srgbClr val="2933D6"/>
                </a:solidFill>
              </a:rPr>
              <a:t>, а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посебно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којима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најпотребније</a:t>
            </a:r>
            <a:r>
              <a:rPr lang="en-US" sz="2000" b="1" dirty="0" smtClean="0">
                <a:solidFill>
                  <a:srgbClr val="2933D6"/>
                </a:solidFill>
              </a:rPr>
              <a:t>. </a:t>
            </a:r>
            <a:r>
              <a:rPr lang="en-US" sz="2000" dirty="0" smtClean="0">
                <a:solidFill>
                  <a:srgbClr val="2933D6"/>
                </a:solidFill>
              </a:rPr>
              <a:t>У </a:t>
            </a:r>
            <a:r>
              <a:rPr lang="en-US" sz="2000" dirty="0" err="1" smtClean="0">
                <a:solidFill>
                  <a:srgbClr val="2933D6"/>
                </a:solidFill>
              </a:rPr>
              <a:t>том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смислу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предвиђен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посебан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режим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доделу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smtClean="0">
                <a:solidFill>
                  <a:srgbClr val="2933D6"/>
                </a:solidFill>
              </a:rPr>
              <a:t>и </a:t>
            </a:r>
            <a:r>
              <a:rPr lang="en-US" sz="2000" b="1" dirty="0" err="1" smtClean="0">
                <a:solidFill>
                  <a:srgbClr val="2933D6"/>
                </a:solidFill>
              </a:rPr>
              <a:t>оквирних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споразума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друштвене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друге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посебне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услуге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наведене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Прилогу</a:t>
            </a:r>
            <a:r>
              <a:rPr lang="en-US" sz="2000" dirty="0" smtClean="0">
                <a:solidFill>
                  <a:srgbClr val="2933D6"/>
                </a:solidFill>
              </a:rPr>
              <a:t> 7. </a:t>
            </a:r>
            <a:r>
              <a:rPr lang="en-US" sz="2000" dirty="0" err="1" smtClean="0">
                <a:solidFill>
                  <a:srgbClr val="2933D6"/>
                </a:solidFill>
              </a:rPr>
              <a:t>ЗЈН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b="1" dirty="0" err="1" smtClean="0">
                <a:solidFill>
                  <a:srgbClr val="2933D6"/>
                </a:solidFill>
              </a:rPr>
              <a:t>Основна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карактеристика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успостављеног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посебног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режима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јесу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једноставнија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правила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усклађена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природом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ових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услуга</a:t>
            </a:r>
            <a:r>
              <a:rPr lang="en-US" sz="2000" b="1" dirty="0" smtClean="0">
                <a:solidFill>
                  <a:srgbClr val="2933D6"/>
                </a:solidFill>
              </a:rPr>
              <a:t>. </a:t>
            </a:r>
            <a:endParaRPr lang="sr-Latn-RS" sz="20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b="1" dirty="0" smtClean="0">
                <a:solidFill>
                  <a:srgbClr val="2933D6"/>
                </a:solidFill>
              </a:rPr>
              <a:t>Н</a:t>
            </a:r>
            <a:r>
              <a:rPr lang="sr-Cyrl-CS" sz="2000" b="1" dirty="0" smtClean="0">
                <a:solidFill>
                  <a:srgbClr val="2933D6"/>
                </a:solidFill>
              </a:rPr>
              <a:t>аручилац приликом доделе уговора и оквирних споразума за набавке друштвених и других посебних услуга, примењује правила отвореног, рестриктивног или неког од поступака са преговарањем, изузев правила која су прописана овим одељком </a:t>
            </a:r>
            <a:r>
              <a:rPr lang="en-US" sz="2000" b="1" dirty="0" err="1" smtClean="0">
                <a:solidFill>
                  <a:srgbClr val="2933D6"/>
                </a:solidFill>
              </a:rPr>
              <a:t>ЗЈН</a:t>
            </a:r>
            <a:r>
              <a:rPr lang="sr-Cyrl-CS" sz="2000" dirty="0" smtClean="0">
                <a:solidFill>
                  <a:srgbClr val="2933D6"/>
                </a:solidFill>
              </a:rPr>
              <a:t>.  </a:t>
            </a:r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определи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ће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објавити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позив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обавештење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бити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претходно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информативно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периодично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индикативно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обавештење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обавештење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успостављању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система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квалификације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Садржина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позива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односно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прописаних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обавештења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наведена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Прилогу</a:t>
            </a:r>
            <a:r>
              <a:rPr lang="en-US" sz="2000" dirty="0" smtClean="0">
                <a:solidFill>
                  <a:srgbClr val="2933D6"/>
                </a:solidFill>
              </a:rPr>
              <a:t> 4. </a:t>
            </a:r>
            <a:r>
              <a:rPr lang="en-US" sz="2000" dirty="0" err="1" smtClean="0">
                <a:solidFill>
                  <a:srgbClr val="2933D6"/>
                </a:solidFill>
              </a:rPr>
              <a:t>Део</a:t>
            </a:r>
            <a:r>
              <a:rPr lang="en-US" sz="2000" dirty="0" smtClean="0">
                <a:solidFill>
                  <a:srgbClr val="2933D6"/>
                </a:solidFill>
              </a:rPr>
              <a:t> З </a:t>
            </a:r>
            <a:r>
              <a:rPr lang="en-US" sz="2000" dirty="0" err="1" smtClean="0">
                <a:solidFill>
                  <a:srgbClr val="2933D6"/>
                </a:solidFill>
              </a:rPr>
              <a:t>ЗЈН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</a:p>
          <a:p>
            <a:pPr algn="just"/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endParaRPr lang="en-US" sz="1900" b="1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10.1</a:t>
            </a:r>
            <a:r>
              <a:rPr lang="sr-Cyrl-RS" sz="2400" b="1" dirty="0">
                <a:solidFill>
                  <a:srgbClr val="100E65"/>
                </a:solidFill>
              </a:rPr>
              <a:t>. </a:t>
            </a:r>
            <a:r>
              <a:rPr lang="sr-Cyrl-RS" sz="2400" b="1" dirty="0" smtClean="0">
                <a:solidFill>
                  <a:srgbClr val="100E65"/>
                </a:solidFill>
              </a:rPr>
              <a:t>Друштвене </a:t>
            </a:r>
            <a:r>
              <a:rPr lang="sr-Cyrl-RS" sz="2400" b="1" dirty="0">
                <a:solidFill>
                  <a:srgbClr val="100E65"/>
                </a:solidFill>
              </a:rPr>
              <a:t>и друге посебне услуге </a:t>
            </a:r>
            <a:r>
              <a:rPr lang="sr-Cyrl-RS" sz="2400" b="1" dirty="0" smtClean="0">
                <a:solidFill>
                  <a:srgbClr val="100E65"/>
                </a:solidFill>
              </a:rPr>
              <a:t>(2)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692727"/>
            <a:ext cx="1064321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Јавни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позив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треба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најмање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садржи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следеће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податке</a:t>
            </a:r>
            <a:r>
              <a:rPr lang="en-US" sz="2000" dirty="0" smtClean="0">
                <a:solidFill>
                  <a:srgbClr val="2933D6"/>
                </a:solidFill>
              </a:rPr>
              <a:t>: 1) </a:t>
            </a:r>
            <a:r>
              <a:rPr lang="en-US" sz="2000" dirty="0" err="1" smtClean="0">
                <a:solidFill>
                  <a:srgbClr val="2933D6"/>
                </a:solidFill>
              </a:rPr>
              <a:t>назив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ПИБ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адреса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НСТЈ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ознаком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електронска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пошта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интернет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страница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2000" dirty="0" smtClean="0">
                <a:solidFill>
                  <a:srgbClr val="2933D6"/>
                </a:solidFill>
              </a:rPr>
              <a:t>; 2) </a:t>
            </a:r>
            <a:r>
              <a:rPr lang="en-US" sz="2000" dirty="0" err="1" smtClean="0">
                <a:solidFill>
                  <a:srgbClr val="2933D6"/>
                </a:solidFill>
              </a:rPr>
              <a:t>НСТЈ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ознака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главно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место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пружања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услуга</a:t>
            </a:r>
            <a:r>
              <a:rPr lang="en-US" sz="2000" dirty="0" smtClean="0">
                <a:solidFill>
                  <a:srgbClr val="2933D6"/>
                </a:solidFill>
              </a:rPr>
              <a:t>;</a:t>
            </a:r>
            <a:r>
              <a:rPr lang="en-US" sz="2000" baseline="30000" dirty="0" smtClean="0">
                <a:solidFill>
                  <a:srgbClr val="2933D6"/>
                </a:solidFill>
              </a:rPr>
              <a:t> </a:t>
            </a:r>
            <a:r>
              <a:rPr lang="en-US" sz="2000" dirty="0" smtClean="0">
                <a:solidFill>
                  <a:srgbClr val="2933D6"/>
                </a:solidFill>
              </a:rPr>
              <a:t>3) </a:t>
            </a:r>
            <a:r>
              <a:rPr lang="en-US" sz="2000" dirty="0" err="1" smtClean="0">
                <a:solidFill>
                  <a:srgbClr val="2933D6"/>
                </a:solidFill>
              </a:rPr>
              <a:t>кратак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опис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дотичног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укључујући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CPV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ознаке</a:t>
            </a:r>
            <a:r>
              <a:rPr lang="en-US" sz="2000" dirty="0" smtClean="0">
                <a:solidFill>
                  <a:srgbClr val="2933D6"/>
                </a:solidFill>
              </a:rPr>
              <a:t>; 4) </a:t>
            </a:r>
            <a:r>
              <a:rPr lang="en-US" sz="2000" dirty="0" err="1" smtClean="0">
                <a:solidFill>
                  <a:srgbClr val="2933D6"/>
                </a:solidFill>
              </a:rPr>
              <a:t>услови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учешће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укључујући</a:t>
            </a:r>
            <a:r>
              <a:rPr lang="en-US" sz="2000" dirty="0" smtClean="0">
                <a:solidFill>
                  <a:srgbClr val="2933D6"/>
                </a:solidFill>
              </a:rPr>
              <a:t>: (1) </a:t>
            </a:r>
            <a:r>
              <a:rPr lang="en-US" sz="2000" dirty="0" err="1" smtClean="0">
                <a:solidFill>
                  <a:srgbClr val="2933D6"/>
                </a:solidFill>
              </a:rPr>
              <a:t>по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потреби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податак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томе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право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учешћа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резервисано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привредне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субјекте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чији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основни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циљ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професионална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рехабилитација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запошљавање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особа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инвалидитетом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организовани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складу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законом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уређује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професионална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рехабилитација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запошљавање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особа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инвалидитетом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привредне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субјекте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чији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основни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циљ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друштвена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професионална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интеграција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лица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неповољном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положају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организовани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складу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законом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уређује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социјално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предузетништво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јавној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набавци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извршава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оквиру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програма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заштитног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запошљавања</a:t>
            </a:r>
            <a:r>
              <a:rPr lang="en-US" sz="2000" dirty="0" smtClean="0">
                <a:solidFill>
                  <a:srgbClr val="2933D6"/>
                </a:solidFill>
              </a:rPr>
              <a:t>, (2) </a:t>
            </a:r>
            <a:r>
              <a:rPr lang="en-US" sz="2000" dirty="0" err="1" smtClean="0">
                <a:solidFill>
                  <a:srgbClr val="2933D6"/>
                </a:solidFill>
              </a:rPr>
              <a:t>по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потреби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податак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томе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извршење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услуга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резервисано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одређену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професију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основу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закона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других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прописа</a:t>
            </a:r>
            <a:r>
              <a:rPr lang="en-US" sz="2000" dirty="0" smtClean="0">
                <a:solidFill>
                  <a:srgbClr val="2933D6"/>
                </a:solidFill>
              </a:rPr>
              <a:t>; 5) </a:t>
            </a:r>
            <a:r>
              <a:rPr lang="en-US" sz="2000" dirty="0" err="1" smtClean="0">
                <a:solidFill>
                  <a:srgbClr val="2933D6"/>
                </a:solidFill>
              </a:rPr>
              <a:t>рок</a:t>
            </a:r>
            <a:r>
              <a:rPr lang="en-US" sz="2000" dirty="0" smtClean="0">
                <a:solidFill>
                  <a:srgbClr val="2933D6"/>
                </a:solidFill>
              </a:rPr>
              <a:t>(</a:t>
            </a:r>
            <a:r>
              <a:rPr lang="en-US" sz="2000" dirty="0" err="1" smtClean="0">
                <a:solidFill>
                  <a:srgbClr val="2933D6"/>
                </a:solidFill>
              </a:rPr>
              <a:t>ови</a:t>
            </a:r>
            <a:r>
              <a:rPr lang="en-US" sz="2000" dirty="0" smtClean="0">
                <a:solidFill>
                  <a:srgbClr val="2933D6"/>
                </a:solidFill>
              </a:rPr>
              <a:t>)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подношење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пријава</a:t>
            </a:r>
            <a:r>
              <a:rPr lang="en-US" sz="2000" dirty="0" smtClean="0">
                <a:solidFill>
                  <a:srgbClr val="2933D6"/>
                </a:solidFill>
              </a:rPr>
              <a:t>; 6) </a:t>
            </a:r>
            <a:r>
              <a:rPr lang="en-US" sz="2000" dirty="0" err="1" smtClean="0">
                <a:solidFill>
                  <a:srgbClr val="2933D6"/>
                </a:solidFill>
              </a:rPr>
              <a:t>кратак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опис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доделе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ће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применити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Прилог</a:t>
            </a:r>
            <a:r>
              <a:rPr lang="en-US" sz="2000" dirty="0" smtClean="0">
                <a:solidFill>
                  <a:srgbClr val="2933D6"/>
                </a:solidFill>
              </a:rPr>
              <a:t> 4. </a:t>
            </a:r>
            <a:r>
              <a:rPr lang="en-US" sz="2000" dirty="0" err="1" smtClean="0">
                <a:solidFill>
                  <a:srgbClr val="2933D6"/>
                </a:solidFill>
              </a:rPr>
              <a:t>Део</a:t>
            </a:r>
            <a:r>
              <a:rPr lang="en-US" sz="2000" dirty="0" smtClean="0">
                <a:solidFill>
                  <a:srgbClr val="2933D6"/>
                </a:solidFill>
              </a:rPr>
              <a:t> З I. </a:t>
            </a:r>
            <a:r>
              <a:rPr lang="en-US" sz="2000" dirty="0" err="1" smtClean="0">
                <a:solidFill>
                  <a:srgbClr val="2933D6"/>
                </a:solidFill>
              </a:rPr>
              <a:t>ЗЈН</a:t>
            </a:r>
            <a:r>
              <a:rPr lang="en-US" sz="2000" dirty="0" smtClean="0">
                <a:solidFill>
                  <a:srgbClr val="2933D6"/>
                </a:solidFill>
              </a:rPr>
              <a:t>).</a:t>
            </a: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Обавештења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односе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само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врсте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услуга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ће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бити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предмет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smtClean="0">
                <a:solidFill>
                  <a:srgbClr val="2933D6"/>
                </a:solidFill>
              </a:rPr>
              <a:t>и у </a:t>
            </a:r>
            <a:r>
              <a:rPr lang="en-US" sz="2000" b="1" dirty="0" err="1" smtClean="0">
                <a:solidFill>
                  <a:srgbClr val="2933D6"/>
                </a:solidFill>
              </a:rPr>
              <a:t>њима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наводи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ће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уговори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бити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додељени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без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даљег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објављивања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позива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њима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заинтересовани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привредни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субјекти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позивају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писаној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форми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изразе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своју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заинтересованост</a:t>
            </a:r>
            <a:r>
              <a:rPr lang="en-US" sz="2000" b="1" dirty="0" smtClean="0">
                <a:solidFill>
                  <a:srgbClr val="2933D6"/>
                </a:solidFill>
              </a:rPr>
              <a:t>. </a:t>
            </a:r>
            <a:r>
              <a:rPr lang="en-US" sz="2000" b="1" dirty="0" err="1" smtClean="0">
                <a:solidFill>
                  <a:srgbClr val="2933D6"/>
                </a:solidFill>
              </a:rPr>
              <a:t>Она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објављују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континуирано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треба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садрже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најмање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податке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Прилога</a:t>
            </a:r>
            <a:r>
              <a:rPr lang="en-US" sz="2000" b="1" dirty="0" smtClean="0">
                <a:solidFill>
                  <a:srgbClr val="2933D6"/>
                </a:solidFill>
              </a:rPr>
              <a:t> 4. </a:t>
            </a:r>
            <a:r>
              <a:rPr lang="en-US" sz="2000" b="1" dirty="0" err="1" smtClean="0">
                <a:solidFill>
                  <a:srgbClr val="2933D6"/>
                </a:solidFill>
              </a:rPr>
              <a:t>Део</a:t>
            </a:r>
            <a:r>
              <a:rPr lang="en-US" sz="2000" b="1" dirty="0" smtClean="0">
                <a:solidFill>
                  <a:srgbClr val="2933D6"/>
                </a:solidFill>
              </a:rPr>
              <a:t> З </a:t>
            </a:r>
            <a:r>
              <a:rPr lang="en-US" sz="2000" b="1" dirty="0" err="1" smtClean="0">
                <a:solidFill>
                  <a:srgbClr val="2933D6"/>
                </a:solidFill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  <a:endParaRPr lang="en-US" sz="1900" b="1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>
                <a:solidFill>
                  <a:srgbClr val="100E65"/>
                </a:solidFill>
              </a:rPr>
              <a:t>10.1. Друштвене и друге посебне услуге </a:t>
            </a:r>
            <a:r>
              <a:rPr lang="sr-Cyrl-RS" sz="2400" b="1" dirty="0" smtClean="0">
                <a:solidFill>
                  <a:srgbClr val="100E65"/>
                </a:solidFill>
              </a:rPr>
              <a:t>(3)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692727"/>
            <a:ext cx="1064321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Претходно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информативно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обавештење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најмање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садржи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следеће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податке</a:t>
            </a:r>
            <a:r>
              <a:rPr lang="en-US" sz="2000" b="1" dirty="0" smtClean="0">
                <a:solidFill>
                  <a:srgbClr val="2933D6"/>
                </a:solidFill>
              </a:rPr>
              <a:t>:</a:t>
            </a:r>
            <a:r>
              <a:rPr lang="en-US" sz="2000" dirty="0" smtClean="0">
                <a:solidFill>
                  <a:srgbClr val="2933D6"/>
                </a:solidFill>
              </a:rPr>
              <a:t> 1) </a:t>
            </a:r>
            <a:r>
              <a:rPr lang="en-US" sz="2000" dirty="0" err="1" smtClean="0">
                <a:solidFill>
                  <a:srgbClr val="2933D6"/>
                </a:solidFill>
              </a:rPr>
              <a:t>назив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ПИБ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адреса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НСТЈ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ознаком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електронска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пошта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интернет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страница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2000" dirty="0" smtClean="0">
                <a:solidFill>
                  <a:srgbClr val="2933D6"/>
                </a:solidFill>
              </a:rPr>
              <a:t>; 2) </a:t>
            </a:r>
            <a:r>
              <a:rPr lang="en-US" sz="2000" dirty="0" err="1" smtClean="0">
                <a:solidFill>
                  <a:srgbClr val="2933D6"/>
                </a:solidFill>
              </a:rPr>
              <a:t>кратак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опис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укључујући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укупну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процењену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вредност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i="1" dirty="0" err="1" smtClean="0">
                <a:solidFill>
                  <a:srgbClr val="2933D6"/>
                </a:solidFill>
              </a:rPr>
              <a:t>CPV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ознаке</a:t>
            </a:r>
            <a:r>
              <a:rPr lang="en-US" sz="2000" dirty="0" smtClean="0">
                <a:solidFill>
                  <a:srgbClr val="2933D6"/>
                </a:solidFill>
              </a:rPr>
              <a:t>; 3) </a:t>
            </a:r>
            <a:r>
              <a:rPr lang="en-US" sz="2000" dirty="0" err="1" smtClean="0">
                <a:solidFill>
                  <a:srgbClr val="2933D6"/>
                </a:solidFill>
              </a:rPr>
              <a:t>ако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већ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познато</a:t>
            </a:r>
            <a:r>
              <a:rPr lang="en-US" sz="2000" dirty="0" smtClean="0">
                <a:solidFill>
                  <a:srgbClr val="2933D6"/>
                </a:solidFill>
              </a:rPr>
              <a:t>: (1) </a:t>
            </a:r>
            <a:r>
              <a:rPr lang="en-US" sz="2000" dirty="0" err="1" smtClean="0">
                <a:solidFill>
                  <a:srgbClr val="2933D6"/>
                </a:solidFill>
              </a:rPr>
              <a:t>НСТЈ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ознака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главно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место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пружања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услуга</a:t>
            </a:r>
            <a:r>
              <a:rPr lang="en-US" sz="2000" dirty="0" smtClean="0">
                <a:solidFill>
                  <a:srgbClr val="2933D6"/>
                </a:solidFill>
              </a:rPr>
              <a:t>; (2) </a:t>
            </a:r>
            <a:r>
              <a:rPr lang="en-US" sz="2000" dirty="0" err="1" smtClean="0">
                <a:solidFill>
                  <a:srgbClr val="2933D6"/>
                </a:solidFill>
              </a:rPr>
              <a:t>оквирни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рок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пружање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услуга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трајање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dirty="0" smtClean="0">
                <a:solidFill>
                  <a:srgbClr val="2933D6"/>
                </a:solidFill>
              </a:rPr>
              <a:t>; (3) </a:t>
            </a:r>
            <a:r>
              <a:rPr lang="en-US" sz="2000" dirty="0" err="1" smtClean="0">
                <a:solidFill>
                  <a:srgbClr val="2933D6"/>
                </a:solidFill>
              </a:rPr>
              <a:t>услови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учешће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укључујући</a:t>
            </a:r>
            <a:r>
              <a:rPr lang="en-US" sz="2000" dirty="0" smtClean="0">
                <a:solidFill>
                  <a:srgbClr val="2933D6"/>
                </a:solidFill>
              </a:rPr>
              <a:t>: </a:t>
            </a:r>
            <a:r>
              <a:rPr lang="en-US" sz="2000" dirty="0" err="1" smtClean="0">
                <a:solidFill>
                  <a:srgbClr val="2933D6"/>
                </a:solidFill>
              </a:rPr>
              <a:t>по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потреби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податак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томе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право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учешћа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резервисано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привредне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субјекте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чији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основни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циљ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професионална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рехабилитација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запошљавање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особа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инвалидитетом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организовани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складу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законом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уређује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професионална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рехабилитација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запошљавање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особа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инвалидитетом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привредне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субјекте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чији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основни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циљ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друштвена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професионална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интеграција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лица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неповољном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положају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организовани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складу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законом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уређује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социјално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предузетништво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јавној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набавци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извршава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оквиру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програма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заштитног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запошљавања</a:t>
            </a:r>
            <a:r>
              <a:rPr lang="en-US" sz="2000" dirty="0" smtClean="0">
                <a:solidFill>
                  <a:srgbClr val="2933D6"/>
                </a:solidFill>
              </a:rPr>
              <a:t>; </a:t>
            </a:r>
            <a:r>
              <a:rPr lang="en-US" sz="2000" dirty="0" err="1" smtClean="0">
                <a:solidFill>
                  <a:srgbClr val="2933D6"/>
                </a:solidFill>
              </a:rPr>
              <a:t>по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потреби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податак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томе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извршење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услуга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резервисано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одређену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професију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основу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закона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других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прописа</a:t>
            </a:r>
            <a:r>
              <a:rPr lang="en-US" sz="2000" dirty="0" smtClean="0">
                <a:solidFill>
                  <a:srgbClr val="2933D6"/>
                </a:solidFill>
              </a:rPr>
              <a:t>; (4) </a:t>
            </a:r>
            <a:r>
              <a:rPr lang="en-US" sz="2000" dirty="0" err="1" smtClean="0">
                <a:solidFill>
                  <a:srgbClr val="2933D6"/>
                </a:solidFill>
              </a:rPr>
              <a:t>кратак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опис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доделе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ће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применити</a:t>
            </a:r>
            <a:r>
              <a:rPr lang="en-US" sz="2000" dirty="0" smtClean="0">
                <a:solidFill>
                  <a:srgbClr val="2933D6"/>
                </a:solidFill>
              </a:rPr>
              <a:t>; 4) </a:t>
            </a:r>
            <a:r>
              <a:rPr lang="en-US" sz="2000" dirty="0" err="1" smtClean="0">
                <a:solidFill>
                  <a:srgbClr val="2933D6"/>
                </a:solidFill>
              </a:rPr>
              <a:t>податак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томе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заинтересовани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привредни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субјекти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дужни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обавесте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својој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заинтересованости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уговоре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податак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роковима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пријем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изјава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заинтересованости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адреси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изјаве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шаљу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b="1" dirty="0" err="1" smtClean="0">
                <a:solidFill>
                  <a:srgbClr val="2933D6"/>
                </a:solidFill>
              </a:rPr>
              <a:t>Прилог</a:t>
            </a:r>
            <a:r>
              <a:rPr lang="en-US" sz="2000" b="1" dirty="0" smtClean="0">
                <a:solidFill>
                  <a:srgbClr val="2933D6"/>
                </a:solidFill>
              </a:rPr>
              <a:t> 4. </a:t>
            </a:r>
            <a:r>
              <a:rPr lang="en-US" sz="2000" b="1" dirty="0" err="1" smtClean="0">
                <a:solidFill>
                  <a:srgbClr val="2933D6"/>
                </a:solidFill>
              </a:rPr>
              <a:t>Део</a:t>
            </a:r>
            <a:r>
              <a:rPr lang="en-US" sz="2000" b="1" dirty="0" smtClean="0">
                <a:solidFill>
                  <a:srgbClr val="2933D6"/>
                </a:solidFill>
              </a:rPr>
              <a:t> З II. </a:t>
            </a:r>
            <a:r>
              <a:rPr lang="en-US" sz="2000" b="1" dirty="0" err="1" smtClean="0">
                <a:solidFill>
                  <a:srgbClr val="2933D6"/>
                </a:solidFill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</a:rPr>
              <a:t>).</a:t>
            </a:r>
            <a:endParaRPr lang="en-US" sz="2000" dirty="0" smtClean="0">
              <a:solidFill>
                <a:srgbClr val="2933D6"/>
              </a:solidFill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>
                <a:solidFill>
                  <a:srgbClr val="100E65"/>
                </a:solidFill>
              </a:rPr>
              <a:t>10.1. Друштвене и друге посебне услуге </a:t>
            </a:r>
            <a:r>
              <a:rPr lang="sr-Cyrl-RS" sz="2400" b="1" dirty="0" smtClean="0">
                <a:solidFill>
                  <a:srgbClr val="100E65"/>
                </a:solidFill>
              </a:rPr>
              <a:t>(4)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692727"/>
            <a:ext cx="10643215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Периодично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индикативно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обавештење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најмање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садржи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следеће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податке</a:t>
            </a:r>
            <a:r>
              <a:rPr lang="en-US" sz="2000" b="1" dirty="0" smtClean="0">
                <a:solidFill>
                  <a:srgbClr val="2933D6"/>
                </a:solidFill>
              </a:rPr>
              <a:t>: </a:t>
            </a:r>
            <a:r>
              <a:rPr lang="en-US" sz="2000" dirty="0" smtClean="0">
                <a:solidFill>
                  <a:srgbClr val="2933D6"/>
                </a:solidFill>
              </a:rPr>
              <a:t>1) </a:t>
            </a:r>
            <a:r>
              <a:rPr lang="en-US" sz="2000" dirty="0" err="1" smtClean="0">
                <a:solidFill>
                  <a:srgbClr val="2933D6"/>
                </a:solidFill>
              </a:rPr>
              <a:t>назив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ПИБ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адреса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укључујући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НСТЈ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ознаку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адреса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електронске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поште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интернет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страница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секторског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2000" dirty="0" smtClean="0">
                <a:solidFill>
                  <a:srgbClr val="2933D6"/>
                </a:solidFill>
              </a:rPr>
              <a:t>; 2) </a:t>
            </a:r>
            <a:r>
              <a:rPr lang="en-US" sz="2000" dirty="0" err="1" smtClean="0">
                <a:solidFill>
                  <a:srgbClr val="2933D6"/>
                </a:solidFill>
              </a:rPr>
              <a:t>врста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секторског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његова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основна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делатност</a:t>
            </a:r>
            <a:r>
              <a:rPr lang="en-US" sz="2000" dirty="0" smtClean="0">
                <a:solidFill>
                  <a:srgbClr val="2933D6"/>
                </a:solidFill>
              </a:rPr>
              <a:t>; 3) </a:t>
            </a:r>
            <a:r>
              <a:rPr lang="en-US" sz="2000" dirty="0" err="1" smtClean="0">
                <a:solidFill>
                  <a:srgbClr val="2933D6"/>
                </a:solidFill>
              </a:rPr>
              <a:t>кратак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опис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укључујући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укупну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процењену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вредност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i="1" dirty="0" err="1" smtClean="0">
                <a:solidFill>
                  <a:srgbClr val="2933D6"/>
                </a:solidFill>
              </a:rPr>
              <a:t>CPV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ознаке</a:t>
            </a:r>
            <a:r>
              <a:rPr lang="en-US" sz="2000" dirty="0" smtClean="0">
                <a:solidFill>
                  <a:srgbClr val="2933D6"/>
                </a:solidFill>
              </a:rPr>
              <a:t>; 4) у </a:t>
            </a:r>
            <a:r>
              <a:rPr lang="en-US" sz="2000" dirty="0" err="1" smtClean="0">
                <a:solidFill>
                  <a:srgbClr val="2933D6"/>
                </a:solidFill>
              </a:rPr>
              <a:t>мери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којој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познато</a:t>
            </a:r>
            <a:r>
              <a:rPr lang="en-US" sz="2000" dirty="0" smtClean="0">
                <a:solidFill>
                  <a:srgbClr val="2933D6"/>
                </a:solidFill>
              </a:rPr>
              <a:t>: (1) </a:t>
            </a:r>
            <a:r>
              <a:rPr lang="en-US" sz="2000" dirty="0" err="1" smtClean="0">
                <a:solidFill>
                  <a:srgbClr val="2933D6"/>
                </a:solidFill>
              </a:rPr>
              <a:t>НСТЈ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ознака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главно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место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пружања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услуга</a:t>
            </a:r>
            <a:r>
              <a:rPr lang="en-US" sz="2000" dirty="0" smtClean="0">
                <a:solidFill>
                  <a:srgbClr val="2933D6"/>
                </a:solidFill>
              </a:rPr>
              <a:t>, (2) </a:t>
            </a:r>
            <a:r>
              <a:rPr lang="en-US" sz="2000" dirty="0" err="1" smtClean="0">
                <a:solidFill>
                  <a:srgbClr val="2933D6"/>
                </a:solidFill>
              </a:rPr>
              <a:t>оквирни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рок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пружање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услуга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трајање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dirty="0" smtClean="0">
                <a:solidFill>
                  <a:srgbClr val="2933D6"/>
                </a:solidFill>
              </a:rPr>
              <a:t>, (3) </a:t>
            </a:r>
            <a:r>
              <a:rPr lang="en-US" sz="2000" dirty="0" err="1" smtClean="0">
                <a:solidFill>
                  <a:srgbClr val="2933D6"/>
                </a:solidFill>
              </a:rPr>
              <a:t>услови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учешће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укључујући</a:t>
            </a:r>
            <a:r>
              <a:rPr lang="en-US" sz="2000" dirty="0" smtClean="0">
                <a:solidFill>
                  <a:srgbClr val="2933D6"/>
                </a:solidFill>
              </a:rPr>
              <a:t>: </a:t>
            </a:r>
            <a:r>
              <a:rPr lang="en-US" sz="2000" dirty="0" err="1" smtClean="0">
                <a:solidFill>
                  <a:srgbClr val="2933D6"/>
                </a:solidFill>
              </a:rPr>
              <a:t>по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потреби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податак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томе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право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учешћа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резервисано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привредне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субјекте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чији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основни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циљ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професионална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рехабилитација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запошљавање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особа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инвалидитетом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организовани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складу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законом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уређује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професионална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рехабилитација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запошљавање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особа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инвалидитетом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привредне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субјекте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чији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основни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циљ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друштвена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професионална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интеграција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лица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неповољном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положају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организовани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складу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законом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уређује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социјално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предузетништво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јавној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набавци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извршава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оквиру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програма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заштитног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запошљавања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по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потреби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податак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томе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извршење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услуга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резервисано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одређену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професију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основу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закона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других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прописа</a:t>
            </a:r>
            <a:r>
              <a:rPr lang="en-US" sz="2000" dirty="0" smtClean="0">
                <a:solidFill>
                  <a:srgbClr val="2933D6"/>
                </a:solidFill>
              </a:rPr>
              <a:t>, (4) </a:t>
            </a:r>
            <a:r>
              <a:rPr lang="en-US" sz="2000" dirty="0" err="1" smtClean="0">
                <a:solidFill>
                  <a:srgbClr val="2933D6"/>
                </a:solidFill>
              </a:rPr>
              <a:t>кратак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опис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доделе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ће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применити</a:t>
            </a:r>
            <a:r>
              <a:rPr lang="en-US" sz="2000" dirty="0" smtClean="0">
                <a:solidFill>
                  <a:srgbClr val="2933D6"/>
                </a:solidFill>
              </a:rPr>
              <a:t>; 5) </a:t>
            </a:r>
            <a:r>
              <a:rPr lang="en-US" sz="2000" dirty="0" err="1" smtClean="0">
                <a:solidFill>
                  <a:srgbClr val="2933D6"/>
                </a:solidFill>
              </a:rPr>
              <a:t>податак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томе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заинтересовани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привредни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субјекти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дужни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обавесте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секторског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својој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заинтересованости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уговоре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податак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роковима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пријем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изјава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заинтересованости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адреси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изјаве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шаљу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b="1" dirty="0" err="1" smtClean="0">
                <a:solidFill>
                  <a:srgbClr val="2933D6"/>
                </a:solidFill>
              </a:rPr>
              <a:t>Прилог</a:t>
            </a:r>
            <a:r>
              <a:rPr lang="en-US" sz="2000" b="1" dirty="0" smtClean="0">
                <a:solidFill>
                  <a:srgbClr val="2933D6"/>
                </a:solidFill>
              </a:rPr>
              <a:t> 4. </a:t>
            </a:r>
            <a:r>
              <a:rPr lang="en-US" sz="2000" b="1" dirty="0" err="1" smtClean="0">
                <a:solidFill>
                  <a:srgbClr val="2933D6"/>
                </a:solidFill>
              </a:rPr>
              <a:t>Део</a:t>
            </a:r>
            <a:r>
              <a:rPr lang="en-US" sz="2000" b="1" dirty="0" smtClean="0">
                <a:solidFill>
                  <a:srgbClr val="2933D6"/>
                </a:solidFill>
              </a:rPr>
              <a:t> З III. </a:t>
            </a:r>
            <a:r>
              <a:rPr lang="en-US" sz="2000" b="1" dirty="0" err="1" smtClean="0">
                <a:solidFill>
                  <a:srgbClr val="2933D6"/>
                </a:solidFill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</a:rPr>
              <a:t>).</a:t>
            </a:r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endParaRPr lang="en-US" sz="2000" dirty="0" smtClean="0">
              <a:solidFill>
                <a:srgbClr val="2933D6"/>
              </a:solidFill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2. </a:t>
            </a:r>
            <a:r>
              <a:rPr lang="en-US" sz="2400" b="1" dirty="0" err="1" smtClean="0">
                <a:solidFill>
                  <a:srgbClr val="100E65"/>
                </a:solidFill>
              </a:rPr>
              <a:t>Језик</a:t>
            </a:r>
            <a:r>
              <a:rPr lang="en-US" sz="2400" b="1" dirty="0" smtClean="0">
                <a:solidFill>
                  <a:srgbClr val="100E65"/>
                </a:solidFill>
              </a:rPr>
              <a:t> у </a:t>
            </a:r>
            <a:r>
              <a:rPr lang="en-US" sz="2400" b="1" dirty="0" err="1" smtClean="0">
                <a:solidFill>
                  <a:srgbClr val="100E65"/>
                </a:solidFill>
              </a:rPr>
              <a:t>поступку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јавне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набавке</a:t>
            </a:r>
            <a:r>
              <a:rPr lang="sr-Cyrl-RS" sz="2400" b="1" dirty="0" smtClean="0">
                <a:solidFill>
                  <a:srgbClr val="100E65"/>
                </a:solidFill>
              </a:rPr>
              <a:t> (1) 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03564"/>
            <a:ext cx="1064321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2933D6"/>
                </a:solidFill>
              </a:rPr>
              <a:t>Члан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sr-Cyrl-RS" sz="2400" b="1" dirty="0" smtClean="0">
                <a:solidFill>
                  <a:srgbClr val="2933D6"/>
                </a:solidFill>
              </a:rPr>
              <a:t>42</a:t>
            </a:r>
            <a:r>
              <a:rPr lang="en-US" sz="2400" b="1" dirty="0" smtClean="0">
                <a:solidFill>
                  <a:srgbClr val="2933D6"/>
                </a:solidFill>
              </a:rPr>
              <a:t>.</a:t>
            </a:r>
            <a:r>
              <a:rPr lang="sr-Cyrl-RS" sz="2400" b="1" dirty="0" smtClean="0">
                <a:solidFill>
                  <a:srgbClr val="2933D6"/>
                </a:solidFill>
              </a:rPr>
              <a:t> ЗЈН</a:t>
            </a:r>
          </a:p>
          <a:p>
            <a:pPr algn="just"/>
            <a:r>
              <a:rPr lang="en-US" sz="2400" b="1" dirty="0" err="1" smtClean="0">
                <a:solidFill>
                  <a:srgbClr val="2933D6"/>
                </a:solidFill>
              </a:rPr>
              <a:t>Правило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је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води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400" b="1" dirty="0" smtClean="0">
                <a:solidFill>
                  <a:srgbClr val="2933D6"/>
                </a:solidFill>
              </a:rPr>
              <a:t> и </a:t>
            </a:r>
            <a:r>
              <a:rPr lang="en-US" sz="2400" b="1" dirty="0" err="1" smtClean="0">
                <a:solidFill>
                  <a:srgbClr val="2933D6"/>
                </a:solidFill>
              </a:rPr>
              <a:t>припрема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конкурсну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документацију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на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српском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језику</a:t>
            </a:r>
            <a:r>
              <a:rPr lang="en-US" sz="2400" b="1" dirty="0" smtClean="0">
                <a:solidFill>
                  <a:srgbClr val="2933D6"/>
                </a:solidFill>
              </a:rPr>
              <a:t>. </a:t>
            </a:r>
            <a:r>
              <a:rPr lang="en-US" sz="24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ову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документацију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припреми</a:t>
            </a:r>
            <a:r>
              <a:rPr lang="en-US" sz="2400" b="1" dirty="0" smtClean="0">
                <a:solidFill>
                  <a:srgbClr val="2933D6"/>
                </a:solidFill>
              </a:rPr>
              <a:t> и </a:t>
            </a:r>
            <a:r>
              <a:rPr lang="en-US" sz="2400" b="1" dirty="0" err="1" smtClean="0">
                <a:solidFill>
                  <a:srgbClr val="2933D6"/>
                </a:solidFill>
              </a:rPr>
              <a:t>на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страном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језику</a:t>
            </a:r>
            <a:r>
              <a:rPr lang="en-US" sz="2400" b="1" dirty="0" smtClean="0">
                <a:solidFill>
                  <a:srgbClr val="2933D6"/>
                </a:solidFill>
              </a:rPr>
              <a:t>.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То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се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чини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кад</a:t>
            </a:r>
            <a:r>
              <a:rPr lang="sr-Cyrl-RS" sz="2400" dirty="0" smtClean="0">
                <a:solidFill>
                  <a:srgbClr val="2933D6"/>
                </a:solidFill>
              </a:rPr>
              <a:t>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се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одређени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страни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језик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уобичајено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користи</a:t>
            </a:r>
            <a:r>
              <a:rPr lang="en-US" sz="2400" dirty="0" smtClean="0">
                <a:solidFill>
                  <a:srgbClr val="2933D6"/>
                </a:solidFill>
              </a:rPr>
              <a:t> у </a:t>
            </a:r>
            <a:r>
              <a:rPr lang="en-US" sz="2400" dirty="0" err="1" smtClean="0">
                <a:solidFill>
                  <a:srgbClr val="2933D6"/>
                </a:solidFill>
              </a:rPr>
              <a:t>међународној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трговини</a:t>
            </a:r>
            <a:r>
              <a:rPr lang="en-US" sz="2400" dirty="0" smtClean="0">
                <a:solidFill>
                  <a:srgbClr val="2933D6"/>
                </a:solidFill>
              </a:rPr>
              <a:t> у </a:t>
            </a:r>
            <a:r>
              <a:rPr lang="en-US" sz="2400" dirty="0" err="1" smtClean="0">
                <a:solidFill>
                  <a:srgbClr val="2933D6"/>
                </a:solidFill>
              </a:rPr>
              <a:t>области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из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које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је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предмет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набавке</a:t>
            </a:r>
            <a:r>
              <a:rPr lang="en-US" sz="24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400" b="1" dirty="0" err="1" smtClean="0">
                <a:solidFill>
                  <a:srgbClr val="2933D6"/>
                </a:solidFill>
              </a:rPr>
              <a:t>Понуђач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подноси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понуду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на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српском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језику</a:t>
            </a:r>
            <a:r>
              <a:rPr lang="en-US" sz="2400" b="1" dirty="0" smtClean="0">
                <a:solidFill>
                  <a:srgbClr val="2933D6"/>
                </a:solidFill>
              </a:rPr>
              <a:t>, а </a:t>
            </a:r>
            <a:r>
              <a:rPr lang="en-US" sz="24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дозволи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се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понуда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или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део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понуде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поднесе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на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страном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језику</a:t>
            </a:r>
            <a:r>
              <a:rPr lang="en-US" sz="2400" b="1" dirty="0" smtClean="0">
                <a:solidFill>
                  <a:srgbClr val="2933D6"/>
                </a:solidFill>
              </a:rPr>
              <a:t>.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Ово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је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могућност</a:t>
            </a:r>
            <a:r>
              <a:rPr lang="en-US" sz="2400" dirty="0" smtClean="0">
                <a:solidFill>
                  <a:srgbClr val="2933D6"/>
                </a:solidFill>
              </a:rPr>
              <a:t>, </a:t>
            </a:r>
            <a:r>
              <a:rPr lang="en-US" sz="2400" dirty="0" err="1" smtClean="0">
                <a:solidFill>
                  <a:srgbClr val="2933D6"/>
                </a:solidFill>
              </a:rPr>
              <a:t>али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не</a:t>
            </a:r>
            <a:r>
              <a:rPr lang="en-US" sz="2400" dirty="0" smtClean="0">
                <a:solidFill>
                  <a:srgbClr val="2933D6"/>
                </a:solidFill>
              </a:rPr>
              <a:t> и </a:t>
            </a:r>
            <a:r>
              <a:rPr lang="en-US" sz="2400" dirty="0" err="1" smtClean="0">
                <a:solidFill>
                  <a:srgbClr val="2933D6"/>
                </a:solidFill>
              </a:rPr>
              <a:t>обавеза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2400" dirty="0" smtClean="0">
                <a:solidFill>
                  <a:srgbClr val="2933D6"/>
                </a:solidFill>
              </a:rPr>
              <a:t> (</a:t>
            </a:r>
            <a:r>
              <a:rPr lang="en-US" sz="2400" dirty="0" err="1" smtClean="0">
                <a:solidFill>
                  <a:srgbClr val="2933D6"/>
                </a:solidFill>
              </a:rPr>
              <a:t>решење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Републичке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комисије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бр</a:t>
            </a:r>
            <a:r>
              <a:rPr lang="en-US" sz="2400" dirty="0" smtClean="0">
                <a:solidFill>
                  <a:srgbClr val="2933D6"/>
                </a:solidFill>
              </a:rPr>
              <a:t>. 4-00-139/2018 </a:t>
            </a:r>
            <a:r>
              <a:rPr lang="en-US" sz="2400" dirty="0" err="1" smtClean="0">
                <a:solidFill>
                  <a:srgbClr val="2933D6"/>
                </a:solidFill>
              </a:rPr>
              <a:t>од</a:t>
            </a:r>
            <a:r>
              <a:rPr lang="en-US" sz="2400" dirty="0" smtClean="0">
                <a:solidFill>
                  <a:srgbClr val="2933D6"/>
                </a:solidFill>
              </a:rPr>
              <a:t> 22. </a:t>
            </a:r>
            <a:r>
              <a:rPr lang="en-US" sz="2400" dirty="0" err="1" smtClean="0">
                <a:solidFill>
                  <a:srgbClr val="2933D6"/>
                </a:solidFill>
              </a:rPr>
              <a:t>јуна</a:t>
            </a:r>
            <a:r>
              <a:rPr lang="en-US" sz="2400" dirty="0" smtClean="0">
                <a:solidFill>
                  <a:srgbClr val="2933D6"/>
                </a:solidFill>
              </a:rPr>
              <a:t> 2018).</a:t>
            </a:r>
          </a:p>
          <a:p>
            <a:pPr algn="just"/>
            <a:r>
              <a:rPr lang="en-US" sz="24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може</a:t>
            </a:r>
            <a:r>
              <a:rPr lang="en-US" sz="2400" dirty="0" smtClean="0">
                <a:solidFill>
                  <a:srgbClr val="2933D6"/>
                </a:solidFill>
              </a:rPr>
              <a:t> и </a:t>
            </a:r>
            <a:r>
              <a:rPr lang="en-US" sz="2400" dirty="0" err="1" smtClean="0">
                <a:solidFill>
                  <a:srgbClr val="2933D6"/>
                </a:solidFill>
              </a:rPr>
              <a:t>да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објави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део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конкурсне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документације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на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страном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језику</a:t>
            </a:r>
            <a:r>
              <a:rPr lang="en-US" sz="2400" dirty="0" smtClean="0">
                <a:solidFill>
                  <a:srgbClr val="2933D6"/>
                </a:solidFill>
              </a:rPr>
              <a:t>, </a:t>
            </a:r>
            <a:r>
              <a:rPr lang="en-US" sz="2400" dirty="0" err="1" smtClean="0">
                <a:solidFill>
                  <a:srgbClr val="2933D6"/>
                </a:solidFill>
              </a:rPr>
              <a:t>али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да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не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дозволи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подношење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понуда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на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страном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језику</a:t>
            </a:r>
            <a:r>
              <a:rPr lang="en-US" sz="2400" dirty="0" smtClean="0">
                <a:solidFill>
                  <a:srgbClr val="2933D6"/>
                </a:solidFill>
              </a:rPr>
              <a:t> (</a:t>
            </a:r>
            <a:r>
              <a:rPr lang="en-US" sz="2400" dirty="0" err="1" smtClean="0">
                <a:solidFill>
                  <a:srgbClr val="2933D6"/>
                </a:solidFill>
              </a:rPr>
              <a:t>решење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Републичке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комисије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бр</a:t>
            </a:r>
            <a:r>
              <a:rPr lang="en-US" sz="2400" dirty="0" smtClean="0">
                <a:solidFill>
                  <a:srgbClr val="2933D6"/>
                </a:solidFill>
              </a:rPr>
              <a:t>. 4-00-1579/2016 </a:t>
            </a:r>
            <a:r>
              <a:rPr lang="en-US" sz="2400" dirty="0" err="1" smtClean="0">
                <a:solidFill>
                  <a:srgbClr val="2933D6"/>
                </a:solidFill>
              </a:rPr>
              <a:t>од</a:t>
            </a:r>
            <a:r>
              <a:rPr lang="en-US" sz="2400" dirty="0" smtClean="0">
                <a:solidFill>
                  <a:srgbClr val="2933D6"/>
                </a:solidFill>
              </a:rPr>
              <a:t> 7. </a:t>
            </a:r>
            <a:r>
              <a:rPr lang="en-US" sz="2400" dirty="0" err="1" smtClean="0">
                <a:solidFill>
                  <a:srgbClr val="2933D6"/>
                </a:solidFill>
              </a:rPr>
              <a:t>марта</a:t>
            </a:r>
            <a:r>
              <a:rPr lang="en-US" sz="2400" dirty="0" smtClean="0">
                <a:solidFill>
                  <a:srgbClr val="2933D6"/>
                </a:solidFill>
              </a:rPr>
              <a:t> 2017).</a:t>
            </a:r>
          </a:p>
          <a:p>
            <a:pPr algn="just"/>
            <a:r>
              <a:rPr lang="en-US" sz="2400" b="1" dirty="0" smtClean="0"/>
              <a:t> </a:t>
            </a:r>
            <a:endParaRPr lang="sr-Cyrl-R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>
                <a:solidFill>
                  <a:srgbClr val="100E65"/>
                </a:solidFill>
              </a:rPr>
              <a:t>10.1. Друштвене и друге посебне услуге </a:t>
            </a:r>
            <a:r>
              <a:rPr lang="sr-Cyrl-RS" sz="2400" b="1" dirty="0" smtClean="0">
                <a:solidFill>
                  <a:srgbClr val="100E65"/>
                </a:solidFill>
              </a:rPr>
              <a:t>(5)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692727"/>
            <a:ext cx="1064321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 smtClean="0">
                <a:solidFill>
                  <a:srgbClr val="2933D6"/>
                </a:solidFill>
              </a:rPr>
              <a:t>Обавештење</a:t>
            </a:r>
            <a:r>
              <a:rPr lang="en-US" b="1" dirty="0" smtClean="0">
                <a:solidFill>
                  <a:srgbClr val="2933D6"/>
                </a:solidFill>
              </a:rPr>
              <a:t> о </a:t>
            </a:r>
            <a:r>
              <a:rPr lang="en-US" b="1" dirty="0" err="1" smtClean="0">
                <a:solidFill>
                  <a:srgbClr val="2933D6"/>
                </a:solidFill>
              </a:rPr>
              <a:t>успостављању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система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квалификације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најмање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садржи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следеће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податке</a:t>
            </a:r>
            <a:r>
              <a:rPr lang="en-US" b="1" dirty="0" smtClean="0">
                <a:solidFill>
                  <a:srgbClr val="2933D6"/>
                </a:solidFill>
              </a:rPr>
              <a:t>:</a:t>
            </a:r>
            <a:r>
              <a:rPr lang="en-US" dirty="0" smtClean="0">
                <a:solidFill>
                  <a:srgbClr val="2933D6"/>
                </a:solidFill>
              </a:rPr>
              <a:t> 1) </a:t>
            </a:r>
            <a:r>
              <a:rPr lang="en-US" dirty="0" err="1" smtClean="0">
                <a:solidFill>
                  <a:srgbClr val="2933D6"/>
                </a:solidFill>
              </a:rPr>
              <a:t>назив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ПИБ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адреса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укључујући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НСТЈ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ознаку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адреса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електронске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поште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интернет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страница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секторског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наручиоца</a:t>
            </a:r>
            <a:r>
              <a:rPr lang="en-US" dirty="0" smtClean="0">
                <a:solidFill>
                  <a:srgbClr val="2933D6"/>
                </a:solidFill>
              </a:rPr>
              <a:t>; 2) </a:t>
            </a:r>
            <a:r>
              <a:rPr lang="en-US" dirty="0" err="1" smtClean="0">
                <a:solidFill>
                  <a:srgbClr val="2933D6"/>
                </a:solidFill>
              </a:rPr>
              <a:t>врста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секторског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наручиоца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његова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основна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делатност</a:t>
            </a:r>
            <a:r>
              <a:rPr lang="en-US" dirty="0" smtClean="0">
                <a:solidFill>
                  <a:srgbClr val="2933D6"/>
                </a:solidFill>
              </a:rPr>
              <a:t>; 3) </a:t>
            </a:r>
            <a:r>
              <a:rPr lang="en-US" dirty="0" err="1" smtClean="0">
                <a:solidFill>
                  <a:srgbClr val="2933D6"/>
                </a:solidFill>
              </a:rPr>
              <a:t>кратак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опис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уговора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укључујући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укупну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процењену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вредност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набавке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CPV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ознаке</a:t>
            </a:r>
            <a:r>
              <a:rPr lang="en-US" dirty="0" smtClean="0">
                <a:solidFill>
                  <a:srgbClr val="2933D6"/>
                </a:solidFill>
              </a:rPr>
              <a:t>; 4) у </a:t>
            </a:r>
            <a:r>
              <a:rPr lang="en-US" dirty="0" err="1" smtClean="0">
                <a:solidFill>
                  <a:srgbClr val="2933D6"/>
                </a:solidFill>
              </a:rPr>
              <a:t>мери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којој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познато</a:t>
            </a:r>
            <a:r>
              <a:rPr lang="en-US" dirty="0" smtClean="0">
                <a:solidFill>
                  <a:srgbClr val="2933D6"/>
                </a:solidFill>
              </a:rPr>
              <a:t>: (1) </a:t>
            </a:r>
            <a:r>
              <a:rPr lang="en-US" dirty="0" err="1" smtClean="0">
                <a:solidFill>
                  <a:srgbClr val="2933D6"/>
                </a:solidFill>
              </a:rPr>
              <a:t>НСТЈ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ознака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главно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место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пружања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услуга</a:t>
            </a:r>
            <a:r>
              <a:rPr lang="en-US" dirty="0" smtClean="0">
                <a:solidFill>
                  <a:srgbClr val="2933D6"/>
                </a:solidFill>
              </a:rPr>
              <a:t>; (2) </a:t>
            </a:r>
            <a:r>
              <a:rPr lang="en-US" dirty="0" err="1" smtClean="0">
                <a:solidFill>
                  <a:srgbClr val="2933D6"/>
                </a:solidFill>
              </a:rPr>
              <a:t>оквирни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рок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пружање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услуга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трајање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уговора</a:t>
            </a:r>
            <a:r>
              <a:rPr lang="en-US" dirty="0" smtClean="0">
                <a:solidFill>
                  <a:srgbClr val="2933D6"/>
                </a:solidFill>
              </a:rPr>
              <a:t>; (3) </a:t>
            </a:r>
            <a:r>
              <a:rPr lang="en-US" dirty="0" err="1" smtClean="0">
                <a:solidFill>
                  <a:srgbClr val="2933D6"/>
                </a:solidFill>
              </a:rPr>
              <a:t>услови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учешће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укључујући</a:t>
            </a:r>
            <a:r>
              <a:rPr lang="en-US" dirty="0" smtClean="0">
                <a:solidFill>
                  <a:srgbClr val="2933D6"/>
                </a:solidFill>
              </a:rPr>
              <a:t>: </a:t>
            </a:r>
            <a:r>
              <a:rPr lang="en-US" dirty="0" err="1" smtClean="0">
                <a:solidFill>
                  <a:srgbClr val="2933D6"/>
                </a:solidFill>
              </a:rPr>
              <a:t>по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потреби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податак</a:t>
            </a:r>
            <a:r>
              <a:rPr lang="en-US" dirty="0" smtClean="0">
                <a:solidFill>
                  <a:srgbClr val="2933D6"/>
                </a:solidFill>
              </a:rPr>
              <a:t> о </a:t>
            </a:r>
            <a:r>
              <a:rPr lang="en-US" dirty="0" err="1" smtClean="0">
                <a:solidFill>
                  <a:srgbClr val="2933D6"/>
                </a:solidFill>
              </a:rPr>
              <a:t>томе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право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учешћа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резервисано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привредне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субјекте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чији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основни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циљ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професионална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рехабилитација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запошљавање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особа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инвалидитетом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организовани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складу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законом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уређује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професионална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рехабилитација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запошљавање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особа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инвалидитетом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привредне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субјекте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чији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основни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циљ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друштвена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професионална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интеграција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лица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неповољном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положају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организовани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складу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законом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уређује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социјално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предузетништво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уговор</a:t>
            </a:r>
            <a:r>
              <a:rPr lang="en-US" dirty="0" smtClean="0">
                <a:solidFill>
                  <a:srgbClr val="2933D6"/>
                </a:solidFill>
              </a:rPr>
              <a:t> о </a:t>
            </a:r>
            <a:r>
              <a:rPr lang="en-US" dirty="0" err="1" smtClean="0">
                <a:solidFill>
                  <a:srgbClr val="2933D6"/>
                </a:solidFill>
              </a:rPr>
              <a:t>јавној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набавци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извршава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оквиру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програма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заштитног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запошљавања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по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потреби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податак</a:t>
            </a:r>
            <a:r>
              <a:rPr lang="en-US" dirty="0" smtClean="0">
                <a:solidFill>
                  <a:srgbClr val="2933D6"/>
                </a:solidFill>
              </a:rPr>
              <a:t> о </a:t>
            </a:r>
            <a:r>
              <a:rPr lang="en-US" dirty="0" err="1" smtClean="0">
                <a:solidFill>
                  <a:srgbClr val="2933D6"/>
                </a:solidFill>
              </a:rPr>
              <a:t>томе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извршење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услуга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резервисано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одређену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професију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основу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закона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других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прописа</a:t>
            </a:r>
            <a:r>
              <a:rPr lang="en-US" dirty="0" smtClean="0">
                <a:solidFill>
                  <a:srgbClr val="2933D6"/>
                </a:solidFill>
              </a:rPr>
              <a:t>, (4) </a:t>
            </a:r>
            <a:r>
              <a:rPr lang="en-US" dirty="0" err="1" smtClean="0">
                <a:solidFill>
                  <a:srgbClr val="2933D6"/>
                </a:solidFill>
              </a:rPr>
              <a:t>кратак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опис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доделе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уговора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ће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применити</a:t>
            </a:r>
            <a:r>
              <a:rPr lang="en-US" dirty="0" smtClean="0">
                <a:solidFill>
                  <a:srgbClr val="2933D6"/>
                </a:solidFill>
              </a:rPr>
              <a:t>; 5) </a:t>
            </a:r>
            <a:r>
              <a:rPr lang="en-US" dirty="0" err="1" smtClean="0">
                <a:solidFill>
                  <a:srgbClr val="2933D6"/>
                </a:solidFill>
              </a:rPr>
              <a:t>податак</a:t>
            </a:r>
            <a:r>
              <a:rPr lang="en-US" dirty="0" smtClean="0">
                <a:solidFill>
                  <a:srgbClr val="2933D6"/>
                </a:solidFill>
              </a:rPr>
              <a:t> о </a:t>
            </a:r>
            <a:r>
              <a:rPr lang="en-US" dirty="0" err="1" smtClean="0">
                <a:solidFill>
                  <a:srgbClr val="2933D6"/>
                </a:solidFill>
              </a:rPr>
              <a:t>томе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заинтересовани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привредни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субјекти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дужни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обавесте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секторског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наручиоца</a:t>
            </a:r>
            <a:r>
              <a:rPr lang="en-US" dirty="0" smtClean="0">
                <a:solidFill>
                  <a:srgbClr val="2933D6"/>
                </a:solidFill>
              </a:rPr>
              <a:t> о </a:t>
            </a:r>
            <a:r>
              <a:rPr lang="en-US" dirty="0" err="1" smtClean="0">
                <a:solidFill>
                  <a:srgbClr val="2933D6"/>
                </a:solidFill>
              </a:rPr>
              <a:t>својој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заинтересованости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уговор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уговоре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податак</a:t>
            </a:r>
            <a:r>
              <a:rPr lang="en-US" dirty="0" smtClean="0">
                <a:solidFill>
                  <a:srgbClr val="2933D6"/>
                </a:solidFill>
              </a:rPr>
              <a:t> о </a:t>
            </a:r>
            <a:r>
              <a:rPr lang="en-US" dirty="0" err="1" smtClean="0">
                <a:solidFill>
                  <a:srgbClr val="2933D6"/>
                </a:solidFill>
              </a:rPr>
              <a:t>роковима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пријем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изјава</a:t>
            </a:r>
            <a:r>
              <a:rPr lang="en-US" dirty="0" smtClean="0">
                <a:solidFill>
                  <a:srgbClr val="2933D6"/>
                </a:solidFill>
              </a:rPr>
              <a:t> о </a:t>
            </a:r>
            <a:r>
              <a:rPr lang="en-US" dirty="0" err="1" smtClean="0">
                <a:solidFill>
                  <a:srgbClr val="2933D6"/>
                </a:solidFill>
              </a:rPr>
              <a:t>заинтересованости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адреси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изјаве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шаљу</a:t>
            </a:r>
            <a:r>
              <a:rPr lang="en-US" dirty="0" smtClean="0">
                <a:solidFill>
                  <a:srgbClr val="2933D6"/>
                </a:solidFill>
              </a:rPr>
              <a:t>; 6) </a:t>
            </a:r>
            <a:r>
              <a:rPr lang="en-US" dirty="0" err="1" smtClean="0">
                <a:solidFill>
                  <a:srgbClr val="2933D6"/>
                </a:solidFill>
              </a:rPr>
              <a:t>период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важења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система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квалификације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појединости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његову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обнову</a:t>
            </a:r>
            <a:r>
              <a:rPr lang="en-US" dirty="0" smtClean="0">
                <a:solidFill>
                  <a:srgbClr val="2933D6"/>
                </a:solidFill>
              </a:rPr>
              <a:t> (</a:t>
            </a:r>
            <a:r>
              <a:rPr lang="en-US" b="1" dirty="0" err="1" smtClean="0">
                <a:solidFill>
                  <a:srgbClr val="2933D6"/>
                </a:solidFill>
              </a:rPr>
              <a:t>Прилог</a:t>
            </a:r>
            <a:r>
              <a:rPr lang="en-US" b="1" dirty="0" smtClean="0">
                <a:solidFill>
                  <a:srgbClr val="2933D6"/>
                </a:solidFill>
              </a:rPr>
              <a:t> 4. </a:t>
            </a:r>
            <a:r>
              <a:rPr lang="en-US" b="1" dirty="0" err="1" smtClean="0">
                <a:solidFill>
                  <a:srgbClr val="2933D6"/>
                </a:solidFill>
              </a:rPr>
              <a:t>Део</a:t>
            </a:r>
            <a:r>
              <a:rPr lang="en-US" b="1" dirty="0" smtClean="0">
                <a:solidFill>
                  <a:srgbClr val="2933D6"/>
                </a:solidFill>
              </a:rPr>
              <a:t> З IV. </a:t>
            </a:r>
            <a:r>
              <a:rPr lang="en-US" b="1" dirty="0" err="1" smtClean="0">
                <a:solidFill>
                  <a:srgbClr val="2933D6"/>
                </a:solidFill>
              </a:rPr>
              <a:t>ЗЈН</a:t>
            </a:r>
            <a:r>
              <a:rPr lang="en-US" b="1" dirty="0" smtClean="0">
                <a:solidFill>
                  <a:srgbClr val="2933D6"/>
                </a:solidFill>
              </a:rPr>
              <a:t>).</a:t>
            </a:r>
            <a:endParaRPr lang="en-US" dirty="0" smtClean="0">
              <a:solidFill>
                <a:srgbClr val="2933D6"/>
              </a:solidFill>
            </a:endParaRPr>
          </a:p>
          <a:p>
            <a:pPr algn="just"/>
            <a:r>
              <a:rPr lang="en-US" b="1" dirty="0" err="1" smtClean="0">
                <a:solidFill>
                  <a:srgbClr val="2933D6"/>
                </a:solidFill>
              </a:rPr>
              <a:t>Обавеза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објављивања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огласа</a:t>
            </a:r>
            <a:r>
              <a:rPr lang="en-US" b="1" dirty="0" smtClean="0">
                <a:solidFill>
                  <a:srgbClr val="2933D6"/>
                </a:solidFill>
              </a:rPr>
              <a:t> (</a:t>
            </a:r>
            <a:r>
              <a:rPr lang="en-US" b="1" dirty="0" err="1" smtClean="0">
                <a:solidFill>
                  <a:srgbClr val="2933D6"/>
                </a:solidFill>
              </a:rPr>
              <a:t>јавни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позив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обавештења</a:t>
            </a:r>
            <a:r>
              <a:rPr lang="en-US" b="1" dirty="0" smtClean="0">
                <a:solidFill>
                  <a:srgbClr val="2933D6"/>
                </a:solidFill>
              </a:rPr>
              <a:t>) </a:t>
            </a:r>
            <a:r>
              <a:rPr lang="en-US" b="1" dirty="0" err="1" smtClean="0">
                <a:solidFill>
                  <a:srgbClr val="2933D6"/>
                </a:solidFill>
              </a:rPr>
              <a:t>искључена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ако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испуњени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услови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примену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преговарачког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без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објављивања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јавног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позива</a:t>
            </a:r>
            <a:r>
              <a:rPr lang="en-US" b="1" dirty="0" smtClean="0">
                <a:solidFill>
                  <a:srgbClr val="2933D6"/>
                </a:solidFill>
              </a:rPr>
              <a:t>.</a:t>
            </a:r>
            <a:endParaRPr lang="en-US" dirty="0" smtClean="0">
              <a:solidFill>
                <a:srgbClr val="2933D6"/>
              </a:solidFill>
            </a:endParaRPr>
          </a:p>
          <a:p>
            <a:pPr algn="just"/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endParaRPr lang="en-US" sz="2000" dirty="0" smtClean="0">
              <a:solidFill>
                <a:srgbClr val="2933D6"/>
              </a:solidFill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>
                <a:solidFill>
                  <a:srgbClr val="100E65"/>
                </a:solidFill>
              </a:rPr>
              <a:t>10.1. Друштвене и друге посебне услуге </a:t>
            </a:r>
            <a:r>
              <a:rPr lang="sr-Cyrl-RS" sz="2400" b="1" dirty="0" smtClean="0">
                <a:solidFill>
                  <a:srgbClr val="100E65"/>
                </a:solidFill>
              </a:rPr>
              <a:t>(6)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692727"/>
            <a:ext cx="1064321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Остављена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могућност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краћих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рокова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прописаних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поједине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врсте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поступака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уз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услов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одреди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примерене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рокове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подношење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пријава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понуда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посебно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узимајући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обзир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сложеност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предмета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време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потребно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израду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пријава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понуда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доноси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одлуку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додели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односно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одлуку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обустави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објављује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Порталу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набавки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Правна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заштита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обезбеђена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дужан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актом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ближе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уређује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начин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планирања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спровођења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праћења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извршења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уреди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друштвених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других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посебних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услуга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Обавештење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додели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обавезно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садржи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следеће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податке</a:t>
            </a:r>
            <a:r>
              <a:rPr lang="en-US" sz="2000" b="1" dirty="0" smtClean="0">
                <a:solidFill>
                  <a:srgbClr val="2933D6"/>
                </a:solidFill>
              </a:rPr>
              <a:t>:</a:t>
            </a:r>
            <a:r>
              <a:rPr lang="en-US" sz="2000" dirty="0" smtClean="0">
                <a:solidFill>
                  <a:srgbClr val="2933D6"/>
                </a:solidFill>
              </a:rPr>
              <a:t> 1) </a:t>
            </a:r>
            <a:r>
              <a:rPr lang="en-US" sz="2000" dirty="0" err="1" smtClean="0">
                <a:solidFill>
                  <a:srgbClr val="2933D6"/>
                </a:solidFill>
              </a:rPr>
              <a:t>назив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ПИБ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адреса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НСТЈ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ознаком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електронска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пошта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интернет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страница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2000" dirty="0" smtClean="0">
                <a:solidFill>
                  <a:srgbClr val="2933D6"/>
                </a:solidFill>
              </a:rPr>
              <a:t>; 2) </a:t>
            </a:r>
            <a:r>
              <a:rPr lang="en-US" sz="2000" dirty="0" err="1" smtClean="0">
                <a:solidFill>
                  <a:srgbClr val="2933D6"/>
                </a:solidFill>
              </a:rPr>
              <a:t>кратак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опис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укључујући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</a:rPr>
              <a:t>CPV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ознаке</a:t>
            </a:r>
            <a:r>
              <a:rPr lang="en-US" sz="2000" dirty="0" smtClean="0">
                <a:solidFill>
                  <a:srgbClr val="2933D6"/>
                </a:solidFill>
              </a:rPr>
              <a:t>; 3) </a:t>
            </a:r>
            <a:r>
              <a:rPr lang="en-US" sz="2000" dirty="0" err="1" smtClean="0">
                <a:solidFill>
                  <a:srgbClr val="2933D6"/>
                </a:solidFill>
              </a:rPr>
              <a:t>НСТЈ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ознака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главно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место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пружања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услуга</a:t>
            </a:r>
            <a:r>
              <a:rPr lang="en-US" sz="2000" dirty="0" smtClean="0">
                <a:solidFill>
                  <a:srgbClr val="2933D6"/>
                </a:solidFill>
              </a:rPr>
              <a:t>; 4) </a:t>
            </a:r>
            <a:r>
              <a:rPr lang="en-US" sz="2000" dirty="0" err="1" smtClean="0">
                <a:solidFill>
                  <a:srgbClr val="2933D6"/>
                </a:solidFill>
              </a:rPr>
              <a:t>број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примљених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понуда</a:t>
            </a:r>
            <a:r>
              <a:rPr lang="en-US" sz="2000" dirty="0" smtClean="0">
                <a:solidFill>
                  <a:srgbClr val="2933D6"/>
                </a:solidFill>
              </a:rPr>
              <a:t>; 5) </a:t>
            </a:r>
            <a:r>
              <a:rPr lang="en-US" sz="2000" dirty="0" err="1" smtClean="0">
                <a:solidFill>
                  <a:srgbClr val="2933D6"/>
                </a:solidFill>
              </a:rPr>
              <a:t>цена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распон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цена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највиша</a:t>
            </a:r>
            <a:r>
              <a:rPr lang="en-US" sz="2000" dirty="0" smtClean="0">
                <a:solidFill>
                  <a:srgbClr val="2933D6"/>
                </a:solidFill>
              </a:rPr>
              <a:t>/</a:t>
            </a:r>
            <a:r>
              <a:rPr lang="en-US" sz="2000" dirty="0" err="1" smtClean="0">
                <a:solidFill>
                  <a:srgbClr val="2933D6"/>
                </a:solidFill>
              </a:rPr>
              <a:t>најнижа</a:t>
            </a:r>
            <a:r>
              <a:rPr lang="en-US" sz="2000" dirty="0" smtClean="0">
                <a:solidFill>
                  <a:srgbClr val="2933D6"/>
                </a:solidFill>
              </a:rPr>
              <a:t>)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плаћање</a:t>
            </a:r>
            <a:r>
              <a:rPr lang="en-US" sz="2000" dirty="0" smtClean="0">
                <a:solidFill>
                  <a:srgbClr val="2933D6"/>
                </a:solidFill>
              </a:rPr>
              <a:t>; 6)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сваки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додељени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назив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адреса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НСТЈ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ознаком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адреса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електронске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поште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интернет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страница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изабраног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привредног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субјекта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више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њих</a:t>
            </a:r>
            <a:r>
              <a:rPr lang="en-US" sz="2000" dirty="0" smtClean="0">
                <a:solidFill>
                  <a:srgbClr val="2933D6"/>
                </a:solidFill>
              </a:rPr>
              <a:t>; 7) </a:t>
            </a:r>
            <a:r>
              <a:rPr lang="en-US" sz="2000" dirty="0" err="1" smtClean="0">
                <a:solidFill>
                  <a:srgbClr val="2933D6"/>
                </a:solidFill>
              </a:rPr>
              <a:t>све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друге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релевантне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информације</a:t>
            </a:r>
            <a:r>
              <a:rPr lang="en-US" sz="2000" dirty="0" smtClean="0">
                <a:solidFill>
                  <a:srgbClr val="2933D6"/>
                </a:solidFill>
              </a:rPr>
              <a:t>; 8) </a:t>
            </a:r>
            <a:r>
              <a:rPr lang="en-US" sz="2000" dirty="0" err="1" smtClean="0">
                <a:solidFill>
                  <a:srgbClr val="2933D6"/>
                </a:solidFill>
              </a:rPr>
              <a:t>датум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слања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обавештења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Прилог</a:t>
            </a:r>
            <a:r>
              <a:rPr lang="en-US" sz="2000" dirty="0" smtClean="0">
                <a:solidFill>
                  <a:srgbClr val="2933D6"/>
                </a:solidFill>
              </a:rPr>
              <a:t> 4. </a:t>
            </a:r>
            <a:r>
              <a:rPr lang="en-US" sz="2000" dirty="0" err="1" smtClean="0">
                <a:solidFill>
                  <a:srgbClr val="2933D6"/>
                </a:solidFill>
              </a:rPr>
              <a:t>Део</a:t>
            </a:r>
            <a:r>
              <a:rPr lang="en-US" sz="2000" dirty="0" smtClean="0">
                <a:solidFill>
                  <a:srgbClr val="2933D6"/>
                </a:solidFill>
              </a:rPr>
              <a:t> З V. ЗЈН). </a:t>
            </a:r>
            <a:r>
              <a:rPr lang="sr-Cyrl-RS" sz="2000" b="1" dirty="0" smtClean="0">
                <a:solidFill>
                  <a:srgbClr val="2933D6"/>
                </a:solidFill>
              </a:rPr>
              <a:t>Наручилац може </a:t>
            </a:r>
            <a:r>
              <a:rPr lang="en-US" sz="2000" b="1" dirty="0" err="1" smtClean="0">
                <a:solidFill>
                  <a:srgbClr val="2933D6"/>
                </a:solidFill>
              </a:rPr>
              <a:t>обавештења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smtClean="0">
                <a:solidFill>
                  <a:srgbClr val="2933D6"/>
                </a:solidFill>
              </a:rPr>
              <a:t>о </a:t>
            </a:r>
            <a:r>
              <a:rPr lang="en-US" sz="2000" b="1" dirty="0" err="1" smtClean="0">
                <a:solidFill>
                  <a:srgbClr val="2933D6"/>
                </a:solidFill>
              </a:rPr>
              <a:t>додели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sr-Cyrl-RS" sz="2000" b="1" dirty="0" smtClean="0">
                <a:solidFill>
                  <a:srgbClr val="2933D6"/>
                </a:solidFill>
              </a:rPr>
              <a:t>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групише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објављује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квартално</a:t>
            </a:r>
            <a:r>
              <a:rPr lang="en-US" sz="2000" b="1" dirty="0" smtClean="0">
                <a:solidFill>
                  <a:srgbClr val="2933D6"/>
                </a:solidFill>
              </a:rPr>
              <a:t>, у </a:t>
            </a:r>
            <a:r>
              <a:rPr lang="en-US" sz="2000" b="1" dirty="0" err="1" smtClean="0">
                <a:solidFill>
                  <a:srgbClr val="2933D6"/>
                </a:solidFill>
              </a:rPr>
              <a:t>року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</a:rPr>
              <a:t> 30 </a:t>
            </a:r>
            <a:r>
              <a:rPr lang="en-US" sz="2000" b="1" dirty="0" err="1" smtClean="0">
                <a:solidFill>
                  <a:srgbClr val="2933D6"/>
                </a:solidFill>
              </a:rPr>
              <a:t>дана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истеку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квартала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dirty="0" smtClean="0">
                <a:solidFill>
                  <a:srgbClr val="2933D6"/>
                </a:solidFill>
              </a:rPr>
              <a:t> </a:t>
            </a:r>
          </a:p>
          <a:p>
            <a:pPr algn="just"/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endParaRPr lang="en-US" sz="20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>
                <a:solidFill>
                  <a:srgbClr val="100E65"/>
                </a:solidFill>
              </a:rPr>
              <a:t>10.1. Друштвене и друге посебне услуге </a:t>
            </a:r>
            <a:r>
              <a:rPr lang="sr-Cyrl-RS" sz="2400" b="1" dirty="0" smtClean="0">
                <a:solidFill>
                  <a:srgbClr val="100E65"/>
                </a:solidFill>
              </a:rPr>
              <a:t>(7)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692727"/>
            <a:ext cx="1064321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sr-Cyrl-RS" sz="2000" dirty="0" smtClean="0">
              <a:solidFill>
                <a:srgbClr val="2933D6"/>
              </a:solidFill>
            </a:endParaRPr>
          </a:p>
          <a:p>
            <a:pPr algn="just"/>
            <a:endParaRPr lang="sr-Cyrl-R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ЗЈН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посебно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наглашава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потребу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поштује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начела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набавки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нарочито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начела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транспарентности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једнакости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понуђача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економичности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као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дужност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примењујe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одредбе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односе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одређивање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предмета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техничке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спецификације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чему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узмe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обзир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потребу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обезбеђивањем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квалитета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континуитета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доступности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приступачности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расположивости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као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свеобухватности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услуга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посебне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потребе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различитих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категорија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корисника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укључујући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угрожене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рањиве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групе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учешће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оснаживање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корисника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услуга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иновативност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обавезан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додељује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применом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критеријума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доделу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прописаних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чл</a:t>
            </a:r>
            <a:r>
              <a:rPr lang="en-US" sz="2000" dirty="0" smtClean="0">
                <a:solidFill>
                  <a:srgbClr val="2933D6"/>
                </a:solidFill>
              </a:rPr>
              <a:t>. 132–134. </a:t>
            </a:r>
            <a:r>
              <a:rPr lang="en-US" sz="2000" dirty="0" err="1" smtClean="0">
                <a:solidFill>
                  <a:srgbClr val="2933D6"/>
                </a:solidFill>
              </a:rPr>
              <a:t>ЗЈН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endParaRPr lang="en-US" sz="20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10.2.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Посебни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режими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набавке</a:t>
            </a:r>
            <a:r>
              <a:rPr lang="sr-Cyrl-RS" sz="2400" b="1" dirty="0" smtClean="0">
                <a:solidFill>
                  <a:srgbClr val="100E65"/>
                </a:solidFill>
              </a:rPr>
              <a:t> </a:t>
            </a:r>
            <a:r>
              <a:rPr lang="sr-Cyrl-RS" sz="2400" b="1" dirty="0" smtClean="0">
                <a:solidFill>
                  <a:srgbClr val="100E65"/>
                </a:solidFill>
              </a:rPr>
              <a:t>– Резервисани уговори за одређене услуге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692727"/>
            <a:ext cx="1064321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Члан</a:t>
            </a:r>
            <a:r>
              <a:rPr lang="en-US" sz="2000" b="1" dirty="0" smtClean="0">
                <a:solidFill>
                  <a:srgbClr val="2933D6"/>
                </a:solidFill>
              </a:rPr>
              <a:t> 76</a:t>
            </a:r>
            <a:r>
              <a:rPr lang="sr-Cyrl-RS" sz="2000" b="1" dirty="0" smtClean="0">
                <a:solidFill>
                  <a:srgbClr val="2933D6"/>
                </a:solidFill>
              </a:rPr>
              <a:t>. ЗЈН - </a:t>
            </a:r>
            <a:r>
              <a:rPr lang="en-US" sz="2000" b="1" dirty="0" err="1" smtClean="0">
                <a:solidFill>
                  <a:srgbClr val="2933D6"/>
                </a:solidFill>
              </a:rPr>
              <a:t>Резервисани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уговори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одређене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услуге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dirty="0" smtClean="0">
                <a:solidFill>
                  <a:srgbClr val="2933D6"/>
                </a:solidFill>
              </a:rPr>
              <a:t>(</a:t>
            </a:r>
            <a:r>
              <a:rPr lang="en-US" sz="2000" dirty="0" err="1" smtClean="0">
                <a:solidFill>
                  <a:srgbClr val="2933D6"/>
                </a:solidFill>
              </a:rPr>
              <a:t>новина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односу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претходни</a:t>
            </a:r>
            <a:r>
              <a:rPr lang="en-US" sz="2000" dirty="0" smtClean="0">
                <a:solidFill>
                  <a:srgbClr val="2933D6"/>
                </a:solidFill>
              </a:rPr>
              <a:t> ЗЈН)</a:t>
            </a: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резервише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право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учешћа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поступцима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доделу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јавној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набавци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здравствених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услуга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услуге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социјалне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заштите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услуге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области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културе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члана</a:t>
            </a:r>
            <a:r>
              <a:rPr lang="en-US" sz="2000" b="1" dirty="0" smtClean="0">
                <a:solidFill>
                  <a:srgbClr val="2933D6"/>
                </a:solidFill>
              </a:rPr>
              <a:t> 75.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обухваћене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прецизно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означеним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CPV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ознакама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само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организације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испуњавају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следеће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услове</a:t>
            </a:r>
            <a:r>
              <a:rPr lang="en-US" sz="2000" b="1" dirty="0" smtClean="0">
                <a:solidFill>
                  <a:srgbClr val="2933D6"/>
                </a:solidFill>
              </a:rPr>
              <a:t>:</a:t>
            </a:r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dirty="0" smtClean="0">
                <a:solidFill>
                  <a:srgbClr val="2933D6"/>
                </a:solidFill>
              </a:rPr>
              <a:t>1) </a:t>
            </a:r>
            <a:r>
              <a:rPr lang="en-US" sz="2000" dirty="0" err="1" smtClean="0">
                <a:solidFill>
                  <a:srgbClr val="2933D6"/>
                </a:solidFill>
              </a:rPr>
              <a:t>циљ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оснивања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вези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пружањем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ове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врсте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услуга</a:t>
            </a:r>
            <a:r>
              <a:rPr lang="en-US" sz="2000" dirty="0" smtClean="0">
                <a:solidFill>
                  <a:srgbClr val="2933D6"/>
                </a:solidFill>
              </a:rPr>
              <a:t>;</a:t>
            </a:r>
          </a:p>
          <a:p>
            <a:pPr algn="just"/>
            <a:r>
              <a:rPr lang="en-US" sz="2000" dirty="0" smtClean="0">
                <a:solidFill>
                  <a:srgbClr val="2933D6"/>
                </a:solidFill>
              </a:rPr>
              <a:t>2) </a:t>
            </a:r>
            <a:r>
              <a:rPr lang="en-US" sz="2000" dirty="0" err="1" smtClean="0">
                <a:solidFill>
                  <a:srgbClr val="2933D6"/>
                </a:solidFill>
              </a:rPr>
              <a:t>добит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поново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улаже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сврху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остварења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циља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организације</a:t>
            </a:r>
            <a:r>
              <a:rPr lang="en-US" sz="2000" dirty="0" smtClean="0">
                <a:solidFill>
                  <a:srgbClr val="2933D6"/>
                </a:solidFill>
              </a:rPr>
              <a:t>, с </a:t>
            </a:r>
            <a:r>
              <a:rPr lang="en-US" sz="2000" dirty="0" err="1" smtClean="0">
                <a:solidFill>
                  <a:srgbClr val="2933D6"/>
                </a:solidFill>
              </a:rPr>
              <a:t>тим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расподела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прерасподела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добити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мора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заснива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начелима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учешћа</a:t>
            </a:r>
            <a:r>
              <a:rPr lang="en-US" sz="2000" dirty="0" smtClean="0">
                <a:solidFill>
                  <a:srgbClr val="2933D6"/>
                </a:solidFill>
              </a:rPr>
              <a:t>;</a:t>
            </a:r>
          </a:p>
          <a:p>
            <a:pPr algn="just"/>
            <a:r>
              <a:rPr lang="en-US" sz="2000" dirty="0" smtClean="0">
                <a:solidFill>
                  <a:srgbClr val="2933D6"/>
                </a:solidFill>
              </a:rPr>
              <a:t>3) </a:t>
            </a:r>
            <a:r>
              <a:rPr lang="en-US" sz="2000" dirty="0" err="1" smtClean="0">
                <a:solidFill>
                  <a:srgbClr val="2933D6"/>
                </a:solidFill>
              </a:rPr>
              <a:t>управљачка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власничка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структура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организације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извршава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заснива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власништву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запослених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принципима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активног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учешћа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запослених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захтева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активно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учешће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запослених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корисника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услуга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заинтересованих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страна</a:t>
            </a:r>
            <a:r>
              <a:rPr lang="en-US" sz="2000" dirty="0" smtClean="0">
                <a:solidFill>
                  <a:srgbClr val="2933D6"/>
                </a:solidFill>
              </a:rPr>
              <a:t>;</a:t>
            </a:r>
          </a:p>
          <a:p>
            <a:pPr algn="just"/>
            <a:r>
              <a:rPr lang="en-US" sz="2000" dirty="0" smtClean="0">
                <a:solidFill>
                  <a:srgbClr val="2933D6"/>
                </a:solidFill>
              </a:rPr>
              <a:t>4) </a:t>
            </a:r>
            <a:r>
              <a:rPr lang="en-US" sz="2000" dirty="0" err="1" smtClean="0">
                <a:solidFill>
                  <a:srgbClr val="2933D6"/>
                </a:solidFill>
              </a:rPr>
              <a:t>организацији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није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додељен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предметне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услуге</a:t>
            </a:r>
            <a:r>
              <a:rPr lang="en-US" sz="2000" dirty="0" smtClean="0">
                <a:solidFill>
                  <a:srgbClr val="2933D6"/>
                </a:solidFill>
              </a:rPr>
              <a:t>, у </a:t>
            </a:r>
            <a:r>
              <a:rPr lang="en-US" sz="2000" dirty="0" err="1" smtClean="0">
                <a:solidFill>
                  <a:srgbClr val="2933D6"/>
                </a:solidFill>
              </a:rPr>
              <a:t>складу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овим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чланом</a:t>
            </a:r>
            <a:r>
              <a:rPr lang="en-US" sz="2000" dirty="0" smtClean="0">
                <a:solidFill>
                  <a:srgbClr val="2933D6"/>
                </a:solidFill>
              </a:rPr>
              <a:t>, у </a:t>
            </a:r>
            <a:r>
              <a:rPr lang="en-US" sz="2000" dirty="0" err="1" smtClean="0">
                <a:solidFill>
                  <a:srgbClr val="2933D6"/>
                </a:solidFill>
              </a:rPr>
              <a:t>периоду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претходне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три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године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sr-Cyrl-CS" sz="2000" b="1" dirty="0" smtClean="0">
                <a:solidFill>
                  <a:srgbClr val="2933D6"/>
                </a:solidFill>
              </a:rPr>
              <a:t>Наручилац је дужан да у јавном позиву наведе </a:t>
            </a:r>
            <a:r>
              <a:rPr lang="sr-Cyrl-CS" sz="2000" dirty="0" smtClean="0">
                <a:solidFill>
                  <a:srgbClr val="2933D6"/>
                </a:solidFill>
              </a:rPr>
              <a:t>да понуђач може бити само организација која испуњава наведене услове.</a:t>
            </a:r>
            <a:r>
              <a:rPr lang="sr-Cyrl-CS" sz="2000" b="1" dirty="0" smtClean="0">
                <a:solidFill>
                  <a:srgbClr val="2933D6"/>
                </a:solidFill>
              </a:rPr>
              <a:t> </a:t>
            </a:r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r>
              <a:rPr lang="sr-Cyrl-CS" sz="2000" b="1" dirty="0" smtClean="0">
                <a:solidFill>
                  <a:srgbClr val="2933D6"/>
                </a:solidFill>
              </a:rPr>
              <a:t>Максимално трајање резервисаних уговора </a:t>
            </a:r>
            <a:r>
              <a:rPr lang="sr-Cyrl-CS" sz="2000" dirty="0" smtClean="0">
                <a:solidFill>
                  <a:srgbClr val="2933D6"/>
                </a:solidFill>
              </a:rPr>
              <a:t>за одређене услуге не може да буде дуже од три године. </a:t>
            </a:r>
            <a:endParaRPr lang="en-US" sz="20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10.3.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Посебни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режими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набавке</a:t>
            </a:r>
            <a:r>
              <a:rPr lang="sr-Cyrl-RS" sz="2400" b="1" dirty="0" smtClean="0">
                <a:solidFill>
                  <a:srgbClr val="100E65"/>
                </a:solidFill>
              </a:rPr>
              <a:t> – Конкурс за дизајн </a:t>
            </a:r>
            <a:r>
              <a:rPr lang="sr-Cyrl-RS" sz="2400" b="1" dirty="0" smtClean="0">
                <a:solidFill>
                  <a:srgbClr val="100E65"/>
                </a:solidFill>
              </a:rPr>
              <a:t>(1)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692727"/>
            <a:ext cx="1064321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RS" dirty="0" smtClean="0">
                <a:solidFill>
                  <a:srgbClr val="2933D6"/>
                </a:solidFill>
              </a:rPr>
              <a:t>Ч</a:t>
            </a:r>
            <a:r>
              <a:rPr lang="en-US" dirty="0" err="1" smtClean="0">
                <a:solidFill>
                  <a:srgbClr val="2933D6"/>
                </a:solidFill>
              </a:rPr>
              <a:t>лан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smtClean="0">
                <a:solidFill>
                  <a:srgbClr val="2933D6"/>
                </a:solidFill>
              </a:rPr>
              <a:t>2. </a:t>
            </a:r>
            <a:r>
              <a:rPr lang="en-US" dirty="0" err="1" smtClean="0">
                <a:solidFill>
                  <a:srgbClr val="2933D6"/>
                </a:solidFill>
              </a:rPr>
              <a:t>тачка</a:t>
            </a:r>
            <a:r>
              <a:rPr lang="en-US" dirty="0" smtClean="0">
                <a:solidFill>
                  <a:srgbClr val="2933D6"/>
                </a:solidFill>
              </a:rPr>
              <a:t> 17) </a:t>
            </a:r>
            <a:r>
              <a:rPr lang="en-US" dirty="0" smtClean="0">
                <a:solidFill>
                  <a:srgbClr val="2933D6"/>
                </a:solidFill>
              </a:rPr>
              <a:t>ЗЈН</a:t>
            </a:r>
            <a:r>
              <a:rPr lang="sr-Cyrl-RS" dirty="0" smtClean="0">
                <a:solidFill>
                  <a:srgbClr val="2933D6"/>
                </a:solidFill>
              </a:rPr>
              <a:t>: К</a:t>
            </a:r>
            <a:r>
              <a:rPr lang="en-US" dirty="0" err="1" smtClean="0">
                <a:solidFill>
                  <a:srgbClr val="2933D6"/>
                </a:solidFill>
              </a:rPr>
              <a:t>онкурс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дизајн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sr-Cyrl-RS" dirty="0" smtClean="0">
                <a:solidFill>
                  <a:srgbClr val="2933D6"/>
                </a:solidFill>
              </a:rPr>
              <a:t>је </a:t>
            </a:r>
            <a:r>
              <a:rPr lang="en-US" b="1" dirty="0" err="1" smtClean="0">
                <a:solidFill>
                  <a:srgbClr val="2933D6"/>
                </a:solidFill>
              </a:rPr>
              <a:t>процедура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која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наручиоцу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омогућава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прибављање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плана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или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дизајна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најчешће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области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урбанистичког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или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просторног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планирања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архитектуре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инжењеринга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или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информатике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при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чему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избор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врши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жири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након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спроведеног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конкурса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са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или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без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доделе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награда</a:t>
            </a:r>
            <a:r>
              <a:rPr lang="en-US" b="1" dirty="0" smtClean="0">
                <a:solidFill>
                  <a:srgbClr val="2933D6"/>
                </a:solidFill>
              </a:rPr>
              <a:t>.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</a:p>
          <a:p>
            <a:pPr algn="just"/>
            <a:r>
              <a:rPr lang="en-US" dirty="0" err="1" smtClean="0">
                <a:solidFill>
                  <a:srgbClr val="2933D6"/>
                </a:solidFill>
              </a:rPr>
              <a:t>Према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члану</a:t>
            </a:r>
            <a:r>
              <a:rPr lang="en-US" dirty="0" smtClean="0">
                <a:solidFill>
                  <a:srgbClr val="2933D6"/>
                </a:solidFill>
              </a:rPr>
              <a:t> 77. </a:t>
            </a:r>
            <a:r>
              <a:rPr lang="en-US" dirty="0" err="1" smtClean="0">
                <a:solidFill>
                  <a:srgbClr val="2933D6"/>
                </a:solidFill>
              </a:rPr>
              <a:t>конкурс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може</a:t>
            </a:r>
            <a:r>
              <a:rPr lang="en-US" dirty="0" smtClean="0">
                <a:solidFill>
                  <a:srgbClr val="2933D6"/>
                </a:solidFill>
              </a:rPr>
              <a:t>:</a:t>
            </a:r>
          </a:p>
          <a:p>
            <a:pPr lvl="0" algn="just"/>
            <a:r>
              <a:rPr lang="sr-Cyrl-RS" b="1" dirty="0" smtClean="0">
                <a:solidFill>
                  <a:srgbClr val="2933D6"/>
                </a:solidFill>
              </a:rPr>
              <a:t>-</a:t>
            </a:r>
            <a:r>
              <a:rPr lang="sr-Cyrl-R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буде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део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коме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закључује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уговор</a:t>
            </a:r>
            <a:r>
              <a:rPr lang="en-US" b="1" dirty="0" smtClean="0">
                <a:solidFill>
                  <a:srgbClr val="2933D6"/>
                </a:solidFill>
              </a:rPr>
              <a:t> о </a:t>
            </a:r>
            <a:r>
              <a:rPr lang="en-US" b="1" dirty="0" err="1" smtClean="0">
                <a:solidFill>
                  <a:srgbClr val="2933D6"/>
                </a:solidFill>
              </a:rPr>
              <a:t>јавној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набавци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услуге</a:t>
            </a:r>
            <a:endParaRPr lang="en-US" dirty="0" smtClean="0">
              <a:solidFill>
                <a:srgbClr val="2933D6"/>
              </a:solidFill>
            </a:endParaRPr>
          </a:p>
          <a:p>
            <a:pPr lvl="0" algn="just"/>
            <a:r>
              <a:rPr lang="sr-Cyrl-RS" b="1" dirty="0" smtClean="0">
                <a:solidFill>
                  <a:srgbClr val="2933D6"/>
                </a:solidFill>
              </a:rPr>
              <a:t>-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sr-Cyrl-RS" b="1" dirty="0" smtClean="0">
                <a:solidFill>
                  <a:srgbClr val="2933D6"/>
                </a:solidFill>
              </a:rPr>
              <a:t>д</a:t>
            </a:r>
            <a:r>
              <a:rPr lang="en-US" b="1" dirty="0" smtClean="0">
                <a:solidFill>
                  <a:srgbClr val="2933D6"/>
                </a:solidFill>
              </a:rPr>
              <a:t>а </a:t>
            </a:r>
            <a:r>
              <a:rPr lang="en-US" b="1" dirty="0" err="1" smtClean="0">
                <a:solidFill>
                  <a:srgbClr val="2933D6"/>
                </a:solidFill>
              </a:rPr>
              <a:t>има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облик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самосталног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засебног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јавне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набавке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коме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додељују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награде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или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исплаћују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накнаде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учесницима</a:t>
            </a:r>
            <a:r>
              <a:rPr lang="en-US" b="1" dirty="0" smtClean="0">
                <a:solidFill>
                  <a:srgbClr val="2933D6"/>
                </a:solidFill>
              </a:rPr>
              <a:t>. </a:t>
            </a:r>
            <a:endParaRPr lang="en-US" dirty="0" smtClean="0">
              <a:solidFill>
                <a:srgbClr val="2933D6"/>
              </a:solidFill>
            </a:endParaRPr>
          </a:p>
          <a:p>
            <a:pPr algn="just"/>
            <a:r>
              <a:rPr lang="en-US" b="1" dirty="0" err="1" smtClean="0">
                <a:solidFill>
                  <a:srgbClr val="2933D6"/>
                </a:solidFill>
              </a:rPr>
              <a:t>Процењена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вредност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јавне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набавке</a:t>
            </a:r>
            <a:r>
              <a:rPr lang="sr-Cyrl-RS" dirty="0" smtClean="0">
                <a:solidFill>
                  <a:srgbClr val="2933D6"/>
                </a:solidFill>
              </a:rPr>
              <a:t>:</a:t>
            </a:r>
            <a:endParaRPr lang="en-US" dirty="0" smtClean="0">
              <a:solidFill>
                <a:srgbClr val="2933D6"/>
              </a:solidFill>
            </a:endParaRPr>
          </a:p>
          <a:p>
            <a:pPr lvl="0" algn="just"/>
            <a:r>
              <a:rPr lang="sr-Cyrl-RS" dirty="0" smtClean="0">
                <a:solidFill>
                  <a:srgbClr val="2933D6"/>
                </a:solidFill>
              </a:rPr>
              <a:t>- </a:t>
            </a:r>
            <a:r>
              <a:rPr lang="en-US" dirty="0" smtClean="0">
                <a:solidFill>
                  <a:srgbClr val="2933D6"/>
                </a:solidFill>
              </a:rPr>
              <a:t>у </a:t>
            </a:r>
            <a:r>
              <a:rPr lang="en-US" dirty="0" err="1" smtClean="0">
                <a:solidFill>
                  <a:srgbClr val="2933D6"/>
                </a:solidFill>
              </a:rPr>
              <a:t>првом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случају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одређује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основу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процењене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вредности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јавне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услуга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укључујући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могуће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награде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накнаде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учесницима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конкурса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дизајн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</a:p>
          <a:p>
            <a:pPr lvl="0" algn="just"/>
            <a:r>
              <a:rPr lang="sr-Cyrl-RS" dirty="0" smtClean="0">
                <a:solidFill>
                  <a:srgbClr val="2933D6"/>
                </a:solidFill>
              </a:rPr>
              <a:t>- у</a:t>
            </a:r>
            <a:r>
              <a:rPr lang="en-US" dirty="0" smtClean="0">
                <a:solidFill>
                  <a:srgbClr val="2933D6"/>
                </a:solidFill>
              </a:rPr>
              <a:t>  </a:t>
            </a:r>
            <a:r>
              <a:rPr lang="en-US" dirty="0" err="1" smtClean="0">
                <a:solidFill>
                  <a:srgbClr val="2933D6"/>
                </a:solidFill>
              </a:rPr>
              <a:t>другом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случају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када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након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конкурса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складу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правилима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предвиђеним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конкурсу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дизајн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уговор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додељује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награђеном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кандидату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једном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награђених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кандидата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конкурсу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када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сви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награђени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кандидати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позивају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преговарање</a:t>
            </a:r>
            <a:r>
              <a:rPr lang="en-US" dirty="0" smtClean="0">
                <a:solidFill>
                  <a:srgbClr val="2933D6"/>
                </a:solidFill>
              </a:rPr>
              <a:t> (</a:t>
            </a:r>
            <a:r>
              <a:rPr lang="en-US" dirty="0" err="1" smtClean="0">
                <a:solidFill>
                  <a:srgbClr val="2933D6"/>
                </a:solidFill>
              </a:rPr>
              <a:t>члан</a:t>
            </a:r>
            <a:r>
              <a:rPr lang="en-US" dirty="0" smtClean="0">
                <a:solidFill>
                  <a:srgbClr val="2933D6"/>
                </a:solidFill>
              </a:rPr>
              <a:t> 61. </a:t>
            </a:r>
            <a:r>
              <a:rPr lang="en-US" dirty="0" err="1" smtClean="0">
                <a:solidFill>
                  <a:srgbClr val="2933D6"/>
                </a:solidFill>
              </a:rPr>
              <a:t>став</a:t>
            </a:r>
            <a:r>
              <a:rPr lang="en-US" dirty="0" smtClean="0">
                <a:solidFill>
                  <a:srgbClr val="2933D6"/>
                </a:solidFill>
              </a:rPr>
              <a:t> 5. </a:t>
            </a:r>
            <a:r>
              <a:rPr lang="en-US" dirty="0" err="1" smtClean="0">
                <a:solidFill>
                  <a:srgbClr val="2933D6"/>
                </a:solidFill>
              </a:rPr>
              <a:t>тачка</a:t>
            </a:r>
            <a:r>
              <a:rPr lang="en-US" dirty="0" smtClean="0">
                <a:solidFill>
                  <a:srgbClr val="2933D6"/>
                </a:solidFill>
              </a:rPr>
              <a:t> 1), </a:t>
            </a:r>
            <a:r>
              <a:rPr lang="en-US" dirty="0" err="1" smtClean="0">
                <a:solidFill>
                  <a:srgbClr val="2933D6"/>
                </a:solidFill>
              </a:rPr>
              <a:t>процењена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вредност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јавне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одређује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као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укупан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износ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награда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накнада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укључујући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процењену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вредност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јавне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услуге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може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додели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dirty="0" err="1" smtClean="0">
                <a:solidFill>
                  <a:srgbClr val="2933D6"/>
                </a:solidFill>
              </a:rPr>
              <a:t>Наручиоци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имају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обавезу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објаве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обавештење</a:t>
            </a:r>
            <a:r>
              <a:rPr lang="en-US" dirty="0" smtClean="0">
                <a:solidFill>
                  <a:srgbClr val="2933D6"/>
                </a:solidFill>
              </a:rPr>
              <a:t> о </a:t>
            </a:r>
            <a:r>
              <a:rPr lang="en-US" dirty="0" err="1" smtClean="0">
                <a:solidFill>
                  <a:srgbClr val="2933D6"/>
                </a:solidFill>
              </a:rPr>
              <a:t>конкурсу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дизајн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чија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садржина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наведена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Прилогу</a:t>
            </a:r>
            <a:r>
              <a:rPr lang="en-US" b="1" dirty="0" smtClean="0">
                <a:solidFill>
                  <a:srgbClr val="2933D6"/>
                </a:solidFill>
              </a:rPr>
              <a:t> 4. </a:t>
            </a:r>
            <a:r>
              <a:rPr lang="en-US" b="1" dirty="0" err="1" smtClean="0">
                <a:solidFill>
                  <a:srgbClr val="2933D6"/>
                </a:solidFill>
              </a:rPr>
              <a:t>Део</a:t>
            </a:r>
            <a:r>
              <a:rPr lang="en-US" b="1" dirty="0" smtClean="0">
                <a:solidFill>
                  <a:srgbClr val="2933D6"/>
                </a:solidFill>
              </a:rPr>
              <a:t> Ђ </a:t>
            </a:r>
            <a:r>
              <a:rPr lang="en-US" b="1" dirty="0" err="1" smtClean="0">
                <a:solidFill>
                  <a:srgbClr val="2933D6"/>
                </a:solidFill>
              </a:rPr>
              <a:t>ЗЈН</a:t>
            </a:r>
            <a:r>
              <a:rPr lang="en-US" dirty="0" smtClean="0">
                <a:solidFill>
                  <a:srgbClr val="2933D6"/>
                </a:solidFill>
              </a:rPr>
              <a:t>. </a:t>
            </a:r>
            <a:r>
              <a:rPr lang="en-US" dirty="0" err="1" smtClean="0">
                <a:solidFill>
                  <a:srgbClr val="2933D6"/>
                </a:solidFill>
              </a:rPr>
              <a:t>Ова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обавеза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односи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јавне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секторске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наручиоце</a:t>
            </a:r>
            <a:r>
              <a:rPr lang="en-US" dirty="0" smtClean="0">
                <a:solidFill>
                  <a:srgbClr val="2933D6"/>
                </a:solidFill>
              </a:rPr>
              <a:t>. </a:t>
            </a:r>
          </a:p>
          <a:p>
            <a:pPr algn="just"/>
            <a:endParaRPr lang="en-US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10.3. Конкурс за дизајн (2)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692727"/>
            <a:ext cx="1064321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 smtClean="0">
                <a:solidFill>
                  <a:srgbClr val="2933D6"/>
                </a:solidFill>
              </a:rPr>
              <a:t>Обавештење</a:t>
            </a:r>
            <a:r>
              <a:rPr lang="en-US" b="1" dirty="0" smtClean="0">
                <a:solidFill>
                  <a:srgbClr val="2933D6"/>
                </a:solidFill>
              </a:rPr>
              <a:t> о </a:t>
            </a:r>
            <a:r>
              <a:rPr lang="en-US" b="1" dirty="0" err="1" smtClean="0">
                <a:solidFill>
                  <a:srgbClr val="2933D6"/>
                </a:solidFill>
              </a:rPr>
              <a:t>конкурсу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дизајн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најмање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садржи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следеће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податке</a:t>
            </a:r>
            <a:r>
              <a:rPr lang="en-US" b="1" dirty="0" smtClean="0">
                <a:solidFill>
                  <a:srgbClr val="2933D6"/>
                </a:solidFill>
              </a:rPr>
              <a:t>:</a:t>
            </a:r>
            <a:r>
              <a:rPr lang="en-US" dirty="0" smtClean="0">
                <a:solidFill>
                  <a:srgbClr val="2933D6"/>
                </a:solidFill>
              </a:rPr>
              <a:t> 1) </a:t>
            </a:r>
            <a:r>
              <a:rPr lang="en-US" dirty="0" err="1" smtClean="0">
                <a:solidFill>
                  <a:srgbClr val="2933D6"/>
                </a:solidFill>
              </a:rPr>
              <a:t>назив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ПИБ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адреса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НСТЈ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ознаком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телефонски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број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број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телефакса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електронска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пошта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интернет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страница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наручиоца</a:t>
            </a:r>
            <a:r>
              <a:rPr lang="en-US" dirty="0" smtClean="0">
                <a:solidFill>
                  <a:srgbClr val="2933D6"/>
                </a:solidFill>
              </a:rPr>
              <a:t> и, </a:t>
            </a:r>
            <a:r>
              <a:rPr lang="en-US" dirty="0" err="1" smtClean="0">
                <a:solidFill>
                  <a:srgbClr val="2933D6"/>
                </a:solidFill>
              </a:rPr>
              <a:t>када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разликује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службе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могу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добити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додатне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информације</a:t>
            </a:r>
            <a:r>
              <a:rPr lang="en-US" dirty="0" smtClean="0">
                <a:solidFill>
                  <a:srgbClr val="2933D6"/>
                </a:solidFill>
              </a:rPr>
              <a:t>; 2) </a:t>
            </a:r>
            <a:r>
              <a:rPr lang="en-US" dirty="0" err="1" smtClean="0">
                <a:solidFill>
                  <a:srgbClr val="2933D6"/>
                </a:solidFill>
              </a:rPr>
              <a:t>адреса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електронске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поште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интернет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страница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којој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ће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документација</a:t>
            </a:r>
            <a:r>
              <a:rPr lang="en-US" dirty="0" smtClean="0">
                <a:solidFill>
                  <a:srgbClr val="2933D6"/>
                </a:solidFill>
              </a:rPr>
              <a:t> о </a:t>
            </a:r>
            <a:r>
              <a:rPr lang="en-US" dirty="0" err="1" smtClean="0">
                <a:solidFill>
                  <a:srgbClr val="2933D6"/>
                </a:solidFill>
              </a:rPr>
              <a:t>набавци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бити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доступна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уз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бесплатан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неограничен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несметан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директан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приступ</a:t>
            </a:r>
            <a:r>
              <a:rPr lang="en-US" dirty="0" smtClean="0">
                <a:solidFill>
                  <a:srgbClr val="2933D6"/>
                </a:solidFill>
              </a:rPr>
              <a:t>. </a:t>
            </a:r>
            <a:r>
              <a:rPr lang="en-US" dirty="0" err="1" smtClean="0">
                <a:solidFill>
                  <a:srgbClr val="2933D6"/>
                </a:solidFill>
              </a:rPr>
              <a:t>Када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бесплатан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неограничен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несметан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директан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приступ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није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могућ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из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разлога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члан</a:t>
            </a:r>
            <a:r>
              <a:rPr lang="sr-Cyrl-RS" dirty="0" smtClean="0">
                <a:solidFill>
                  <a:srgbClr val="2933D6"/>
                </a:solidFill>
              </a:rPr>
              <a:t>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smtClean="0">
                <a:solidFill>
                  <a:srgbClr val="2933D6"/>
                </a:solidFill>
              </a:rPr>
              <a:t>45. </a:t>
            </a:r>
            <a:r>
              <a:rPr lang="en-US" dirty="0" err="1" smtClean="0">
                <a:solidFill>
                  <a:srgbClr val="2933D6"/>
                </a:solidFill>
              </a:rPr>
              <a:t>ст</a:t>
            </a:r>
            <a:r>
              <a:rPr lang="en-US" dirty="0" smtClean="0">
                <a:solidFill>
                  <a:srgbClr val="2933D6"/>
                </a:solidFill>
              </a:rPr>
              <a:t>. 3 и </a:t>
            </a:r>
            <a:r>
              <a:rPr lang="en-US" dirty="0" smtClean="0">
                <a:solidFill>
                  <a:srgbClr val="2933D6"/>
                </a:solidFill>
              </a:rPr>
              <a:t>5, </a:t>
            </a:r>
            <a:r>
              <a:rPr lang="en-US" dirty="0" err="1" smtClean="0">
                <a:solidFill>
                  <a:srgbClr val="2933D6"/>
                </a:solidFill>
              </a:rPr>
              <a:t>назнаку</a:t>
            </a:r>
            <a:r>
              <a:rPr lang="en-US" dirty="0" smtClean="0">
                <a:solidFill>
                  <a:srgbClr val="2933D6"/>
                </a:solidFill>
              </a:rPr>
              <a:t> о </a:t>
            </a:r>
            <a:r>
              <a:rPr lang="en-US" dirty="0" err="1" smtClean="0">
                <a:solidFill>
                  <a:srgbClr val="2933D6"/>
                </a:solidFill>
              </a:rPr>
              <a:t>томе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како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може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приступити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документацији</a:t>
            </a:r>
            <a:r>
              <a:rPr lang="en-US" dirty="0" smtClean="0">
                <a:solidFill>
                  <a:srgbClr val="2933D6"/>
                </a:solidFill>
              </a:rPr>
              <a:t> о </a:t>
            </a:r>
            <a:r>
              <a:rPr lang="en-US" dirty="0" err="1" smtClean="0">
                <a:solidFill>
                  <a:srgbClr val="2933D6"/>
                </a:solidFill>
              </a:rPr>
              <a:t>набавци</a:t>
            </a:r>
            <a:r>
              <a:rPr lang="en-US" dirty="0" smtClean="0">
                <a:solidFill>
                  <a:srgbClr val="2933D6"/>
                </a:solidFill>
              </a:rPr>
              <a:t>; 3) </a:t>
            </a:r>
            <a:r>
              <a:rPr lang="en-US" dirty="0" err="1" smtClean="0">
                <a:solidFill>
                  <a:srgbClr val="2933D6"/>
                </a:solidFill>
              </a:rPr>
              <a:t>врста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наручиоца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његова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основна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делатност</a:t>
            </a:r>
            <a:r>
              <a:rPr lang="en-US" dirty="0" smtClean="0">
                <a:solidFill>
                  <a:srgbClr val="2933D6"/>
                </a:solidFill>
              </a:rPr>
              <a:t>; 4) </a:t>
            </a:r>
            <a:r>
              <a:rPr lang="en-US" dirty="0" err="1" smtClean="0">
                <a:solidFill>
                  <a:srgbClr val="2933D6"/>
                </a:solidFill>
              </a:rPr>
              <a:t>по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потреби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податак</a:t>
            </a:r>
            <a:r>
              <a:rPr lang="en-US" dirty="0" smtClean="0">
                <a:solidFill>
                  <a:srgbClr val="2933D6"/>
                </a:solidFill>
              </a:rPr>
              <a:t> о </a:t>
            </a:r>
            <a:r>
              <a:rPr lang="en-US" dirty="0" err="1" smtClean="0">
                <a:solidFill>
                  <a:srgbClr val="2933D6"/>
                </a:solidFill>
              </a:rPr>
              <a:t>томе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наручилац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тело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sr-Cyrl-RS" dirty="0" smtClean="0">
                <a:solidFill>
                  <a:srgbClr val="2933D6"/>
                </a:solidFill>
              </a:rPr>
              <a:t>ЦЈН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укључен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неки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други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облик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заједничке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набавке</a:t>
            </a:r>
            <a:r>
              <a:rPr lang="en-US" dirty="0" smtClean="0">
                <a:solidFill>
                  <a:srgbClr val="2933D6"/>
                </a:solidFill>
              </a:rPr>
              <a:t>; 5) </a:t>
            </a:r>
            <a:r>
              <a:rPr lang="en-US" i="1" dirty="0" smtClean="0">
                <a:solidFill>
                  <a:srgbClr val="2933D6"/>
                </a:solidFill>
              </a:rPr>
              <a:t>CPV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ознаке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када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предмет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обликован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партијама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тај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податак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наводи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сваку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партију</a:t>
            </a:r>
            <a:r>
              <a:rPr lang="en-US" dirty="0" smtClean="0">
                <a:solidFill>
                  <a:srgbClr val="2933D6"/>
                </a:solidFill>
              </a:rPr>
              <a:t>; 6) </a:t>
            </a:r>
            <a:r>
              <a:rPr lang="en-US" dirty="0" err="1" smtClean="0">
                <a:solidFill>
                  <a:srgbClr val="2933D6"/>
                </a:solidFill>
              </a:rPr>
              <a:t>опис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главних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карактеристика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пројекта</a:t>
            </a:r>
            <a:r>
              <a:rPr lang="en-US" dirty="0" smtClean="0">
                <a:solidFill>
                  <a:srgbClr val="2933D6"/>
                </a:solidFill>
              </a:rPr>
              <a:t>; 7) </a:t>
            </a:r>
            <a:r>
              <a:rPr lang="en-US" dirty="0" err="1" smtClean="0">
                <a:solidFill>
                  <a:srgbClr val="2933D6"/>
                </a:solidFill>
              </a:rPr>
              <a:t>број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вредност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награда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ако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има</a:t>
            </a:r>
            <a:r>
              <a:rPr lang="en-US" dirty="0" smtClean="0">
                <a:solidFill>
                  <a:srgbClr val="2933D6"/>
                </a:solidFill>
              </a:rPr>
              <a:t>; 8) </a:t>
            </a:r>
            <a:r>
              <a:rPr lang="en-US" dirty="0" err="1" smtClean="0">
                <a:solidFill>
                  <a:srgbClr val="2933D6"/>
                </a:solidFill>
              </a:rPr>
              <a:t>врста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конкурса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дизајн</a:t>
            </a:r>
            <a:r>
              <a:rPr lang="en-US" dirty="0" smtClean="0">
                <a:solidFill>
                  <a:srgbClr val="2933D6"/>
                </a:solidFill>
              </a:rPr>
              <a:t>; </a:t>
            </a:r>
            <a:r>
              <a:rPr lang="en-US" dirty="0" smtClean="0">
                <a:solidFill>
                  <a:srgbClr val="2933D6"/>
                </a:solidFill>
              </a:rPr>
              <a:t>9) у </a:t>
            </a:r>
            <a:r>
              <a:rPr lang="en-US" dirty="0" err="1" smtClean="0">
                <a:solidFill>
                  <a:srgbClr val="2933D6"/>
                </a:solidFill>
              </a:rPr>
              <a:t>случају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отвореног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конкурса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дизајн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рок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подношење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планова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пројеката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дизајна</a:t>
            </a:r>
            <a:r>
              <a:rPr lang="en-US" dirty="0" smtClean="0">
                <a:solidFill>
                  <a:srgbClr val="2933D6"/>
                </a:solidFill>
              </a:rPr>
              <a:t>; 10) у </a:t>
            </a:r>
            <a:r>
              <a:rPr lang="en-US" dirty="0" err="1" smtClean="0">
                <a:solidFill>
                  <a:srgbClr val="2933D6"/>
                </a:solidFill>
              </a:rPr>
              <a:t>случају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рестриктивног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конкурса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дизајн</a:t>
            </a:r>
            <a:r>
              <a:rPr lang="en-US" dirty="0" smtClean="0">
                <a:solidFill>
                  <a:srgbClr val="2933D6"/>
                </a:solidFill>
              </a:rPr>
              <a:t>: (1) </a:t>
            </a:r>
            <a:r>
              <a:rPr lang="en-US" dirty="0" err="1" smtClean="0">
                <a:solidFill>
                  <a:srgbClr val="2933D6"/>
                </a:solidFill>
              </a:rPr>
              <a:t>планирани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број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учесника</a:t>
            </a:r>
            <a:r>
              <a:rPr lang="en-US" dirty="0" smtClean="0">
                <a:solidFill>
                  <a:srgbClr val="2933D6"/>
                </a:solidFill>
              </a:rPr>
              <a:t>; (2) </a:t>
            </a:r>
            <a:r>
              <a:rPr lang="en-US" dirty="0" err="1" smtClean="0">
                <a:solidFill>
                  <a:srgbClr val="2933D6"/>
                </a:solidFill>
              </a:rPr>
              <a:t>критеријуми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квалитативни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избор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учесника</a:t>
            </a:r>
            <a:r>
              <a:rPr lang="en-US" dirty="0" smtClean="0">
                <a:solidFill>
                  <a:srgbClr val="2933D6"/>
                </a:solidFill>
              </a:rPr>
              <a:t>; (3) </a:t>
            </a:r>
            <a:r>
              <a:rPr lang="en-US" dirty="0" err="1" smtClean="0">
                <a:solidFill>
                  <a:srgbClr val="2933D6"/>
                </a:solidFill>
              </a:rPr>
              <a:t>рок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подношење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пријава</a:t>
            </a:r>
            <a:r>
              <a:rPr lang="en-US" dirty="0" smtClean="0">
                <a:solidFill>
                  <a:srgbClr val="2933D6"/>
                </a:solidFill>
              </a:rPr>
              <a:t>; 11) </a:t>
            </a:r>
            <a:r>
              <a:rPr lang="en-US" dirty="0" err="1" smtClean="0">
                <a:solidFill>
                  <a:srgbClr val="2933D6"/>
                </a:solidFill>
              </a:rPr>
              <a:t>по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потреби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податак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поступак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резервисан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одређену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професију</a:t>
            </a:r>
            <a:r>
              <a:rPr lang="en-US" dirty="0" smtClean="0">
                <a:solidFill>
                  <a:srgbClr val="2933D6"/>
                </a:solidFill>
              </a:rPr>
              <a:t>; 12) </a:t>
            </a:r>
            <a:r>
              <a:rPr lang="en-US" dirty="0" err="1" smtClean="0">
                <a:solidFill>
                  <a:srgbClr val="2933D6"/>
                </a:solidFill>
              </a:rPr>
              <a:t>критеријуми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ће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применити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оцењивање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пројеката</a:t>
            </a:r>
            <a:r>
              <a:rPr lang="en-US" dirty="0" smtClean="0">
                <a:solidFill>
                  <a:srgbClr val="2933D6"/>
                </a:solidFill>
              </a:rPr>
              <a:t>; 13) </a:t>
            </a:r>
            <a:r>
              <a:rPr lang="en-US" dirty="0" err="1" smtClean="0">
                <a:solidFill>
                  <a:srgbClr val="2933D6"/>
                </a:solidFill>
              </a:rPr>
              <a:t>податак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sr-Cyrl-RS" dirty="0" smtClean="0">
                <a:solidFill>
                  <a:srgbClr val="2933D6"/>
                </a:solidFill>
              </a:rPr>
              <a:t>д</a:t>
            </a:r>
            <a:r>
              <a:rPr lang="en-US" dirty="0" smtClean="0">
                <a:solidFill>
                  <a:srgbClr val="2933D6"/>
                </a:solidFill>
              </a:rPr>
              <a:t>а </a:t>
            </a:r>
            <a:r>
              <a:rPr lang="en-US" dirty="0" err="1" smtClean="0">
                <a:solidFill>
                  <a:srgbClr val="2933D6"/>
                </a:solidFill>
              </a:rPr>
              <a:t>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одлука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жирија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обавезна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наручиоца</a:t>
            </a:r>
            <a:r>
              <a:rPr lang="en-US" dirty="0" smtClean="0">
                <a:solidFill>
                  <a:srgbClr val="2933D6"/>
                </a:solidFill>
              </a:rPr>
              <a:t>; 14) </a:t>
            </a:r>
            <a:r>
              <a:rPr lang="en-US" dirty="0" err="1" smtClean="0">
                <a:solidFill>
                  <a:srgbClr val="2933D6"/>
                </a:solidFill>
              </a:rPr>
              <a:t>плаћања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ће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извршити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свим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учесницима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ако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постоје</a:t>
            </a:r>
            <a:r>
              <a:rPr lang="en-US" dirty="0" smtClean="0">
                <a:solidFill>
                  <a:srgbClr val="2933D6"/>
                </a:solidFill>
              </a:rPr>
              <a:t>; 15) </a:t>
            </a:r>
            <a:r>
              <a:rPr lang="en-US" dirty="0" err="1" smtClean="0">
                <a:solidFill>
                  <a:srgbClr val="2933D6"/>
                </a:solidFill>
              </a:rPr>
              <a:t>податак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ће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након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конкурса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дизајн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доделити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уговор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победнику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победницима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конкурса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дизајн</a:t>
            </a:r>
            <a:r>
              <a:rPr lang="en-US" dirty="0" smtClean="0">
                <a:solidFill>
                  <a:srgbClr val="2933D6"/>
                </a:solidFill>
              </a:rPr>
              <a:t>; 16) </a:t>
            </a:r>
            <a:r>
              <a:rPr lang="en-US" dirty="0" err="1" smtClean="0">
                <a:solidFill>
                  <a:srgbClr val="2933D6"/>
                </a:solidFill>
              </a:rPr>
              <a:t>назив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адреса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тела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надлежног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заштиту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права</a:t>
            </a:r>
            <a:r>
              <a:rPr lang="en-US" dirty="0" smtClean="0">
                <a:solidFill>
                  <a:srgbClr val="2933D6"/>
                </a:solidFill>
              </a:rPr>
              <a:t>; </a:t>
            </a:r>
            <a:r>
              <a:rPr lang="en-US" dirty="0" err="1" smtClean="0">
                <a:solidFill>
                  <a:srgbClr val="2933D6"/>
                </a:solidFill>
              </a:rPr>
              <a:t>детаљне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информације</a:t>
            </a:r>
            <a:r>
              <a:rPr lang="en-US" dirty="0" smtClean="0">
                <a:solidFill>
                  <a:srgbClr val="2933D6"/>
                </a:solidFill>
              </a:rPr>
              <a:t> о </a:t>
            </a:r>
            <a:r>
              <a:rPr lang="en-US" dirty="0" err="1" smtClean="0">
                <a:solidFill>
                  <a:srgbClr val="2933D6"/>
                </a:solidFill>
              </a:rPr>
              <a:t>року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заштиту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права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ако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потребно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назив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адреса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број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телефона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број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телефакса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адреса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електронске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поште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службе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могу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добити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информације</a:t>
            </a:r>
            <a:r>
              <a:rPr lang="en-US" dirty="0" smtClean="0">
                <a:solidFill>
                  <a:srgbClr val="2933D6"/>
                </a:solidFill>
              </a:rPr>
              <a:t>; 17) </a:t>
            </a:r>
            <a:r>
              <a:rPr lang="en-US" dirty="0" err="1" smtClean="0">
                <a:solidFill>
                  <a:srgbClr val="2933D6"/>
                </a:solidFill>
              </a:rPr>
              <a:t>датум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слања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обавештења</a:t>
            </a:r>
            <a:r>
              <a:rPr lang="en-US" dirty="0" smtClean="0">
                <a:solidFill>
                  <a:srgbClr val="2933D6"/>
                </a:solidFill>
              </a:rPr>
              <a:t>; 18) </a:t>
            </a:r>
            <a:r>
              <a:rPr lang="en-US" dirty="0" err="1" smtClean="0">
                <a:solidFill>
                  <a:srgbClr val="2933D6"/>
                </a:solidFill>
              </a:rPr>
              <a:t>све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друге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релевантне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информације</a:t>
            </a:r>
            <a:r>
              <a:rPr lang="en-US" dirty="0" smtClean="0">
                <a:solidFill>
                  <a:srgbClr val="2933D6"/>
                </a:solidFill>
              </a:rPr>
              <a:t> (</a:t>
            </a:r>
            <a:r>
              <a:rPr lang="en-US" b="1" dirty="0" err="1" smtClean="0">
                <a:solidFill>
                  <a:srgbClr val="2933D6"/>
                </a:solidFill>
              </a:rPr>
              <a:t>Прилог</a:t>
            </a:r>
            <a:r>
              <a:rPr lang="en-US" b="1" dirty="0" smtClean="0">
                <a:solidFill>
                  <a:srgbClr val="2933D6"/>
                </a:solidFill>
              </a:rPr>
              <a:t> 4. </a:t>
            </a:r>
            <a:r>
              <a:rPr lang="en-US" b="1" dirty="0" err="1" smtClean="0">
                <a:solidFill>
                  <a:srgbClr val="2933D6"/>
                </a:solidFill>
              </a:rPr>
              <a:t>Део</a:t>
            </a:r>
            <a:r>
              <a:rPr lang="en-US" b="1" dirty="0" smtClean="0">
                <a:solidFill>
                  <a:srgbClr val="2933D6"/>
                </a:solidFill>
              </a:rPr>
              <a:t> Ђ </a:t>
            </a:r>
            <a:r>
              <a:rPr lang="en-US" b="1" dirty="0" err="1" smtClean="0">
                <a:solidFill>
                  <a:srgbClr val="2933D6"/>
                </a:solidFill>
              </a:rPr>
              <a:t>ЗЈН</a:t>
            </a:r>
            <a:r>
              <a:rPr lang="en-US" b="1" dirty="0" smtClean="0">
                <a:solidFill>
                  <a:srgbClr val="2933D6"/>
                </a:solidFill>
              </a:rPr>
              <a:t>)</a:t>
            </a:r>
            <a:r>
              <a:rPr lang="en-US" dirty="0" smtClean="0">
                <a:solidFill>
                  <a:srgbClr val="2933D6"/>
                </a:solidFill>
              </a:rPr>
              <a:t>. </a:t>
            </a:r>
          </a:p>
          <a:p>
            <a:pPr algn="just"/>
            <a:endParaRPr lang="en-US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10.3.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sr-Cyrl-RS" sz="2400" b="1" dirty="0">
                <a:solidFill>
                  <a:srgbClr val="100E65"/>
                </a:solidFill>
              </a:rPr>
              <a:t>Конкурс за </a:t>
            </a:r>
            <a:r>
              <a:rPr lang="sr-Cyrl-RS" sz="2400" b="1" dirty="0" smtClean="0">
                <a:solidFill>
                  <a:srgbClr val="100E65"/>
                </a:solidFill>
              </a:rPr>
              <a:t>дизајн (</a:t>
            </a:r>
            <a:r>
              <a:rPr lang="sr-Cyrl-RS" sz="2400" b="1" dirty="0">
                <a:solidFill>
                  <a:srgbClr val="100E65"/>
                </a:solidFill>
              </a:rPr>
              <a:t>3</a:t>
            </a:r>
            <a:r>
              <a:rPr lang="sr-Cyrl-RS" sz="2400" b="1" dirty="0" smtClean="0">
                <a:solidFill>
                  <a:srgbClr val="100E65"/>
                </a:solidFill>
              </a:rPr>
              <a:t>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692727"/>
            <a:ext cx="10643215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Када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наручиоци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намеравају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доделе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накнадни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уговор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услугама</a:t>
            </a:r>
            <a:r>
              <a:rPr lang="en-US" sz="2000" b="1" dirty="0" smtClean="0">
                <a:solidFill>
                  <a:srgbClr val="2933D6"/>
                </a:solidFill>
              </a:rPr>
              <a:t>,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складу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чланом</a:t>
            </a:r>
            <a:r>
              <a:rPr lang="en-US" sz="2000" dirty="0" smtClean="0">
                <a:solidFill>
                  <a:srgbClr val="2933D6"/>
                </a:solidFill>
              </a:rPr>
              <a:t> 61. </a:t>
            </a:r>
            <a:r>
              <a:rPr lang="en-US" sz="2000" dirty="0" err="1" smtClean="0">
                <a:solidFill>
                  <a:srgbClr val="2933D6"/>
                </a:solidFill>
              </a:rPr>
              <a:t>став</a:t>
            </a:r>
            <a:r>
              <a:rPr lang="en-US" sz="2000" dirty="0" smtClean="0">
                <a:solidFill>
                  <a:srgbClr val="2933D6"/>
                </a:solidFill>
              </a:rPr>
              <a:t> 5. </a:t>
            </a:r>
            <a:r>
              <a:rPr lang="en-US" sz="2000" dirty="0" err="1" smtClean="0">
                <a:solidFill>
                  <a:srgbClr val="2933D6"/>
                </a:solidFill>
              </a:rPr>
              <a:t>тачка</a:t>
            </a:r>
            <a:r>
              <a:rPr lang="en-US" sz="2000" dirty="0" smtClean="0">
                <a:solidFill>
                  <a:srgbClr val="2933D6"/>
                </a:solidFill>
              </a:rPr>
              <a:t> 1) </a:t>
            </a:r>
            <a:r>
              <a:rPr lang="en-US" sz="2000" dirty="0" err="1" smtClean="0">
                <a:solidFill>
                  <a:srgbClr val="2933D6"/>
                </a:solidFill>
              </a:rPr>
              <a:t>ЗЈН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имају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обавезу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назначе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обавештењу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конкурсу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дизајн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спроводи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конкурс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дизајн</a:t>
            </a:r>
            <a:r>
              <a:rPr lang="en-US" sz="2000" b="1" dirty="0" smtClean="0">
                <a:solidFill>
                  <a:srgbClr val="2933D6"/>
                </a:solidFill>
              </a:rPr>
              <a:t>, у </a:t>
            </a:r>
            <a:r>
              <a:rPr lang="en-US" sz="2000" b="1" dirty="0" err="1" smtClean="0">
                <a:solidFill>
                  <a:srgbClr val="2933D6"/>
                </a:solidFill>
              </a:rPr>
              <a:t>складу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одредбама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овог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дела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закона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правилима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поступцима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осим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ако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овим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чланом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није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другачије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одређено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r>
              <a:rPr lang="sr-Cyrl-CS" sz="2000" dirty="0" smtClean="0">
                <a:solidFill>
                  <a:srgbClr val="2933D6"/>
                </a:solidFill>
              </a:rPr>
              <a:t> </a:t>
            </a:r>
            <a:r>
              <a:rPr lang="en-US" sz="2000" b="1" dirty="0" err="1" smtClean="0">
                <a:solidFill>
                  <a:srgbClr val="2933D6"/>
                </a:solidFill>
              </a:rPr>
              <a:t>Пријем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учесника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конкурс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дизајн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буде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ограничен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:</a:t>
            </a:r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dirty="0" smtClean="0">
                <a:solidFill>
                  <a:srgbClr val="2933D6"/>
                </a:solidFill>
              </a:rPr>
              <a:t>1) </a:t>
            </a:r>
            <a:r>
              <a:rPr lang="en-US" sz="2000" dirty="0" err="1" smtClean="0">
                <a:solidFill>
                  <a:srgbClr val="2933D6"/>
                </a:solidFill>
              </a:rPr>
              <a:t>одређено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географско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подручје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део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подручја</a:t>
            </a:r>
            <a:r>
              <a:rPr lang="en-US" sz="2000" dirty="0" smtClean="0">
                <a:solidFill>
                  <a:srgbClr val="2933D6"/>
                </a:solidFill>
              </a:rPr>
              <a:t>;</a:t>
            </a:r>
          </a:p>
          <a:p>
            <a:pPr algn="just"/>
            <a:r>
              <a:rPr lang="en-US" sz="2000" dirty="0" smtClean="0">
                <a:solidFill>
                  <a:srgbClr val="2933D6"/>
                </a:solidFill>
              </a:rPr>
              <a:t>2) </a:t>
            </a:r>
            <a:r>
              <a:rPr lang="en-US" sz="2000" dirty="0" err="1" smtClean="0">
                <a:solidFill>
                  <a:srgbClr val="2933D6"/>
                </a:solidFill>
              </a:rPr>
              <a:t>основу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захтева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учесници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могу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бити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искључиво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правна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физичка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лица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sr-Cyrl-CS" sz="2000" b="1" dirty="0" smtClean="0">
                <a:solidFill>
                  <a:srgbClr val="2933D6"/>
                </a:solidFill>
              </a:rPr>
              <a:t>Међутим, наручилац има право да ограничи број учесника у конкурсу за дизајн, уз обавезу да утврди јасне и недискриминаторске критеријуме за квалитативни избор привредног субјекта, с тим да број кандидата позваних да учествују мора да буде довољан да се обезбеди реална конкуренција.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endParaRPr lang="sr-Cyrl-RS" sz="20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Дизајн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план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пројекат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самостално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бира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независни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стручни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жири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између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анонимно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достављених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предлога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искључиво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основу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критеријума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наведених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обавештењу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конкурсу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Ако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учесника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захтева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одређена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стручна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квалификација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неопходно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најмање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једна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трећина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чланова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жирија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њој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одговарајућу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квалификациј</a:t>
            </a:r>
            <a:r>
              <a:rPr lang="en-US" sz="2000" dirty="0" err="1" smtClean="0">
                <a:solidFill>
                  <a:srgbClr val="2933D6"/>
                </a:solidFill>
              </a:rPr>
              <a:t>у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Анонимност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учесника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поштује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све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жири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донесе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своје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мишљење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одлуку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endParaRPr lang="en-US" dirty="0" smtClean="0">
              <a:solidFill>
                <a:srgbClr val="2933D6"/>
              </a:solidFill>
            </a:endParaRPr>
          </a:p>
          <a:p>
            <a:pPr algn="just"/>
            <a:endParaRPr lang="en-US" dirty="0" smtClean="0">
              <a:solidFill>
                <a:srgbClr val="2933D6"/>
              </a:solidFill>
            </a:endParaRPr>
          </a:p>
          <a:p>
            <a:pPr algn="just"/>
            <a:endParaRPr lang="en-US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10.3.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sr-Cyrl-RS" sz="2400" b="1" dirty="0">
                <a:solidFill>
                  <a:srgbClr val="100E65"/>
                </a:solidFill>
              </a:rPr>
              <a:t>Конкурс за дизајн </a:t>
            </a:r>
            <a:r>
              <a:rPr lang="sr-Cyrl-RS" sz="2400" b="1" dirty="0" smtClean="0">
                <a:solidFill>
                  <a:srgbClr val="100E65"/>
                </a:solidFill>
              </a:rPr>
              <a:t>(4)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692727"/>
            <a:ext cx="1064321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 smtClean="0">
                <a:solidFill>
                  <a:srgbClr val="2933D6"/>
                </a:solidFill>
              </a:rPr>
              <a:t>Жири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уноси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записник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који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потписују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чланови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рангирање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извршено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према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одликама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сваког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дизајна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плана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или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пројекта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заједно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својим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напоменама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свим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питањима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која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потребно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појасне</a:t>
            </a:r>
            <a:r>
              <a:rPr lang="en-US" b="1" dirty="0" smtClean="0">
                <a:solidFill>
                  <a:srgbClr val="2933D6"/>
                </a:solidFill>
              </a:rPr>
              <a:t>. </a:t>
            </a:r>
            <a:r>
              <a:rPr lang="en-US" b="1" dirty="0" err="1" smtClean="0">
                <a:solidFill>
                  <a:srgbClr val="2933D6"/>
                </a:solidFill>
              </a:rPr>
              <a:t>Кандидати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могу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буду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позвани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ако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то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потребно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одговоре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ова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питања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објаснили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поједине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аспекте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пројеката</a:t>
            </a:r>
            <a:r>
              <a:rPr lang="en-US" b="1" dirty="0" smtClean="0">
                <a:solidFill>
                  <a:srgbClr val="2933D6"/>
                </a:solidFill>
              </a:rPr>
              <a:t>. О </a:t>
            </a:r>
            <a:r>
              <a:rPr lang="en-US" b="1" dirty="0" err="1" smtClean="0">
                <a:solidFill>
                  <a:srgbClr val="2933D6"/>
                </a:solidFill>
              </a:rPr>
              <a:t>разговору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између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чланова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жирија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кандидата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сачињава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комплетан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записник</a:t>
            </a:r>
            <a:r>
              <a:rPr lang="en-US" b="1" dirty="0" smtClean="0">
                <a:solidFill>
                  <a:srgbClr val="2933D6"/>
                </a:solidFill>
              </a:rPr>
              <a:t>.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>
                <a:solidFill>
                  <a:srgbClr val="2933D6"/>
                </a:solidFill>
              </a:rPr>
              <a:t>Жири</a:t>
            </a:r>
            <a:r>
              <a:rPr lang="en-US" b="1" dirty="0">
                <a:solidFill>
                  <a:srgbClr val="2933D6"/>
                </a:solidFill>
              </a:rPr>
              <a:t> </a:t>
            </a:r>
            <a:r>
              <a:rPr lang="en-US" b="1" dirty="0" err="1">
                <a:solidFill>
                  <a:srgbClr val="2933D6"/>
                </a:solidFill>
              </a:rPr>
              <a:t>је</a:t>
            </a:r>
            <a:r>
              <a:rPr lang="en-US" b="1" dirty="0">
                <a:solidFill>
                  <a:srgbClr val="2933D6"/>
                </a:solidFill>
              </a:rPr>
              <a:t> </a:t>
            </a:r>
            <a:r>
              <a:rPr lang="en-US" b="1" dirty="0" err="1">
                <a:solidFill>
                  <a:srgbClr val="2933D6"/>
                </a:solidFill>
              </a:rPr>
              <a:t>обавезан</a:t>
            </a:r>
            <a:r>
              <a:rPr lang="en-US" b="1" dirty="0">
                <a:solidFill>
                  <a:srgbClr val="2933D6"/>
                </a:solidFill>
              </a:rPr>
              <a:t> </a:t>
            </a:r>
            <a:r>
              <a:rPr lang="en-US" b="1" dirty="0" err="1">
                <a:solidFill>
                  <a:srgbClr val="2933D6"/>
                </a:solidFill>
              </a:rPr>
              <a:t>да</a:t>
            </a:r>
            <a:r>
              <a:rPr lang="en-US" b="1" dirty="0">
                <a:solidFill>
                  <a:srgbClr val="2933D6"/>
                </a:solidFill>
              </a:rPr>
              <a:t> </a:t>
            </a:r>
            <a:r>
              <a:rPr lang="en-US" b="1" dirty="0" err="1">
                <a:solidFill>
                  <a:srgbClr val="2933D6"/>
                </a:solidFill>
              </a:rPr>
              <a:t>записник</a:t>
            </a:r>
            <a:r>
              <a:rPr lang="en-US" b="1" dirty="0">
                <a:solidFill>
                  <a:srgbClr val="2933D6"/>
                </a:solidFill>
              </a:rPr>
              <a:t>, </a:t>
            </a:r>
            <a:r>
              <a:rPr lang="en-US" b="1" dirty="0" err="1">
                <a:solidFill>
                  <a:srgbClr val="2933D6"/>
                </a:solidFill>
              </a:rPr>
              <a:t>мишљења</a:t>
            </a:r>
            <a:r>
              <a:rPr lang="en-US" b="1" dirty="0">
                <a:solidFill>
                  <a:srgbClr val="2933D6"/>
                </a:solidFill>
              </a:rPr>
              <a:t> и </a:t>
            </a:r>
            <a:r>
              <a:rPr lang="en-US" b="1" dirty="0" err="1">
                <a:solidFill>
                  <a:srgbClr val="2933D6"/>
                </a:solidFill>
              </a:rPr>
              <a:t>одлуке</a:t>
            </a:r>
            <a:r>
              <a:rPr lang="en-US" b="1" dirty="0">
                <a:solidFill>
                  <a:srgbClr val="2933D6"/>
                </a:solidFill>
              </a:rPr>
              <a:t> </a:t>
            </a:r>
            <a:r>
              <a:rPr lang="en-US" b="1" dirty="0" err="1">
                <a:solidFill>
                  <a:srgbClr val="2933D6"/>
                </a:solidFill>
              </a:rPr>
              <a:t>достави</a:t>
            </a:r>
            <a:r>
              <a:rPr lang="en-US" b="1" dirty="0">
                <a:solidFill>
                  <a:srgbClr val="2933D6"/>
                </a:solidFill>
              </a:rPr>
              <a:t> </a:t>
            </a:r>
            <a:r>
              <a:rPr lang="en-US" b="1" dirty="0" err="1">
                <a:solidFill>
                  <a:srgbClr val="2933D6"/>
                </a:solidFill>
              </a:rPr>
              <a:t>наручиоцу</a:t>
            </a:r>
            <a:r>
              <a:rPr lang="en-US" b="1" dirty="0">
                <a:solidFill>
                  <a:srgbClr val="2933D6"/>
                </a:solidFill>
              </a:rPr>
              <a:t> </a:t>
            </a:r>
            <a:r>
              <a:rPr lang="en-US" b="1" dirty="0" err="1">
                <a:solidFill>
                  <a:srgbClr val="2933D6"/>
                </a:solidFill>
              </a:rPr>
              <a:t>на</a:t>
            </a:r>
            <a:r>
              <a:rPr lang="en-US" b="1" dirty="0">
                <a:solidFill>
                  <a:srgbClr val="2933D6"/>
                </a:solidFill>
              </a:rPr>
              <a:t> </a:t>
            </a:r>
            <a:r>
              <a:rPr lang="en-US" b="1" dirty="0" err="1">
                <a:solidFill>
                  <a:srgbClr val="2933D6"/>
                </a:solidFill>
              </a:rPr>
              <a:t>одлучивање</a:t>
            </a:r>
            <a:r>
              <a:rPr lang="en-US" b="1" dirty="0" smtClean="0">
                <a:solidFill>
                  <a:srgbClr val="2933D6"/>
                </a:solidFill>
              </a:rPr>
              <a:t>.</a:t>
            </a:r>
            <a:endParaRPr lang="sr-Cyrl-RS" b="1" dirty="0" smtClean="0">
              <a:solidFill>
                <a:srgbClr val="2933D6"/>
              </a:solidFill>
            </a:endParaRPr>
          </a:p>
          <a:p>
            <a:pPr algn="just"/>
            <a:r>
              <a:rPr lang="en-US" dirty="0" err="1" smtClean="0">
                <a:solidFill>
                  <a:srgbClr val="0070C0"/>
                </a:solidFill>
              </a:rPr>
              <a:t>Наручиоци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дужни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шаљу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објављивање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обавештење</a:t>
            </a:r>
            <a:r>
              <a:rPr lang="en-US" b="1" dirty="0" smtClean="0">
                <a:solidFill>
                  <a:srgbClr val="2933D6"/>
                </a:solidFill>
              </a:rPr>
              <a:t> о </a:t>
            </a:r>
            <a:r>
              <a:rPr lang="en-US" b="1" dirty="0" err="1" smtClean="0">
                <a:solidFill>
                  <a:srgbClr val="2933D6"/>
                </a:solidFill>
              </a:rPr>
              <a:t>резултатима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конкурса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садржи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најмање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податке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наведене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Прилогу</a:t>
            </a:r>
            <a:r>
              <a:rPr lang="en-US" b="1" dirty="0" smtClean="0">
                <a:solidFill>
                  <a:srgbClr val="2933D6"/>
                </a:solidFill>
              </a:rPr>
              <a:t> 4. </a:t>
            </a:r>
            <a:r>
              <a:rPr lang="en-US" b="1" dirty="0" err="1" smtClean="0">
                <a:solidFill>
                  <a:srgbClr val="2933D6"/>
                </a:solidFill>
              </a:rPr>
              <a:t>Део</a:t>
            </a:r>
            <a:r>
              <a:rPr lang="en-US" b="1" dirty="0" smtClean="0">
                <a:solidFill>
                  <a:srgbClr val="2933D6"/>
                </a:solidFill>
              </a:rPr>
              <a:t> Е ЗЈН</a:t>
            </a:r>
            <a:r>
              <a:rPr lang="en-US" dirty="0" smtClean="0">
                <a:solidFill>
                  <a:srgbClr val="2933D6"/>
                </a:solidFill>
              </a:rPr>
              <a:t>: 1) </a:t>
            </a:r>
            <a:r>
              <a:rPr lang="en-US" dirty="0" err="1" smtClean="0">
                <a:solidFill>
                  <a:srgbClr val="2933D6"/>
                </a:solidFill>
              </a:rPr>
              <a:t>назив</a:t>
            </a:r>
            <a:r>
              <a:rPr lang="en-US" dirty="0" smtClean="0">
                <a:solidFill>
                  <a:srgbClr val="2933D6"/>
                </a:solidFill>
              </a:rPr>
              <a:t>, ПИБ, </a:t>
            </a:r>
            <a:r>
              <a:rPr lang="en-US" dirty="0" err="1" smtClean="0">
                <a:solidFill>
                  <a:srgbClr val="2933D6"/>
                </a:solidFill>
              </a:rPr>
              <a:t>адреса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са</a:t>
            </a:r>
            <a:r>
              <a:rPr lang="en-US" dirty="0" smtClean="0">
                <a:solidFill>
                  <a:srgbClr val="2933D6"/>
                </a:solidFill>
              </a:rPr>
              <a:t> НСТЈ </a:t>
            </a:r>
            <a:r>
              <a:rPr lang="en-US" dirty="0" err="1" smtClean="0">
                <a:solidFill>
                  <a:srgbClr val="2933D6"/>
                </a:solidFill>
              </a:rPr>
              <a:t>ознаком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телефонски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број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број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телефакса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адреса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електронске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поште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интернет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страница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наручиоца</a:t>
            </a:r>
            <a:r>
              <a:rPr lang="en-US" dirty="0" smtClean="0">
                <a:solidFill>
                  <a:srgbClr val="2933D6"/>
                </a:solidFill>
              </a:rPr>
              <a:t> и, </a:t>
            </a:r>
            <a:r>
              <a:rPr lang="en-US" dirty="0" err="1" smtClean="0">
                <a:solidFill>
                  <a:srgbClr val="2933D6"/>
                </a:solidFill>
              </a:rPr>
              <a:t>када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разликује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службе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могу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добити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додатне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информације</a:t>
            </a:r>
            <a:r>
              <a:rPr lang="en-US" dirty="0" smtClean="0">
                <a:solidFill>
                  <a:srgbClr val="2933D6"/>
                </a:solidFill>
              </a:rPr>
              <a:t>; 2) </a:t>
            </a:r>
            <a:r>
              <a:rPr lang="en-US" dirty="0" err="1" smtClean="0">
                <a:solidFill>
                  <a:srgbClr val="2933D6"/>
                </a:solidFill>
              </a:rPr>
              <a:t>врста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наручиоца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његова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основна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делатност</a:t>
            </a:r>
            <a:r>
              <a:rPr lang="en-US" dirty="0" smtClean="0">
                <a:solidFill>
                  <a:srgbClr val="2933D6"/>
                </a:solidFill>
              </a:rPr>
              <a:t>; 3) </a:t>
            </a:r>
            <a:r>
              <a:rPr lang="en-US" dirty="0" err="1" smtClean="0">
                <a:solidFill>
                  <a:srgbClr val="2933D6"/>
                </a:solidFill>
              </a:rPr>
              <a:t>по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потреби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податак</a:t>
            </a:r>
            <a:r>
              <a:rPr lang="en-US" dirty="0" smtClean="0">
                <a:solidFill>
                  <a:srgbClr val="2933D6"/>
                </a:solidFill>
              </a:rPr>
              <a:t> о </a:t>
            </a:r>
            <a:r>
              <a:rPr lang="en-US" dirty="0" err="1" smtClean="0">
                <a:solidFill>
                  <a:srgbClr val="2933D6"/>
                </a:solidFill>
              </a:rPr>
              <a:t>томе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наручилац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тело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sr-Cyrl-RS" dirty="0" smtClean="0">
                <a:solidFill>
                  <a:srgbClr val="2933D6"/>
                </a:solidFill>
              </a:rPr>
              <a:t>ЦЈН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укључен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неки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други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облик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заједничке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набавке</a:t>
            </a:r>
            <a:r>
              <a:rPr lang="en-US" dirty="0" smtClean="0">
                <a:solidFill>
                  <a:srgbClr val="2933D6"/>
                </a:solidFill>
              </a:rPr>
              <a:t>; 4) </a:t>
            </a:r>
            <a:r>
              <a:rPr lang="en-US" i="1" dirty="0" smtClean="0">
                <a:solidFill>
                  <a:srgbClr val="2933D6"/>
                </a:solidFill>
              </a:rPr>
              <a:t>CPV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ознаке</a:t>
            </a:r>
            <a:r>
              <a:rPr lang="en-US" dirty="0" smtClean="0">
                <a:solidFill>
                  <a:srgbClr val="2933D6"/>
                </a:solidFill>
              </a:rPr>
              <a:t>; 5) </a:t>
            </a:r>
            <a:r>
              <a:rPr lang="en-US" dirty="0" err="1" smtClean="0">
                <a:solidFill>
                  <a:srgbClr val="2933D6"/>
                </a:solidFill>
              </a:rPr>
              <a:t>опис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главних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карактеристика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пројекта</a:t>
            </a:r>
            <a:r>
              <a:rPr lang="en-US" dirty="0" smtClean="0">
                <a:solidFill>
                  <a:srgbClr val="2933D6"/>
                </a:solidFill>
              </a:rPr>
              <a:t>; 6) </a:t>
            </a:r>
            <a:r>
              <a:rPr lang="en-US" dirty="0" err="1" smtClean="0">
                <a:solidFill>
                  <a:srgbClr val="2933D6"/>
                </a:solidFill>
              </a:rPr>
              <a:t>вредност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награда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ако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било</a:t>
            </a:r>
            <a:r>
              <a:rPr lang="en-US" dirty="0" smtClean="0">
                <a:solidFill>
                  <a:srgbClr val="2933D6"/>
                </a:solidFill>
              </a:rPr>
              <a:t>; 7) </a:t>
            </a:r>
            <a:r>
              <a:rPr lang="en-US" dirty="0" err="1" smtClean="0">
                <a:solidFill>
                  <a:srgbClr val="2933D6"/>
                </a:solidFill>
              </a:rPr>
              <a:t>врста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конкурса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дизајн</a:t>
            </a:r>
            <a:r>
              <a:rPr lang="en-US" dirty="0" smtClean="0">
                <a:solidFill>
                  <a:srgbClr val="2933D6"/>
                </a:solidFill>
              </a:rPr>
              <a:t> (</a:t>
            </a:r>
            <a:r>
              <a:rPr lang="en-US" dirty="0" err="1" smtClean="0">
                <a:solidFill>
                  <a:srgbClr val="2933D6"/>
                </a:solidFill>
              </a:rPr>
              <a:t>отворени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рестриктивни</a:t>
            </a:r>
            <a:r>
              <a:rPr lang="en-US" dirty="0" smtClean="0">
                <a:solidFill>
                  <a:srgbClr val="2933D6"/>
                </a:solidFill>
              </a:rPr>
              <a:t>); 8) </a:t>
            </a:r>
            <a:r>
              <a:rPr lang="en-US" dirty="0" err="1" smtClean="0">
                <a:solidFill>
                  <a:srgbClr val="2933D6"/>
                </a:solidFill>
              </a:rPr>
              <a:t>критеријуми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примењени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оцењивање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пројеката</a:t>
            </a:r>
            <a:r>
              <a:rPr lang="en-US" dirty="0" smtClean="0">
                <a:solidFill>
                  <a:srgbClr val="2933D6"/>
                </a:solidFill>
              </a:rPr>
              <a:t>; 9) </a:t>
            </a:r>
            <a:r>
              <a:rPr lang="en-US" dirty="0" err="1" smtClean="0">
                <a:solidFill>
                  <a:srgbClr val="2933D6"/>
                </a:solidFill>
              </a:rPr>
              <a:t>датум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одлуке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жирија</a:t>
            </a:r>
            <a:r>
              <a:rPr lang="en-US" dirty="0" smtClean="0">
                <a:solidFill>
                  <a:srgbClr val="2933D6"/>
                </a:solidFill>
              </a:rPr>
              <a:t>; 10) </a:t>
            </a:r>
            <a:r>
              <a:rPr lang="en-US" dirty="0" err="1" smtClean="0">
                <a:solidFill>
                  <a:srgbClr val="2933D6"/>
                </a:solidFill>
              </a:rPr>
              <a:t>број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учесника</a:t>
            </a:r>
            <a:r>
              <a:rPr lang="en-US" dirty="0" smtClean="0">
                <a:solidFill>
                  <a:srgbClr val="2933D6"/>
                </a:solidFill>
              </a:rPr>
              <a:t>: (1) </a:t>
            </a:r>
            <a:r>
              <a:rPr lang="en-US" dirty="0" err="1" smtClean="0">
                <a:solidFill>
                  <a:srgbClr val="2933D6"/>
                </a:solidFill>
              </a:rPr>
              <a:t>број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учесника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мала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средња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предузећа</a:t>
            </a:r>
            <a:r>
              <a:rPr lang="en-US" dirty="0" smtClean="0">
                <a:solidFill>
                  <a:srgbClr val="2933D6"/>
                </a:solidFill>
              </a:rPr>
              <a:t>; (2) </a:t>
            </a:r>
            <a:r>
              <a:rPr lang="en-US" dirty="0" err="1" smtClean="0">
                <a:solidFill>
                  <a:srgbClr val="2933D6"/>
                </a:solidFill>
              </a:rPr>
              <a:t>број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учесника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из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иностранства</a:t>
            </a:r>
            <a:r>
              <a:rPr lang="en-US" dirty="0" smtClean="0">
                <a:solidFill>
                  <a:srgbClr val="2933D6"/>
                </a:solidFill>
              </a:rPr>
              <a:t>; 11) </a:t>
            </a:r>
            <a:r>
              <a:rPr lang="en-US" dirty="0" err="1" smtClean="0">
                <a:solidFill>
                  <a:srgbClr val="2933D6"/>
                </a:solidFill>
              </a:rPr>
              <a:t>назив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адреса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са</a:t>
            </a:r>
            <a:r>
              <a:rPr lang="en-US" dirty="0" smtClean="0">
                <a:solidFill>
                  <a:srgbClr val="2933D6"/>
                </a:solidFill>
              </a:rPr>
              <a:t> НСТЈ </a:t>
            </a:r>
            <a:r>
              <a:rPr lang="en-US" dirty="0" err="1" smtClean="0">
                <a:solidFill>
                  <a:srgbClr val="2933D6"/>
                </a:solidFill>
              </a:rPr>
              <a:t>ознаком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телефонски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број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број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телефакса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адреса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електронске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поште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интернет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страница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једног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више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победника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податак</a:t>
            </a:r>
            <a:r>
              <a:rPr lang="en-US" dirty="0" smtClean="0">
                <a:solidFill>
                  <a:srgbClr val="2933D6"/>
                </a:solidFill>
              </a:rPr>
              <a:t> о </a:t>
            </a:r>
            <a:r>
              <a:rPr lang="en-US" dirty="0" err="1" smtClean="0">
                <a:solidFill>
                  <a:srgbClr val="2933D6"/>
                </a:solidFill>
              </a:rPr>
              <a:t>томе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(</a:t>
            </a:r>
            <a:r>
              <a:rPr lang="en-US" dirty="0" err="1" smtClean="0">
                <a:solidFill>
                  <a:srgbClr val="2933D6"/>
                </a:solidFill>
              </a:rPr>
              <a:t>су</a:t>
            </a:r>
            <a:r>
              <a:rPr lang="en-US" dirty="0" smtClean="0">
                <a:solidFill>
                  <a:srgbClr val="2933D6"/>
                </a:solidFill>
              </a:rPr>
              <a:t>) </a:t>
            </a:r>
            <a:r>
              <a:rPr lang="en-US" dirty="0" err="1" smtClean="0">
                <a:solidFill>
                  <a:srgbClr val="2933D6"/>
                </a:solidFill>
              </a:rPr>
              <a:t>победник</a:t>
            </a:r>
            <a:r>
              <a:rPr lang="en-US" dirty="0" smtClean="0">
                <a:solidFill>
                  <a:srgbClr val="2933D6"/>
                </a:solidFill>
              </a:rPr>
              <a:t>(</a:t>
            </a:r>
            <a:r>
              <a:rPr lang="en-US" dirty="0" err="1" smtClean="0">
                <a:solidFill>
                  <a:srgbClr val="2933D6"/>
                </a:solidFill>
              </a:rPr>
              <a:t>ци</a:t>
            </a:r>
            <a:r>
              <a:rPr lang="en-US" dirty="0" smtClean="0">
                <a:solidFill>
                  <a:srgbClr val="2933D6"/>
                </a:solidFill>
              </a:rPr>
              <a:t>) </a:t>
            </a:r>
            <a:r>
              <a:rPr lang="en-US" dirty="0" err="1" smtClean="0">
                <a:solidFill>
                  <a:srgbClr val="2933D6"/>
                </a:solidFill>
              </a:rPr>
              <a:t>мала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средња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предузећа</a:t>
            </a:r>
            <a:r>
              <a:rPr lang="en-US" dirty="0" smtClean="0">
                <a:solidFill>
                  <a:srgbClr val="2933D6"/>
                </a:solidFill>
              </a:rPr>
              <a:t>; 12) </a:t>
            </a:r>
            <a:r>
              <a:rPr lang="en-US" dirty="0" err="1" smtClean="0">
                <a:solidFill>
                  <a:srgbClr val="2933D6"/>
                </a:solidFill>
              </a:rPr>
              <a:t>податак</a:t>
            </a:r>
            <a:r>
              <a:rPr lang="en-US" dirty="0" smtClean="0">
                <a:solidFill>
                  <a:srgbClr val="2933D6"/>
                </a:solidFill>
              </a:rPr>
              <a:t> о </a:t>
            </a:r>
            <a:r>
              <a:rPr lang="en-US" dirty="0" err="1" smtClean="0">
                <a:solidFill>
                  <a:srgbClr val="2933D6"/>
                </a:solidFill>
              </a:rPr>
              <a:t>томе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конкурс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дизајн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повезан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пројектом</a:t>
            </a:r>
            <a:r>
              <a:rPr lang="en-US" dirty="0" smtClean="0">
                <a:solidFill>
                  <a:srgbClr val="2933D6"/>
                </a:solidFill>
              </a:rPr>
              <a:t> и/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програмом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финансираним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из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фондова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smtClean="0">
                <a:solidFill>
                  <a:srgbClr val="2933D6"/>
                </a:solidFill>
              </a:rPr>
              <a:t>Е</a:t>
            </a:r>
            <a:r>
              <a:rPr lang="sr-Cyrl-RS" dirty="0" smtClean="0">
                <a:solidFill>
                  <a:srgbClr val="2933D6"/>
                </a:solidFill>
              </a:rPr>
              <a:t>У</a:t>
            </a:r>
            <a:r>
              <a:rPr lang="en-US" dirty="0" smtClean="0">
                <a:solidFill>
                  <a:srgbClr val="2933D6"/>
                </a:solidFill>
              </a:rPr>
              <a:t>; </a:t>
            </a:r>
            <a:r>
              <a:rPr lang="en-US" dirty="0" smtClean="0">
                <a:solidFill>
                  <a:srgbClr val="2933D6"/>
                </a:solidFill>
              </a:rPr>
              <a:t>13) </a:t>
            </a:r>
            <a:r>
              <a:rPr lang="en-US" dirty="0" err="1" smtClean="0">
                <a:solidFill>
                  <a:srgbClr val="2933D6"/>
                </a:solidFill>
              </a:rPr>
              <a:t>датум</a:t>
            </a:r>
            <a:r>
              <a:rPr lang="en-US" dirty="0" smtClean="0">
                <a:solidFill>
                  <a:srgbClr val="2933D6"/>
                </a:solidFill>
              </a:rPr>
              <a:t> (и) и </a:t>
            </a:r>
            <a:r>
              <a:rPr lang="en-US" dirty="0" err="1" smtClean="0">
                <a:solidFill>
                  <a:srgbClr val="2933D6"/>
                </a:solidFill>
              </a:rPr>
              <a:t>упућивање</a:t>
            </a:r>
            <a:r>
              <a:rPr lang="en-US" dirty="0" smtClean="0">
                <a:solidFill>
                  <a:srgbClr val="2933D6"/>
                </a:solidFill>
              </a:rPr>
              <a:t>(а)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претходне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огласе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значаја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пројекат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пројекте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односи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ово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обавештење</a:t>
            </a:r>
            <a:r>
              <a:rPr lang="en-US" dirty="0" smtClean="0">
                <a:solidFill>
                  <a:srgbClr val="2933D6"/>
                </a:solidFill>
              </a:rPr>
              <a:t>; 14) </a:t>
            </a:r>
            <a:r>
              <a:rPr lang="en-US" dirty="0" err="1" smtClean="0">
                <a:solidFill>
                  <a:srgbClr val="2933D6"/>
                </a:solidFill>
              </a:rPr>
              <a:t>датум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слања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обавештења</a:t>
            </a:r>
            <a:r>
              <a:rPr lang="en-US" dirty="0" smtClean="0">
                <a:solidFill>
                  <a:srgbClr val="2933D6"/>
                </a:solidFill>
              </a:rPr>
              <a:t>; 15) </a:t>
            </a:r>
            <a:r>
              <a:rPr lang="en-US" dirty="0" err="1" smtClean="0">
                <a:solidFill>
                  <a:srgbClr val="2933D6"/>
                </a:solidFill>
              </a:rPr>
              <a:t>све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друге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релевантне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информације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  <a:endParaRPr lang="en-US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11.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Централизоване</a:t>
            </a:r>
            <a:r>
              <a:rPr lang="en-US" sz="2400" b="1" dirty="0" smtClean="0">
                <a:solidFill>
                  <a:srgbClr val="100E65"/>
                </a:solidFill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</a:rPr>
              <a:t>заједничке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јавне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набавке</a:t>
            </a:r>
            <a:r>
              <a:rPr lang="sr-Cyrl-RS" sz="2400" b="1" dirty="0" smtClean="0">
                <a:solidFill>
                  <a:srgbClr val="100E65"/>
                </a:solidFill>
              </a:rPr>
              <a:t> (1)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1080655"/>
            <a:ext cx="10643215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u="sng" dirty="0" err="1" smtClean="0">
                <a:solidFill>
                  <a:srgbClr val="2933D6"/>
                </a:solidFill>
              </a:rPr>
              <a:t>Централизоване</a:t>
            </a:r>
            <a:r>
              <a:rPr lang="en-US" sz="2000" b="1" u="sng" dirty="0" smtClean="0">
                <a:solidFill>
                  <a:srgbClr val="2933D6"/>
                </a:solidFill>
              </a:rPr>
              <a:t> </a:t>
            </a:r>
            <a:r>
              <a:rPr lang="en-US" sz="2000" b="1" u="sng" dirty="0" err="1" smtClean="0">
                <a:solidFill>
                  <a:srgbClr val="2933D6"/>
                </a:solidFill>
              </a:rPr>
              <a:t>јавне</a:t>
            </a:r>
            <a:r>
              <a:rPr lang="en-US" sz="2000" b="1" u="sng" dirty="0" smtClean="0">
                <a:solidFill>
                  <a:srgbClr val="2933D6"/>
                </a:solidFill>
              </a:rPr>
              <a:t> </a:t>
            </a:r>
            <a:r>
              <a:rPr lang="en-US" sz="2000" b="1" u="sng" dirty="0" err="1" smtClean="0">
                <a:solidFill>
                  <a:srgbClr val="2933D6"/>
                </a:solidFill>
              </a:rPr>
              <a:t>набавке</a:t>
            </a:r>
            <a:endParaRPr lang="sr-Cyrl-RS" sz="2000" b="1" u="sng" dirty="0" smtClean="0">
              <a:solidFill>
                <a:srgbClr val="2933D6"/>
              </a:solidFill>
            </a:endParaRPr>
          </a:p>
          <a:p>
            <a:pPr algn="just"/>
            <a:endParaRPr lang="en-US" sz="2000" u="sng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Члан</a:t>
            </a:r>
            <a:r>
              <a:rPr lang="en-US" sz="2000" b="1" dirty="0" smtClean="0">
                <a:solidFill>
                  <a:srgbClr val="2933D6"/>
                </a:solidFill>
              </a:rPr>
              <a:t> 78.</a:t>
            </a:r>
            <a:r>
              <a:rPr lang="sr-Cyrl-RS" sz="2000" b="1" dirty="0" smtClean="0">
                <a:solidFill>
                  <a:srgbClr val="2933D6"/>
                </a:solidFill>
              </a:rPr>
              <a:t> ЗЈН -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Послови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централизоване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набавке</a:t>
            </a:r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Послови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централизоване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</a:rPr>
              <a:t> (</a:t>
            </a:r>
            <a:r>
              <a:rPr lang="en-US" sz="2000" b="1" dirty="0" err="1" smtClean="0">
                <a:solidFill>
                  <a:srgbClr val="2933D6"/>
                </a:solidFill>
              </a:rPr>
              <a:t>ЦЈН</a:t>
            </a:r>
            <a:r>
              <a:rPr lang="en-US" sz="2000" b="1" dirty="0" smtClean="0">
                <a:solidFill>
                  <a:srgbClr val="2933D6"/>
                </a:solidFill>
              </a:rPr>
              <a:t>) </a:t>
            </a:r>
            <a:r>
              <a:rPr lang="en-US" sz="2000" b="1" dirty="0" err="1" smtClean="0">
                <a:solidFill>
                  <a:srgbClr val="2933D6"/>
                </a:solidFill>
              </a:rPr>
              <a:t>спроводе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облику</a:t>
            </a:r>
            <a:r>
              <a:rPr lang="en-US" sz="2000" b="1" dirty="0" smtClean="0">
                <a:solidFill>
                  <a:srgbClr val="2933D6"/>
                </a:solidFill>
              </a:rPr>
              <a:t>: </a:t>
            </a:r>
            <a:r>
              <a:rPr lang="en-US" sz="2000" dirty="0" smtClean="0">
                <a:solidFill>
                  <a:srgbClr val="2933D6"/>
                </a:solidFill>
              </a:rPr>
              <a:t>(1)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прибављања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добара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услуга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намењених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наручиоцима</a:t>
            </a:r>
            <a:r>
              <a:rPr lang="en-US" sz="2000" b="1" dirty="0" smtClean="0">
                <a:solidFill>
                  <a:srgbClr val="2933D6"/>
                </a:solidFill>
              </a:rPr>
              <a:t>; (2) </a:t>
            </a:r>
            <a:r>
              <a:rPr lang="en-US" sz="2000" b="1" dirty="0" err="1" smtClean="0">
                <a:solidFill>
                  <a:srgbClr val="2933D6"/>
                </a:solidFill>
              </a:rPr>
              <a:t>доделе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b="1" dirty="0" smtClean="0">
                <a:solidFill>
                  <a:srgbClr val="2933D6"/>
                </a:solidFill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јавној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набавци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закључивања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оквирних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споразума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добра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услуге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радове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ће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користити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наручиоци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dirty="0" smtClean="0">
                <a:solidFill>
                  <a:srgbClr val="2933D6"/>
                </a:solidFill>
              </a:rPr>
              <a:t>(</a:t>
            </a:r>
            <a:r>
              <a:rPr lang="en-US" sz="2000" dirty="0" err="1" smtClean="0">
                <a:solidFill>
                  <a:srgbClr val="2933D6"/>
                </a:solidFill>
              </a:rPr>
              <a:t>члан</a:t>
            </a:r>
            <a:r>
              <a:rPr lang="en-US" sz="2000" dirty="0" smtClean="0">
                <a:solidFill>
                  <a:srgbClr val="2933D6"/>
                </a:solidFill>
              </a:rPr>
              <a:t> 2. </a:t>
            </a:r>
            <a:r>
              <a:rPr lang="en-US" sz="2000" dirty="0" err="1" smtClean="0">
                <a:solidFill>
                  <a:srgbClr val="2933D6"/>
                </a:solidFill>
              </a:rPr>
              <a:t>став</a:t>
            </a:r>
            <a:r>
              <a:rPr lang="en-US" sz="2000" dirty="0" smtClean="0">
                <a:solidFill>
                  <a:srgbClr val="2933D6"/>
                </a:solidFill>
              </a:rPr>
              <a:t> 1. </a:t>
            </a:r>
            <a:r>
              <a:rPr lang="en-US" sz="2000" dirty="0" err="1" smtClean="0">
                <a:solidFill>
                  <a:srgbClr val="2933D6"/>
                </a:solidFill>
              </a:rPr>
              <a:t>тачка</a:t>
            </a:r>
            <a:r>
              <a:rPr lang="en-US" sz="2000" dirty="0" smtClean="0">
                <a:solidFill>
                  <a:srgbClr val="2933D6"/>
                </a:solidFill>
              </a:rPr>
              <a:t> 15).</a:t>
            </a:r>
          </a:p>
          <a:p>
            <a:pPr algn="just"/>
            <a:endParaRPr lang="sr-Cyrl-R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набавља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добра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услуге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тела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ЦЈН</a:t>
            </a:r>
            <a:r>
              <a:rPr lang="en-US" sz="2000" b="1" dirty="0" smtClean="0">
                <a:solidFill>
                  <a:srgbClr val="2933D6"/>
                </a:solidFill>
              </a:rPr>
              <a:t>. </a:t>
            </a:r>
            <a:endParaRPr lang="sr-Cyrl-RS" sz="20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набавља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добра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услуге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радове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тела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ЦЈН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sr-Cyrl-CS" sz="2000" b="1" dirty="0" smtClean="0">
                <a:solidFill>
                  <a:srgbClr val="2933D6"/>
                </a:solidFill>
              </a:rPr>
              <a:t>на основу: </a:t>
            </a:r>
            <a:r>
              <a:rPr lang="sr-Cyrl-CS" sz="2000" dirty="0" smtClean="0">
                <a:solidFill>
                  <a:srgbClr val="2933D6"/>
                </a:solidFill>
              </a:rPr>
              <a:t>оквирног споразума који је закључило тело за </a:t>
            </a:r>
            <a:r>
              <a:rPr lang="en-US" sz="2000" dirty="0" err="1" smtClean="0">
                <a:solidFill>
                  <a:srgbClr val="2933D6"/>
                </a:solidFill>
              </a:rPr>
              <a:t>ЦЈН</a:t>
            </a:r>
            <a:r>
              <a:rPr lang="sr-Cyrl-CS" sz="2000" dirty="0" smtClean="0">
                <a:solidFill>
                  <a:srgbClr val="2933D6"/>
                </a:solidFill>
              </a:rPr>
              <a:t>, уговора који је доделило тело за </a:t>
            </a:r>
            <a:r>
              <a:rPr lang="en-US" sz="2000" dirty="0" err="1" smtClean="0">
                <a:solidFill>
                  <a:srgbClr val="2933D6"/>
                </a:solidFill>
              </a:rPr>
              <a:t>ЦЈН</a:t>
            </a:r>
            <a:r>
              <a:rPr lang="sr-Cyrl-CS" sz="2000" dirty="0" smtClean="0">
                <a:solidFill>
                  <a:srgbClr val="2933D6"/>
                </a:solidFill>
              </a:rPr>
              <a:t> или користећи систем динамичне набавке којим управља тело за </a:t>
            </a:r>
            <a:r>
              <a:rPr lang="en-US" sz="2000" dirty="0" err="1" smtClean="0">
                <a:solidFill>
                  <a:srgbClr val="2933D6"/>
                </a:solidFill>
              </a:rPr>
              <a:t>ЦЈН</a:t>
            </a:r>
            <a:r>
              <a:rPr lang="sr-Cyrl-CS" sz="2000" dirty="0" smtClean="0">
                <a:solidFill>
                  <a:srgbClr val="2933D6"/>
                </a:solidFill>
              </a:rPr>
              <a:t>. Ако </a:t>
            </a:r>
            <a:r>
              <a:rPr lang="en-US" sz="2000" dirty="0" err="1" smtClean="0">
                <a:solidFill>
                  <a:srgbClr val="2933D6"/>
                </a:solidFill>
              </a:rPr>
              <a:t>систем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динамичне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управља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тело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ЦЈН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могу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користе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други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наручиоци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то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мора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буде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наведено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јавном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позиву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овај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систем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успоставља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en-US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11.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Централизоване</a:t>
            </a:r>
            <a:r>
              <a:rPr lang="en-US" sz="2400" b="1" dirty="0" smtClean="0">
                <a:solidFill>
                  <a:srgbClr val="100E65"/>
                </a:solidFill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</a:rPr>
              <a:t>заједничке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јавне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набавке</a:t>
            </a:r>
            <a:r>
              <a:rPr lang="sr-Cyrl-RS" sz="2400" b="1" dirty="0" smtClean="0">
                <a:solidFill>
                  <a:srgbClr val="100E65"/>
                </a:solidFill>
              </a:rPr>
              <a:t> (2)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1039091"/>
            <a:ext cx="1064321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има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одговорност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испуњење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обавеза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погледу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делова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набавке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самостално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спроводи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као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што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су</a:t>
            </a:r>
            <a:r>
              <a:rPr lang="en-US" b="1" dirty="0" smtClean="0">
                <a:solidFill>
                  <a:srgbClr val="2933D6"/>
                </a:solidFill>
              </a:rPr>
              <a:t>: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спровођење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поновног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отварања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конкуренције</a:t>
            </a:r>
            <a:r>
              <a:rPr lang="en-US" dirty="0" smtClean="0">
                <a:solidFill>
                  <a:srgbClr val="2933D6"/>
                </a:solidFill>
              </a:rPr>
              <a:t>, у </a:t>
            </a:r>
            <a:r>
              <a:rPr lang="en-US" dirty="0" err="1" smtClean="0">
                <a:solidFill>
                  <a:srgbClr val="2933D6"/>
                </a:solidFill>
              </a:rPr>
              <a:t>складу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оквирним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споразумом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закључило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тело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ЦЈН</a:t>
            </a:r>
            <a:r>
              <a:rPr lang="en-US" dirty="0" smtClean="0">
                <a:solidFill>
                  <a:srgbClr val="2933D6"/>
                </a:solidFill>
              </a:rPr>
              <a:t>; </a:t>
            </a:r>
            <a:r>
              <a:rPr lang="en-US" dirty="0" err="1" smtClean="0">
                <a:solidFill>
                  <a:srgbClr val="2933D6"/>
                </a:solidFill>
              </a:rPr>
              <a:t>одређивање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коме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привредних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субјеката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страна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оквирном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споразуму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треба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буде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додељен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уговор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основу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оквирног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споразума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тело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ЦЈН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закључило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без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поновног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отварања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конкуренције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међу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понуђачима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делимично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без</a:t>
            </a:r>
            <a:r>
              <a:rPr lang="en-US" dirty="0" smtClean="0">
                <a:solidFill>
                  <a:srgbClr val="2933D6"/>
                </a:solidFill>
              </a:rPr>
              <a:t>, а </a:t>
            </a:r>
            <a:r>
              <a:rPr lang="en-US" dirty="0" err="1" smtClean="0">
                <a:solidFill>
                  <a:srgbClr val="2933D6"/>
                </a:solidFill>
              </a:rPr>
              <a:t>делимично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поновним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отварањем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конкуренције</a:t>
            </a:r>
            <a:r>
              <a:rPr lang="en-US" dirty="0" smtClean="0">
                <a:solidFill>
                  <a:srgbClr val="2933D6"/>
                </a:solidFill>
              </a:rPr>
              <a:t>; 3) </a:t>
            </a:r>
            <a:r>
              <a:rPr lang="en-US" dirty="0" err="1" smtClean="0">
                <a:solidFill>
                  <a:srgbClr val="2933D6"/>
                </a:solidFill>
              </a:rPr>
              <a:t>додела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уговора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оквиру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система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динамичне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управља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тело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ЦЈН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  <a:endParaRPr lang="sr-Cyrl-RS" dirty="0" smtClean="0">
              <a:solidFill>
                <a:srgbClr val="2933D6"/>
              </a:solidFill>
            </a:endParaRPr>
          </a:p>
          <a:p>
            <a:pPr algn="just"/>
            <a:endParaRPr lang="en-US" dirty="0" smtClean="0">
              <a:solidFill>
                <a:srgbClr val="2933D6"/>
              </a:solidFill>
            </a:endParaRPr>
          </a:p>
          <a:p>
            <a:pPr algn="just"/>
            <a:r>
              <a:rPr lang="en-US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може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телу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ЦЈН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без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примене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јавне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набавке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додели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уговор</a:t>
            </a:r>
            <a:r>
              <a:rPr lang="en-US" b="1" dirty="0" smtClean="0">
                <a:solidFill>
                  <a:srgbClr val="2933D6"/>
                </a:solidFill>
              </a:rPr>
              <a:t> о </a:t>
            </a:r>
            <a:r>
              <a:rPr lang="en-US" b="1" dirty="0" err="1" smtClean="0">
                <a:solidFill>
                  <a:srgbClr val="2933D6"/>
                </a:solidFill>
              </a:rPr>
              <a:t>обављању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послова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ЦЈН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који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може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укључује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обављање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помоћних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послова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набавке</a:t>
            </a:r>
            <a:r>
              <a:rPr lang="en-US" b="1" dirty="0" smtClean="0">
                <a:solidFill>
                  <a:srgbClr val="2933D6"/>
                </a:solidFill>
              </a:rPr>
              <a:t>. </a:t>
            </a:r>
            <a:r>
              <a:rPr lang="en-US" dirty="0" smtClean="0">
                <a:solidFill>
                  <a:srgbClr val="2933D6"/>
                </a:solidFill>
              </a:rPr>
              <a:t>У </a:t>
            </a:r>
            <a:r>
              <a:rPr lang="en-US" dirty="0" err="1" smtClean="0">
                <a:solidFill>
                  <a:srgbClr val="2933D6"/>
                </a:solidFill>
              </a:rPr>
              <a:t>члану</a:t>
            </a:r>
            <a:r>
              <a:rPr lang="en-US" dirty="0" smtClean="0">
                <a:solidFill>
                  <a:srgbClr val="2933D6"/>
                </a:solidFill>
              </a:rPr>
              <a:t> 2. </a:t>
            </a:r>
            <a:r>
              <a:rPr lang="en-US" dirty="0" err="1" smtClean="0">
                <a:solidFill>
                  <a:srgbClr val="2933D6"/>
                </a:solidFill>
              </a:rPr>
              <a:t>тачка</a:t>
            </a:r>
            <a:r>
              <a:rPr lang="en-US" dirty="0" smtClean="0">
                <a:solidFill>
                  <a:srgbClr val="2933D6"/>
                </a:solidFill>
              </a:rPr>
              <a:t> 16) </a:t>
            </a:r>
            <a:r>
              <a:rPr lang="en-US" dirty="0" err="1" smtClean="0">
                <a:solidFill>
                  <a:srgbClr val="2933D6"/>
                </a:solidFill>
              </a:rPr>
              <a:t>прописано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послови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састоје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пружању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подршке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пословима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набавке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нарочито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погледу</a:t>
            </a:r>
            <a:r>
              <a:rPr lang="en-US" dirty="0" smtClean="0">
                <a:solidFill>
                  <a:srgbClr val="2933D6"/>
                </a:solidFill>
              </a:rPr>
              <a:t>: 1) </a:t>
            </a:r>
            <a:r>
              <a:rPr lang="en-US" dirty="0" err="1" smtClean="0">
                <a:solidFill>
                  <a:srgbClr val="2933D6"/>
                </a:solidFill>
              </a:rPr>
              <a:t>техничке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инфраструктуре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наручиоцима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омогућава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доделу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уговора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закључивање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оквирних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споразума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добра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услуге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радове</a:t>
            </a:r>
            <a:r>
              <a:rPr lang="en-US" dirty="0" smtClean="0">
                <a:solidFill>
                  <a:srgbClr val="2933D6"/>
                </a:solidFill>
              </a:rPr>
              <a:t>; 2) </a:t>
            </a:r>
            <a:r>
              <a:rPr lang="en-US" dirty="0" err="1" smtClean="0">
                <a:solidFill>
                  <a:srgbClr val="2933D6"/>
                </a:solidFill>
              </a:rPr>
              <a:t>саветовања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погледу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припреме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спровођења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поступака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јавне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набавке</a:t>
            </a:r>
            <a:r>
              <a:rPr lang="en-US" dirty="0" smtClean="0">
                <a:solidFill>
                  <a:srgbClr val="2933D6"/>
                </a:solidFill>
              </a:rPr>
              <a:t>; 3) </a:t>
            </a:r>
            <a:r>
              <a:rPr lang="en-US" dirty="0" err="1" smtClean="0">
                <a:solidFill>
                  <a:srgbClr val="2933D6"/>
                </a:solidFill>
              </a:rPr>
              <a:t>припреме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спровођења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поступака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јавне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набавке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име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рачун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одређеног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наручиоца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en-US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2. </a:t>
            </a:r>
            <a:r>
              <a:rPr lang="en-US" sz="2400" b="1" dirty="0" err="1" smtClean="0">
                <a:solidFill>
                  <a:srgbClr val="100E65"/>
                </a:solidFill>
              </a:rPr>
              <a:t>Језик</a:t>
            </a:r>
            <a:r>
              <a:rPr lang="en-US" sz="2400" b="1" dirty="0" smtClean="0">
                <a:solidFill>
                  <a:srgbClr val="100E65"/>
                </a:solidFill>
              </a:rPr>
              <a:t> у </a:t>
            </a:r>
            <a:r>
              <a:rPr lang="en-US" sz="2400" b="1" dirty="0" err="1" smtClean="0">
                <a:solidFill>
                  <a:srgbClr val="100E65"/>
                </a:solidFill>
              </a:rPr>
              <a:t>поступку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јавне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набавке</a:t>
            </a:r>
            <a:r>
              <a:rPr lang="sr-Cyrl-RS" sz="2400" b="1" dirty="0" smtClean="0">
                <a:solidFill>
                  <a:srgbClr val="100E65"/>
                </a:solidFill>
              </a:rPr>
              <a:t> (2) 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03564"/>
            <a:ext cx="1064321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err="1" smtClean="0">
                <a:solidFill>
                  <a:srgbClr val="2933D6"/>
                </a:solidFill>
              </a:rPr>
              <a:t>Понуда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не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буде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одбијена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као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неприхватљива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ако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је</a:t>
            </a:r>
            <a:r>
              <a:rPr lang="en-US" sz="2400" b="1" dirty="0" smtClean="0">
                <a:solidFill>
                  <a:srgbClr val="2933D6"/>
                </a:solidFill>
              </a:rPr>
              <a:t> у </a:t>
            </a:r>
            <a:r>
              <a:rPr lang="en-US" sz="2400" b="1" dirty="0" err="1" smtClean="0">
                <a:solidFill>
                  <a:srgbClr val="2933D6"/>
                </a:solidFill>
              </a:rPr>
              <a:t>целини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или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делимично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достављена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на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страном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језику</a:t>
            </a:r>
            <a:r>
              <a:rPr lang="en-US" sz="2400" b="1" dirty="0" smtClean="0">
                <a:solidFill>
                  <a:srgbClr val="2933D6"/>
                </a:solidFill>
              </a:rPr>
              <a:t>, </a:t>
            </a:r>
            <a:r>
              <a:rPr lang="en-US" sz="2400" b="1" dirty="0" err="1" smtClean="0">
                <a:solidFill>
                  <a:srgbClr val="2933D6"/>
                </a:solidFill>
              </a:rPr>
              <a:t>под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условом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је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био</a:t>
            </a:r>
            <a:r>
              <a:rPr lang="en-US" sz="2400" b="1" dirty="0" smtClean="0">
                <a:solidFill>
                  <a:srgbClr val="2933D6"/>
                </a:solidFill>
              </a:rPr>
              <a:t> у </a:t>
            </a:r>
            <a:r>
              <a:rPr lang="en-US" sz="2400" b="1" dirty="0" err="1" smtClean="0">
                <a:solidFill>
                  <a:srgbClr val="2933D6"/>
                </a:solidFill>
              </a:rPr>
              <a:t>могућности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утврди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стварну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садржину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понуде</a:t>
            </a:r>
            <a:r>
              <a:rPr lang="en-US" sz="2400" b="1" dirty="0" smtClean="0">
                <a:solidFill>
                  <a:srgbClr val="2933D6"/>
                </a:solidFill>
              </a:rPr>
              <a:t> и </a:t>
            </a:r>
            <a:r>
              <a:rPr lang="en-US" sz="2400" b="1" dirty="0" err="1" smtClean="0">
                <a:solidFill>
                  <a:srgbClr val="2933D6"/>
                </a:solidFill>
              </a:rPr>
              <a:t>да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је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упореди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са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другим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понудама</a:t>
            </a:r>
            <a:r>
              <a:rPr lang="en-US" sz="2400" dirty="0" smtClean="0">
                <a:solidFill>
                  <a:srgbClr val="2933D6"/>
                </a:solidFill>
              </a:rPr>
              <a:t>, </a:t>
            </a:r>
            <a:r>
              <a:rPr lang="en-US" sz="2400" dirty="0" err="1" smtClean="0">
                <a:solidFill>
                  <a:srgbClr val="2933D6"/>
                </a:solidFill>
              </a:rPr>
              <a:t>нпр</a:t>
            </a:r>
            <a:r>
              <a:rPr lang="en-US" sz="2400" dirty="0" smtClean="0">
                <a:solidFill>
                  <a:srgbClr val="2933D6"/>
                </a:solidFill>
              </a:rPr>
              <a:t>. </a:t>
            </a:r>
            <a:r>
              <a:rPr lang="en-US" sz="2400" dirty="0" err="1" smtClean="0">
                <a:solidFill>
                  <a:srgbClr val="2933D6"/>
                </a:solidFill>
              </a:rPr>
              <a:t>јер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су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чланови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комисије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знали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тај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страни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језик</a:t>
            </a:r>
            <a:r>
              <a:rPr lang="en-US" sz="2400" dirty="0" smtClean="0">
                <a:solidFill>
                  <a:srgbClr val="2933D6"/>
                </a:solidFill>
              </a:rPr>
              <a:t> (</a:t>
            </a:r>
            <a:r>
              <a:rPr lang="en-US" sz="2400" dirty="0" err="1" smtClean="0">
                <a:solidFill>
                  <a:srgbClr val="2933D6"/>
                </a:solidFill>
              </a:rPr>
              <a:t>решења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Републичке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комисије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бр</a:t>
            </a:r>
            <a:r>
              <a:rPr lang="en-US" sz="2400" dirty="0" smtClean="0">
                <a:solidFill>
                  <a:srgbClr val="2933D6"/>
                </a:solidFill>
              </a:rPr>
              <a:t>. 4-00-1165/2018 </a:t>
            </a:r>
            <a:r>
              <a:rPr lang="en-US" sz="2400" dirty="0" err="1" smtClean="0">
                <a:solidFill>
                  <a:srgbClr val="2933D6"/>
                </a:solidFill>
              </a:rPr>
              <a:t>од</a:t>
            </a:r>
            <a:r>
              <a:rPr lang="en-US" sz="2400" dirty="0" smtClean="0">
                <a:solidFill>
                  <a:srgbClr val="2933D6"/>
                </a:solidFill>
              </a:rPr>
              <a:t> 5. </a:t>
            </a:r>
            <a:r>
              <a:rPr lang="en-US" sz="2400" dirty="0" err="1" smtClean="0">
                <a:solidFill>
                  <a:srgbClr val="2933D6"/>
                </a:solidFill>
              </a:rPr>
              <a:t>децембра</a:t>
            </a:r>
            <a:r>
              <a:rPr lang="en-US" sz="2400" dirty="0" smtClean="0">
                <a:solidFill>
                  <a:srgbClr val="2933D6"/>
                </a:solidFill>
              </a:rPr>
              <a:t> 2018. и 4-00-813/2020 </a:t>
            </a:r>
            <a:r>
              <a:rPr lang="en-US" sz="2400" dirty="0" err="1" smtClean="0">
                <a:solidFill>
                  <a:srgbClr val="2933D6"/>
                </a:solidFill>
              </a:rPr>
              <a:t>од</a:t>
            </a:r>
            <a:r>
              <a:rPr lang="en-US" sz="2400" dirty="0" smtClean="0">
                <a:solidFill>
                  <a:srgbClr val="2933D6"/>
                </a:solidFill>
              </a:rPr>
              <a:t> 25. </a:t>
            </a:r>
            <a:r>
              <a:rPr lang="en-US" sz="2400" dirty="0" err="1" smtClean="0">
                <a:solidFill>
                  <a:srgbClr val="2933D6"/>
                </a:solidFill>
              </a:rPr>
              <a:t>септембра</a:t>
            </a:r>
            <a:r>
              <a:rPr lang="en-US" sz="2400" dirty="0" smtClean="0">
                <a:solidFill>
                  <a:srgbClr val="2933D6"/>
                </a:solidFill>
              </a:rPr>
              <a:t> 2020).</a:t>
            </a:r>
          </a:p>
          <a:p>
            <a:pPr algn="just"/>
            <a:r>
              <a:rPr lang="en-US" sz="2400" b="1" dirty="0" err="1" smtClean="0">
                <a:solidFill>
                  <a:srgbClr val="2933D6"/>
                </a:solidFill>
              </a:rPr>
              <a:t>Ако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се</a:t>
            </a:r>
            <a:r>
              <a:rPr lang="en-US" sz="2400" b="1" dirty="0" smtClean="0">
                <a:solidFill>
                  <a:srgbClr val="2933D6"/>
                </a:solidFill>
              </a:rPr>
              <a:t> у </a:t>
            </a:r>
            <a:r>
              <a:rPr lang="en-US" sz="2400" b="1" dirty="0" err="1" smtClean="0">
                <a:solidFill>
                  <a:srgbClr val="2933D6"/>
                </a:solidFill>
              </a:rPr>
              <a:t>поступку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прегледа</a:t>
            </a:r>
            <a:r>
              <a:rPr lang="en-US" sz="2400" b="1" dirty="0" smtClean="0">
                <a:solidFill>
                  <a:srgbClr val="2933D6"/>
                </a:solidFill>
              </a:rPr>
              <a:t> и </a:t>
            </a:r>
            <a:r>
              <a:rPr lang="en-US" sz="2400" b="1" dirty="0" err="1" smtClean="0">
                <a:solidFill>
                  <a:srgbClr val="2933D6"/>
                </a:solidFill>
              </a:rPr>
              <a:t>оцене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понуда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утврди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део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понуде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треба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буде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преведен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на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српски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језик</a:t>
            </a:r>
            <a:r>
              <a:rPr lang="en-US" sz="2400" b="1" dirty="0" smtClean="0">
                <a:solidFill>
                  <a:srgbClr val="2933D6"/>
                </a:solidFill>
              </a:rPr>
              <a:t>, </a:t>
            </a:r>
            <a:r>
              <a:rPr lang="en-US" sz="24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није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овлашћен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понуду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оцени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као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неприхватљиву</a:t>
            </a:r>
            <a:r>
              <a:rPr lang="en-US" sz="2400" b="1" dirty="0" smtClean="0">
                <a:solidFill>
                  <a:srgbClr val="2933D6"/>
                </a:solidFill>
              </a:rPr>
              <a:t>, </a:t>
            </a:r>
            <a:r>
              <a:rPr lang="en-US" sz="2400" b="1" dirty="0" err="1" smtClean="0">
                <a:solidFill>
                  <a:srgbClr val="2933D6"/>
                </a:solidFill>
              </a:rPr>
              <a:t>већ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је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дужан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одреди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примерен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рок</a:t>
            </a:r>
            <a:r>
              <a:rPr lang="en-US" sz="2400" b="1" dirty="0" smtClean="0">
                <a:solidFill>
                  <a:srgbClr val="2933D6"/>
                </a:solidFill>
              </a:rPr>
              <a:t> у </a:t>
            </a:r>
            <a:r>
              <a:rPr lang="en-US" sz="2400" b="1" dirty="0" err="1" smtClean="0">
                <a:solidFill>
                  <a:srgbClr val="2933D6"/>
                </a:solidFill>
              </a:rPr>
              <a:t>коме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је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понуђач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дужан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изврши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превод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тог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дела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понуде</a:t>
            </a:r>
            <a:r>
              <a:rPr lang="en-US" sz="2400" dirty="0" smtClean="0">
                <a:solidFill>
                  <a:srgbClr val="2933D6"/>
                </a:solidFill>
              </a:rPr>
              <a:t> (</a:t>
            </a:r>
            <a:r>
              <a:rPr lang="en-US" sz="2400" dirty="0" err="1" smtClean="0">
                <a:solidFill>
                  <a:srgbClr val="2933D6"/>
                </a:solidFill>
              </a:rPr>
              <a:t>решењ</a:t>
            </a:r>
            <a:r>
              <a:rPr lang="sr-Cyrl-RS" sz="2400" dirty="0" smtClean="0">
                <a:solidFill>
                  <a:srgbClr val="2933D6"/>
                </a:solidFill>
              </a:rPr>
              <a:t>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Републичке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комисије</a:t>
            </a:r>
            <a:r>
              <a:rPr lang="en-US" sz="2400" dirty="0" smtClean="0">
                <a:solidFill>
                  <a:srgbClr val="2933D6"/>
                </a:solidFill>
              </a:rPr>
              <a:t> </a:t>
            </a:r>
            <a:r>
              <a:rPr lang="en-US" sz="2400" dirty="0" err="1" smtClean="0">
                <a:solidFill>
                  <a:srgbClr val="2933D6"/>
                </a:solidFill>
              </a:rPr>
              <a:t>бр</a:t>
            </a:r>
            <a:r>
              <a:rPr lang="en-US" sz="2400" dirty="0" smtClean="0">
                <a:solidFill>
                  <a:srgbClr val="2933D6"/>
                </a:solidFill>
              </a:rPr>
              <a:t>. 4-00-484/2019 </a:t>
            </a:r>
            <a:r>
              <a:rPr lang="en-US" sz="2400" dirty="0" err="1" smtClean="0">
                <a:solidFill>
                  <a:srgbClr val="2933D6"/>
                </a:solidFill>
              </a:rPr>
              <a:t>од</a:t>
            </a:r>
            <a:r>
              <a:rPr lang="en-US" sz="2400" dirty="0" smtClean="0">
                <a:solidFill>
                  <a:srgbClr val="2933D6"/>
                </a:solidFill>
              </a:rPr>
              <a:t> 16. </a:t>
            </a:r>
            <a:r>
              <a:rPr lang="en-US" sz="2400" dirty="0" err="1" smtClean="0">
                <a:solidFill>
                  <a:srgbClr val="2933D6"/>
                </a:solidFill>
              </a:rPr>
              <a:t>јула</a:t>
            </a:r>
            <a:r>
              <a:rPr lang="en-US" sz="2400" dirty="0" smtClean="0">
                <a:solidFill>
                  <a:srgbClr val="2933D6"/>
                </a:solidFill>
              </a:rPr>
              <a:t> 2019).</a:t>
            </a:r>
          </a:p>
          <a:p>
            <a:pPr algn="just"/>
            <a:r>
              <a:rPr lang="en-US" sz="2400" b="1" dirty="0" smtClean="0">
                <a:solidFill>
                  <a:srgbClr val="2933D6"/>
                </a:solidFill>
              </a:rPr>
              <a:t>У </a:t>
            </a:r>
            <a:r>
              <a:rPr lang="en-US" sz="2400" b="1" dirty="0" err="1" smtClean="0">
                <a:solidFill>
                  <a:srgbClr val="2933D6"/>
                </a:solidFill>
              </a:rPr>
              <a:t>случају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спора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веродостојна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је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верзија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документације</a:t>
            </a:r>
            <a:r>
              <a:rPr lang="en-US" sz="2400" b="1" dirty="0" smtClean="0">
                <a:solidFill>
                  <a:srgbClr val="2933D6"/>
                </a:solidFill>
              </a:rPr>
              <a:t> о </a:t>
            </a:r>
            <a:r>
              <a:rPr lang="en-US" sz="2400" b="1" dirty="0" err="1" smtClean="0">
                <a:solidFill>
                  <a:srgbClr val="2933D6"/>
                </a:solidFill>
              </a:rPr>
              <a:t>набавци</a:t>
            </a:r>
            <a:r>
              <a:rPr lang="en-US" sz="2400" b="1" dirty="0" smtClean="0">
                <a:solidFill>
                  <a:srgbClr val="2933D6"/>
                </a:solidFill>
              </a:rPr>
              <a:t>, </a:t>
            </a:r>
            <a:r>
              <a:rPr lang="en-US" sz="2400" b="1" dirty="0" err="1" smtClean="0">
                <a:solidFill>
                  <a:srgbClr val="2933D6"/>
                </a:solidFill>
              </a:rPr>
              <a:t>односно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понуде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на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српском</a:t>
            </a:r>
            <a:r>
              <a:rPr lang="en-US" sz="2400" b="1" dirty="0" smtClean="0">
                <a:solidFill>
                  <a:srgbClr val="2933D6"/>
                </a:solidFill>
              </a:rPr>
              <a:t> </a:t>
            </a:r>
            <a:r>
              <a:rPr lang="en-US" sz="2400" b="1" dirty="0" err="1" smtClean="0">
                <a:solidFill>
                  <a:srgbClr val="2933D6"/>
                </a:solidFill>
              </a:rPr>
              <a:t>језику</a:t>
            </a:r>
            <a:r>
              <a:rPr lang="en-US" sz="2400" b="1" dirty="0" smtClean="0">
                <a:solidFill>
                  <a:srgbClr val="2933D6"/>
                </a:solidFill>
              </a:rPr>
              <a:t>.</a:t>
            </a:r>
            <a:endParaRPr lang="en-US" sz="2400" dirty="0" smtClean="0">
              <a:solidFill>
                <a:srgbClr val="2933D6"/>
              </a:solidFill>
            </a:endParaRPr>
          </a:p>
          <a:p>
            <a:endParaRPr lang="sr-Cyrl-RS" sz="2400" b="1" dirty="0" smtClean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11.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Централизоване</a:t>
            </a:r>
            <a:r>
              <a:rPr lang="en-US" sz="2400" b="1" dirty="0" smtClean="0">
                <a:solidFill>
                  <a:srgbClr val="100E65"/>
                </a:solidFill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</a:rPr>
              <a:t>заједничке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јавне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набавке</a:t>
            </a:r>
            <a:r>
              <a:rPr lang="sr-Cyrl-RS" sz="2400" b="1" dirty="0" smtClean="0">
                <a:solidFill>
                  <a:srgbClr val="100E65"/>
                </a:solidFill>
              </a:rPr>
              <a:t> (3)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03565"/>
            <a:ext cx="1064321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 smtClean="0">
                <a:solidFill>
                  <a:srgbClr val="2933D6"/>
                </a:solidFill>
              </a:rPr>
              <a:t>Члан</a:t>
            </a:r>
            <a:r>
              <a:rPr lang="en-US" b="1" dirty="0" smtClean="0">
                <a:solidFill>
                  <a:srgbClr val="2933D6"/>
                </a:solidFill>
              </a:rPr>
              <a:t> 79.</a:t>
            </a:r>
            <a:r>
              <a:rPr lang="sr-Cyrl-RS" b="1" dirty="0" smtClean="0">
                <a:solidFill>
                  <a:srgbClr val="2933D6"/>
                </a:solidFill>
              </a:rPr>
              <a:t> ЗЈН - </a:t>
            </a:r>
            <a:r>
              <a:rPr lang="en-US" b="1" dirty="0" err="1" smtClean="0">
                <a:solidFill>
                  <a:srgbClr val="2933D6"/>
                </a:solidFill>
              </a:rPr>
              <a:t>Тело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централизоване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јавне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набавке</a:t>
            </a:r>
            <a:endParaRPr lang="en-US" dirty="0" smtClean="0">
              <a:solidFill>
                <a:srgbClr val="2933D6"/>
              </a:solidFill>
            </a:endParaRPr>
          </a:p>
          <a:p>
            <a:pPr algn="just"/>
            <a:r>
              <a:rPr lang="en-US" dirty="0" smtClean="0">
                <a:solidFill>
                  <a:srgbClr val="2933D6"/>
                </a:solidFill>
              </a:rPr>
              <a:t>У </a:t>
            </a:r>
            <a:r>
              <a:rPr lang="en-US" dirty="0" err="1" smtClean="0">
                <a:solidFill>
                  <a:srgbClr val="2933D6"/>
                </a:solidFill>
              </a:rPr>
              <a:t>члану</a:t>
            </a:r>
            <a:r>
              <a:rPr lang="en-US" dirty="0" smtClean="0">
                <a:solidFill>
                  <a:srgbClr val="2933D6"/>
                </a:solidFill>
              </a:rPr>
              <a:t> 2. </a:t>
            </a:r>
            <a:r>
              <a:rPr lang="en-US" dirty="0" err="1" smtClean="0">
                <a:solidFill>
                  <a:srgbClr val="2933D6"/>
                </a:solidFill>
              </a:rPr>
              <a:t>тачка</a:t>
            </a:r>
            <a:r>
              <a:rPr lang="en-US" dirty="0" smtClean="0">
                <a:solidFill>
                  <a:srgbClr val="2933D6"/>
                </a:solidFill>
              </a:rPr>
              <a:t> 14) </a:t>
            </a:r>
            <a:r>
              <a:rPr lang="en-US" dirty="0" err="1" smtClean="0">
                <a:solidFill>
                  <a:srgbClr val="2933D6"/>
                </a:solidFill>
              </a:rPr>
              <a:t>прописано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тело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ЦЈН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наручилац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спроводи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послове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ЦЈН</a:t>
            </a:r>
            <a:r>
              <a:rPr lang="en-US" dirty="0" smtClean="0">
                <a:solidFill>
                  <a:srgbClr val="2933D6"/>
                </a:solidFill>
              </a:rPr>
              <a:t>, а </a:t>
            </a:r>
            <a:r>
              <a:rPr lang="en-US" dirty="0" err="1" smtClean="0">
                <a:solidFill>
                  <a:srgbClr val="2933D6"/>
                </a:solidFill>
              </a:rPr>
              <a:t>може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врши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помоћне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послове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јавне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набавке</a:t>
            </a:r>
            <a:r>
              <a:rPr lang="en-US" dirty="0" smtClean="0">
                <a:solidFill>
                  <a:srgbClr val="2933D6"/>
                </a:solidFill>
              </a:rPr>
              <a:t>. У </a:t>
            </a:r>
            <a:r>
              <a:rPr lang="en-US" dirty="0" err="1" smtClean="0">
                <a:solidFill>
                  <a:srgbClr val="2933D6"/>
                </a:solidFill>
              </a:rPr>
              <a:t>члану</a:t>
            </a:r>
            <a:r>
              <a:rPr lang="en-US" dirty="0" smtClean="0">
                <a:solidFill>
                  <a:srgbClr val="2933D6"/>
                </a:solidFill>
              </a:rPr>
              <a:t> 79.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исто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прописано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уз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обавезу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овог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тела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поступке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спроведе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sr-Cyrl-CS" dirty="0" smtClean="0">
                <a:solidFill>
                  <a:srgbClr val="2933D6"/>
                </a:solidFill>
              </a:rPr>
              <a:t>на начин да </a:t>
            </a:r>
            <a:r>
              <a:rPr lang="sr-Cyrl-CS" b="1" dirty="0" smtClean="0">
                <a:solidFill>
                  <a:srgbClr val="2933D6"/>
                </a:solidFill>
              </a:rPr>
              <a:t>узме у обзир начело транспарентности и конкурентности јавне набавке, као и да обезбеди приступ тржишту малим и средњим предузећима, увек када је то могуће</a:t>
            </a:r>
            <a:r>
              <a:rPr lang="sr-Cyrl-CS" dirty="0" smtClean="0">
                <a:solidFill>
                  <a:srgbClr val="2933D6"/>
                </a:solidFill>
              </a:rPr>
              <a:t>.</a:t>
            </a:r>
            <a:endParaRPr lang="en-US" dirty="0" smtClean="0">
              <a:solidFill>
                <a:srgbClr val="2933D6"/>
              </a:solidFill>
            </a:endParaRPr>
          </a:p>
          <a:p>
            <a:pPr algn="just"/>
            <a:r>
              <a:rPr lang="sr-Cyrl-CS" dirty="0" smtClean="0">
                <a:solidFill>
                  <a:srgbClr val="2933D6"/>
                </a:solidFill>
              </a:rPr>
              <a:t>Послови </a:t>
            </a:r>
            <a:r>
              <a:rPr lang="en-US" dirty="0" err="1" smtClean="0">
                <a:solidFill>
                  <a:srgbClr val="2933D6"/>
                </a:solidFill>
              </a:rPr>
              <a:t>ЦЈН</a:t>
            </a:r>
            <a:r>
              <a:rPr lang="sr-Cyrl-CS" dirty="0" smtClean="0">
                <a:solidFill>
                  <a:srgbClr val="2933D6"/>
                </a:solidFill>
              </a:rPr>
              <a:t> могу да се обављају </a:t>
            </a:r>
            <a:r>
              <a:rPr lang="sr-Cyrl-CS" b="1" dirty="0" smtClean="0">
                <a:solidFill>
                  <a:srgbClr val="2933D6"/>
                </a:solidFill>
              </a:rPr>
              <a:t>на свим нивоима власти</a:t>
            </a:r>
            <a:r>
              <a:rPr lang="sr-Cyrl-CS" dirty="0" smtClean="0">
                <a:solidFill>
                  <a:srgbClr val="2933D6"/>
                </a:solidFill>
              </a:rPr>
              <a:t>: републичком, покрајинском, локалном. За ниво локалне самоуправе заједничко тело за </a:t>
            </a:r>
            <a:r>
              <a:rPr lang="en-US" dirty="0" err="1" smtClean="0">
                <a:solidFill>
                  <a:srgbClr val="2933D6"/>
                </a:solidFill>
              </a:rPr>
              <a:t>ЦЈН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sr-Cyrl-CS" dirty="0" smtClean="0">
                <a:solidFill>
                  <a:srgbClr val="2933D6"/>
                </a:solidFill>
              </a:rPr>
              <a:t>може да обавља те послове и за више локалних самоуправа. </a:t>
            </a:r>
            <a:endParaRPr lang="en-US" dirty="0" smtClean="0">
              <a:solidFill>
                <a:srgbClr val="2933D6"/>
              </a:solidFill>
            </a:endParaRPr>
          </a:p>
          <a:p>
            <a:pPr algn="just"/>
            <a:r>
              <a:rPr lang="sr-Cyrl-CS" b="1" dirty="0" smtClean="0">
                <a:solidFill>
                  <a:srgbClr val="2933D6"/>
                </a:solidFill>
              </a:rPr>
              <a:t>Организација и начин обављања послова </a:t>
            </a:r>
            <a:r>
              <a:rPr lang="en-US" b="1" dirty="0" err="1" smtClean="0">
                <a:solidFill>
                  <a:srgbClr val="2933D6"/>
                </a:solidFill>
              </a:rPr>
              <a:t>ЦЈН</a:t>
            </a:r>
            <a:r>
              <a:rPr lang="sr-Cyrl-CS" b="1" dirty="0" smtClean="0">
                <a:solidFill>
                  <a:srgbClr val="2933D6"/>
                </a:solidFill>
              </a:rPr>
              <a:t> уређује се, поред закона, прописом Владе, одлуком наручиоца или споразумом између наручилаца.</a:t>
            </a:r>
            <a:endParaRPr lang="en-US" b="1" dirty="0" smtClean="0">
              <a:solidFill>
                <a:srgbClr val="2933D6"/>
              </a:solidFill>
            </a:endParaRPr>
          </a:p>
          <a:p>
            <a:pPr algn="just"/>
            <a:r>
              <a:rPr lang="en-US" dirty="0" err="1" smtClean="0">
                <a:solidFill>
                  <a:srgbClr val="2933D6"/>
                </a:solidFill>
              </a:rPr>
              <a:t>Када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послови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ЦЈН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обављају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републичком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нивоу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пропис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Владе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садржи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одредбе</a:t>
            </a:r>
            <a:r>
              <a:rPr lang="en-US" b="1" dirty="0" smtClean="0">
                <a:solidFill>
                  <a:srgbClr val="2933D6"/>
                </a:solidFill>
              </a:rPr>
              <a:t> о</a:t>
            </a:r>
            <a:r>
              <a:rPr lang="en-US" dirty="0" smtClean="0">
                <a:solidFill>
                  <a:srgbClr val="2933D6"/>
                </a:solidFill>
              </a:rPr>
              <a:t>: 1) </a:t>
            </a:r>
            <a:r>
              <a:rPr lang="en-US" dirty="0" err="1" smtClean="0">
                <a:solidFill>
                  <a:srgbClr val="2933D6"/>
                </a:solidFill>
              </a:rPr>
              <a:t>телу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ЦЈН</a:t>
            </a:r>
            <a:r>
              <a:rPr lang="en-US" dirty="0" smtClean="0">
                <a:solidFill>
                  <a:srgbClr val="2933D6"/>
                </a:solidFill>
              </a:rPr>
              <a:t>; 2) </a:t>
            </a:r>
            <a:r>
              <a:rPr lang="en-US" dirty="0" err="1" smtClean="0">
                <a:solidFill>
                  <a:srgbClr val="2933D6"/>
                </a:solidFill>
              </a:rPr>
              <a:t>наручиоцима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чије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потребе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обезбеђују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преко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овог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тела</a:t>
            </a:r>
            <a:r>
              <a:rPr lang="en-US" dirty="0" smtClean="0">
                <a:solidFill>
                  <a:srgbClr val="2933D6"/>
                </a:solidFill>
              </a:rPr>
              <a:t>; 3) </a:t>
            </a:r>
            <a:r>
              <a:rPr lang="en-US" dirty="0" err="1" smtClean="0">
                <a:solidFill>
                  <a:srgbClr val="2933D6"/>
                </a:solidFill>
              </a:rPr>
              <a:t>предмету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ЦЈН</a:t>
            </a:r>
            <a:r>
              <a:rPr lang="en-US" dirty="0" smtClean="0">
                <a:solidFill>
                  <a:srgbClr val="2933D6"/>
                </a:solidFill>
              </a:rPr>
              <a:t>; 4) </a:t>
            </a:r>
            <a:r>
              <a:rPr lang="en-US" dirty="0" err="1" smtClean="0">
                <a:solidFill>
                  <a:srgbClr val="2933D6"/>
                </a:solidFill>
              </a:rPr>
              <a:t>начину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планирања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спровођења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ЦЈН</a:t>
            </a:r>
            <a:r>
              <a:rPr lang="en-US" dirty="0" smtClean="0">
                <a:solidFill>
                  <a:srgbClr val="2933D6"/>
                </a:solidFill>
              </a:rPr>
              <a:t>; 5) </a:t>
            </a:r>
            <a:r>
              <a:rPr lang="en-US" dirty="0" err="1" smtClean="0">
                <a:solidFill>
                  <a:srgbClr val="2933D6"/>
                </a:solidFill>
              </a:rPr>
              <a:t>условима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обављање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помоћних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послова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јавних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набавки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као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других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послова</a:t>
            </a:r>
            <a:r>
              <a:rPr lang="en-US" dirty="0" smtClean="0">
                <a:solidFill>
                  <a:srgbClr val="2933D6"/>
                </a:solidFill>
              </a:rPr>
              <a:t>; 6) </a:t>
            </a:r>
            <a:r>
              <a:rPr lang="en-US" dirty="0" err="1" smtClean="0">
                <a:solidFill>
                  <a:srgbClr val="2933D6"/>
                </a:solidFill>
              </a:rPr>
              <a:t>другим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питањима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значајним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рад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тела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ЦЈН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dirty="0" err="1" smtClean="0">
                <a:solidFill>
                  <a:srgbClr val="2933D6"/>
                </a:solidFill>
              </a:rPr>
              <a:t>Влада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донела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Уредбу</a:t>
            </a:r>
            <a:r>
              <a:rPr lang="en-US" b="1" dirty="0" smtClean="0">
                <a:solidFill>
                  <a:srgbClr val="2933D6"/>
                </a:solidFill>
              </a:rPr>
              <a:t> о </a:t>
            </a:r>
            <a:r>
              <a:rPr lang="en-US" b="1" dirty="0" err="1" smtClean="0">
                <a:solidFill>
                  <a:srgbClr val="2933D6"/>
                </a:solidFill>
              </a:rPr>
              <a:t>организацији</a:t>
            </a:r>
            <a:r>
              <a:rPr lang="en-US" b="1" dirty="0" smtClean="0">
                <a:solidFill>
                  <a:srgbClr val="2933D6"/>
                </a:solidFill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</a:rPr>
              <a:t>начину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обављања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послова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ЦЈН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републичком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нивоу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dirty="0" smtClean="0">
                <a:solidFill>
                  <a:srgbClr val="2933D6"/>
                </a:solidFill>
              </a:rPr>
              <a:t>(„</a:t>
            </a:r>
            <a:r>
              <a:rPr lang="en-US" dirty="0" err="1" smtClean="0">
                <a:solidFill>
                  <a:srgbClr val="2933D6"/>
                </a:solidFill>
              </a:rPr>
              <a:t>Службени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гласник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РС</a:t>
            </a:r>
            <a:r>
              <a:rPr lang="en-US" dirty="0" smtClean="0">
                <a:solidFill>
                  <a:srgbClr val="2933D6"/>
                </a:solidFill>
              </a:rPr>
              <a:t>“, </a:t>
            </a:r>
            <a:r>
              <a:rPr lang="en-US" dirty="0" err="1" smtClean="0">
                <a:solidFill>
                  <a:srgbClr val="2933D6"/>
                </a:solidFill>
              </a:rPr>
              <a:t>бр</a:t>
            </a:r>
            <a:r>
              <a:rPr lang="en-US" dirty="0" smtClean="0">
                <a:solidFill>
                  <a:srgbClr val="2933D6"/>
                </a:solidFill>
              </a:rPr>
              <a:t>. 116/20.) </a:t>
            </a:r>
            <a:r>
              <a:rPr lang="en-US" dirty="0" err="1" smtClean="0">
                <a:solidFill>
                  <a:srgbClr val="2933D6"/>
                </a:solidFill>
              </a:rPr>
              <a:t>којом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ближе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уређена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организација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начин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обављања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ових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послова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републичком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нивоу</a:t>
            </a:r>
            <a:r>
              <a:rPr lang="en-US" dirty="0" smtClean="0">
                <a:solidFill>
                  <a:srgbClr val="2933D6"/>
                </a:solidFill>
              </a:rPr>
              <a:t>. </a:t>
            </a:r>
            <a:r>
              <a:rPr lang="en-US" dirty="0" err="1" smtClean="0">
                <a:solidFill>
                  <a:srgbClr val="2933D6"/>
                </a:solidFill>
              </a:rPr>
              <a:t>Она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прописује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ове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послове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обавља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Управа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заједничке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послове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републичких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органа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en-US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11.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Централизоване</a:t>
            </a:r>
            <a:r>
              <a:rPr lang="en-US" sz="2400" b="1" dirty="0" smtClean="0">
                <a:solidFill>
                  <a:srgbClr val="100E65"/>
                </a:solidFill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</a:rPr>
              <a:t>заједничке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јавне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набавке</a:t>
            </a:r>
            <a:r>
              <a:rPr lang="sr-Cyrl-RS" sz="2400" b="1" dirty="0" smtClean="0">
                <a:solidFill>
                  <a:srgbClr val="100E65"/>
                </a:solidFill>
              </a:rPr>
              <a:t> (4)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03565"/>
            <a:ext cx="1064321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Наручиоци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чије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потребе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обезбеђују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преко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Управе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заједничке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послове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републичких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органа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су</a:t>
            </a:r>
            <a:r>
              <a:rPr lang="en-US" sz="2000" b="1" dirty="0" smtClean="0">
                <a:solidFill>
                  <a:srgbClr val="2933D6"/>
                </a:solidFill>
              </a:rPr>
              <a:t>: </a:t>
            </a:r>
            <a:r>
              <a:rPr lang="en-US" sz="2000" dirty="0" smtClean="0">
                <a:solidFill>
                  <a:srgbClr val="2933D6"/>
                </a:solidFill>
              </a:rPr>
              <a:t>1. </a:t>
            </a:r>
            <a:r>
              <a:rPr lang="en-US" sz="2000" dirty="0" err="1" smtClean="0">
                <a:solidFill>
                  <a:srgbClr val="2933D6"/>
                </a:solidFill>
              </a:rPr>
              <a:t>Народна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скупштина</a:t>
            </a:r>
            <a:r>
              <a:rPr lang="en-US" sz="2000" dirty="0" smtClean="0">
                <a:solidFill>
                  <a:srgbClr val="2933D6"/>
                </a:solidFill>
              </a:rPr>
              <a:t>; 2. </a:t>
            </a:r>
            <a:r>
              <a:rPr lang="en-US" sz="2000" dirty="0" err="1" smtClean="0">
                <a:solidFill>
                  <a:srgbClr val="2933D6"/>
                </a:solidFill>
              </a:rPr>
              <a:t>Председник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Републике</a:t>
            </a:r>
            <a:r>
              <a:rPr lang="en-US" sz="2000" dirty="0" smtClean="0">
                <a:solidFill>
                  <a:srgbClr val="2933D6"/>
                </a:solidFill>
              </a:rPr>
              <a:t>; 3. </a:t>
            </a:r>
            <a:r>
              <a:rPr lang="en-US" sz="2000" dirty="0" err="1" smtClean="0">
                <a:solidFill>
                  <a:srgbClr val="2933D6"/>
                </a:solidFill>
              </a:rPr>
              <a:t>Влада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кабинети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службе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Владе</a:t>
            </a:r>
            <a:r>
              <a:rPr lang="en-US" sz="2000" dirty="0" smtClean="0">
                <a:solidFill>
                  <a:srgbClr val="2933D6"/>
                </a:solidFill>
              </a:rPr>
              <a:t>; 4. </a:t>
            </a:r>
            <a:r>
              <a:rPr lang="en-US" sz="2000" dirty="0" err="1" smtClean="0">
                <a:solidFill>
                  <a:srgbClr val="2933D6"/>
                </a:solidFill>
              </a:rPr>
              <a:t>Министарства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посебне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организације</a:t>
            </a:r>
            <a:r>
              <a:rPr lang="en-US" sz="2000" dirty="0" smtClean="0">
                <a:solidFill>
                  <a:srgbClr val="2933D6"/>
                </a:solidFill>
              </a:rPr>
              <a:t>, у </a:t>
            </a:r>
            <a:r>
              <a:rPr lang="en-US" sz="2000" dirty="0" err="1" smtClean="0">
                <a:solidFill>
                  <a:srgbClr val="2933D6"/>
                </a:solidFill>
              </a:rPr>
              <a:t>складу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законом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образују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министарства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осим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министарства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надлежног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одбрану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министарства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надлежног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унутрашње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послове</a:t>
            </a:r>
            <a:r>
              <a:rPr lang="en-US" sz="2000" dirty="0" smtClean="0">
                <a:solidFill>
                  <a:srgbClr val="2933D6"/>
                </a:solidFill>
              </a:rPr>
              <a:t>; 5. </a:t>
            </a:r>
            <a:r>
              <a:rPr lang="en-US" sz="2000" dirty="0" err="1" smtClean="0">
                <a:solidFill>
                  <a:srgbClr val="2933D6"/>
                </a:solidFill>
              </a:rPr>
              <a:t>Посебне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организације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образоване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складу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посебним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законом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осим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Безбедносно-информативне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агенције</a:t>
            </a:r>
            <a:r>
              <a:rPr lang="en-US" sz="2000" dirty="0" smtClean="0">
                <a:solidFill>
                  <a:srgbClr val="2933D6"/>
                </a:solidFill>
              </a:rPr>
              <a:t>; 6. </a:t>
            </a:r>
            <a:r>
              <a:rPr lang="en-US" sz="2000" dirty="0" err="1" smtClean="0">
                <a:solidFill>
                  <a:srgbClr val="2933D6"/>
                </a:solidFill>
              </a:rPr>
              <a:t>Правосудни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органи</a:t>
            </a:r>
            <a:r>
              <a:rPr lang="en-US" sz="2000" dirty="0" smtClean="0">
                <a:solidFill>
                  <a:srgbClr val="2933D6"/>
                </a:solidFill>
              </a:rPr>
              <a:t>: 1) </a:t>
            </a:r>
            <a:r>
              <a:rPr lang="en-US" sz="2000" dirty="0" err="1" smtClean="0">
                <a:solidFill>
                  <a:srgbClr val="2933D6"/>
                </a:solidFill>
              </a:rPr>
              <a:t>Судство</a:t>
            </a:r>
            <a:r>
              <a:rPr lang="en-US" sz="2000" dirty="0" smtClean="0">
                <a:solidFill>
                  <a:srgbClr val="2933D6"/>
                </a:solidFill>
              </a:rPr>
              <a:t>: (1) </a:t>
            </a:r>
            <a:r>
              <a:rPr lang="en-US" sz="2000" dirty="0" err="1" smtClean="0">
                <a:solidFill>
                  <a:srgbClr val="2933D6"/>
                </a:solidFill>
              </a:rPr>
              <a:t>Уставни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суд</a:t>
            </a:r>
            <a:r>
              <a:rPr lang="en-US" sz="2000" dirty="0" smtClean="0">
                <a:solidFill>
                  <a:srgbClr val="2933D6"/>
                </a:solidFill>
              </a:rPr>
              <a:t>; (2) </a:t>
            </a:r>
            <a:r>
              <a:rPr lang="en-US" sz="2000" dirty="0" err="1" smtClean="0">
                <a:solidFill>
                  <a:srgbClr val="2933D6"/>
                </a:solidFill>
              </a:rPr>
              <a:t>Високи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савет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судства</a:t>
            </a:r>
            <a:r>
              <a:rPr lang="en-US" sz="2000" dirty="0" smtClean="0">
                <a:solidFill>
                  <a:srgbClr val="2933D6"/>
                </a:solidFill>
              </a:rPr>
              <a:t>; (3) </a:t>
            </a:r>
            <a:r>
              <a:rPr lang="en-US" sz="2000" dirty="0" err="1" smtClean="0">
                <a:solidFill>
                  <a:srgbClr val="2933D6"/>
                </a:solidFill>
              </a:rPr>
              <a:t>Врховни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касациони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суд</a:t>
            </a:r>
            <a:r>
              <a:rPr lang="en-US" sz="2000" dirty="0" smtClean="0">
                <a:solidFill>
                  <a:srgbClr val="2933D6"/>
                </a:solidFill>
              </a:rPr>
              <a:t>; (4) </a:t>
            </a:r>
            <a:r>
              <a:rPr lang="en-US" sz="2000" dirty="0" err="1" smtClean="0">
                <a:solidFill>
                  <a:srgbClr val="2933D6"/>
                </a:solidFill>
              </a:rPr>
              <a:t>Управни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суд</a:t>
            </a:r>
            <a:r>
              <a:rPr lang="en-US" sz="2000" dirty="0" smtClean="0">
                <a:solidFill>
                  <a:srgbClr val="2933D6"/>
                </a:solidFill>
              </a:rPr>
              <a:t>; (5) </a:t>
            </a:r>
            <a:r>
              <a:rPr lang="en-US" sz="2000" dirty="0" err="1" smtClean="0">
                <a:solidFill>
                  <a:srgbClr val="2933D6"/>
                </a:solidFill>
              </a:rPr>
              <a:t>Привредни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апелациони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суд</a:t>
            </a:r>
            <a:r>
              <a:rPr lang="en-US" sz="2000" dirty="0" smtClean="0">
                <a:solidFill>
                  <a:srgbClr val="2933D6"/>
                </a:solidFill>
              </a:rPr>
              <a:t> и (6) </a:t>
            </a:r>
            <a:r>
              <a:rPr lang="en-US" sz="2000" dirty="0" err="1" smtClean="0">
                <a:solidFill>
                  <a:srgbClr val="2933D6"/>
                </a:solidFill>
              </a:rPr>
              <a:t>Прекршајни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апелациони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суд</a:t>
            </a:r>
            <a:r>
              <a:rPr lang="en-US" sz="2000" dirty="0" smtClean="0">
                <a:solidFill>
                  <a:srgbClr val="2933D6"/>
                </a:solidFill>
              </a:rPr>
              <a:t>; 2) </a:t>
            </a:r>
            <a:r>
              <a:rPr lang="en-US" sz="2000" dirty="0" err="1" smtClean="0">
                <a:solidFill>
                  <a:srgbClr val="2933D6"/>
                </a:solidFill>
              </a:rPr>
              <a:t>Тужилаштва</a:t>
            </a:r>
            <a:r>
              <a:rPr lang="en-US" sz="2000" dirty="0" smtClean="0">
                <a:solidFill>
                  <a:srgbClr val="2933D6"/>
                </a:solidFill>
              </a:rPr>
              <a:t>: (1) </a:t>
            </a:r>
            <a:r>
              <a:rPr lang="en-US" sz="2000" dirty="0" err="1" smtClean="0">
                <a:solidFill>
                  <a:srgbClr val="2933D6"/>
                </a:solidFill>
              </a:rPr>
              <a:t>Државно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веће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тужилаца</a:t>
            </a:r>
            <a:r>
              <a:rPr lang="en-US" sz="2000" dirty="0" smtClean="0">
                <a:solidFill>
                  <a:srgbClr val="2933D6"/>
                </a:solidFill>
              </a:rPr>
              <a:t>; (2) </a:t>
            </a:r>
            <a:r>
              <a:rPr lang="en-US" sz="2000" dirty="0" err="1" smtClean="0">
                <a:solidFill>
                  <a:srgbClr val="2933D6"/>
                </a:solidFill>
              </a:rPr>
              <a:t>Републичко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тужилаштво</a:t>
            </a:r>
            <a:r>
              <a:rPr lang="en-US" sz="2000" dirty="0" smtClean="0">
                <a:solidFill>
                  <a:srgbClr val="2933D6"/>
                </a:solidFill>
              </a:rPr>
              <a:t>; (3) </a:t>
            </a:r>
            <a:r>
              <a:rPr lang="en-US" sz="2000" dirty="0" err="1" smtClean="0">
                <a:solidFill>
                  <a:srgbClr val="2933D6"/>
                </a:solidFill>
              </a:rPr>
              <a:t>Тужилаштво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ратне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злочине</a:t>
            </a:r>
            <a:r>
              <a:rPr lang="en-US" sz="2000" dirty="0" smtClean="0">
                <a:solidFill>
                  <a:srgbClr val="2933D6"/>
                </a:solidFill>
              </a:rPr>
              <a:t> и (4) </a:t>
            </a:r>
            <a:r>
              <a:rPr lang="en-US" sz="2000" dirty="0" err="1" smtClean="0">
                <a:solidFill>
                  <a:srgbClr val="2933D6"/>
                </a:solidFill>
              </a:rPr>
              <a:t>Тужилаштво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организовани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криминал</a:t>
            </a:r>
            <a:r>
              <a:rPr lang="en-US" sz="2000" dirty="0" smtClean="0">
                <a:solidFill>
                  <a:srgbClr val="2933D6"/>
                </a:solidFill>
              </a:rPr>
              <a:t>; 3) </a:t>
            </a:r>
            <a:r>
              <a:rPr lang="en-US" sz="2000" dirty="0" err="1" smtClean="0">
                <a:solidFill>
                  <a:srgbClr val="2933D6"/>
                </a:solidFill>
              </a:rPr>
              <a:t>Државно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правобранилаштво</a:t>
            </a:r>
            <a:r>
              <a:rPr lang="en-US" sz="2000" dirty="0" smtClean="0">
                <a:solidFill>
                  <a:srgbClr val="2933D6"/>
                </a:solidFill>
              </a:rPr>
              <a:t>; 4) </a:t>
            </a:r>
            <a:r>
              <a:rPr lang="en-US" sz="2000" dirty="0" err="1" smtClean="0">
                <a:solidFill>
                  <a:srgbClr val="2933D6"/>
                </a:solidFill>
              </a:rPr>
              <a:t>Самостални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независни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органи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односно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организације</a:t>
            </a:r>
            <a:r>
              <a:rPr lang="en-US" sz="2000" dirty="0" smtClean="0">
                <a:solidFill>
                  <a:srgbClr val="2933D6"/>
                </a:solidFill>
              </a:rPr>
              <a:t>: (1) </a:t>
            </a:r>
            <a:r>
              <a:rPr lang="en-US" sz="2000" dirty="0" err="1" smtClean="0">
                <a:solidFill>
                  <a:srgbClr val="2933D6"/>
                </a:solidFill>
              </a:rPr>
              <a:t>Заштитник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грађана</a:t>
            </a:r>
            <a:r>
              <a:rPr lang="en-US" sz="2000" dirty="0" smtClean="0">
                <a:solidFill>
                  <a:srgbClr val="2933D6"/>
                </a:solidFill>
              </a:rPr>
              <a:t>; (2) </a:t>
            </a:r>
            <a:r>
              <a:rPr lang="en-US" sz="2000" dirty="0" err="1" smtClean="0">
                <a:solidFill>
                  <a:srgbClr val="2933D6"/>
                </a:solidFill>
              </a:rPr>
              <a:t>Државна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ревизорска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институција</a:t>
            </a:r>
            <a:r>
              <a:rPr lang="en-US" sz="2000" dirty="0" smtClean="0">
                <a:solidFill>
                  <a:srgbClr val="2933D6"/>
                </a:solidFill>
              </a:rPr>
              <a:t>; (3) </a:t>
            </a:r>
            <a:r>
              <a:rPr lang="en-US" sz="2000" dirty="0" err="1" smtClean="0">
                <a:solidFill>
                  <a:srgbClr val="2933D6"/>
                </a:solidFill>
              </a:rPr>
              <a:t>Агенција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борбу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против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корупције</a:t>
            </a:r>
            <a:r>
              <a:rPr lang="en-US" sz="2000" dirty="0" smtClean="0">
                <a:solidFill>
                  <a:srgbClr val="2933D6"/>
                </a:solidFill>
              </a:rPr>
              <a:t>; (4) </a:t>
            </a:r>
            <a:r>
              <a:rPr lang="en-US" sz="2000" dirty="0" err="1" smtClean="0">
                <a:solidFill>
                  <a:srgbClr val="2933D6"/>
                </a:solidFill>
              </a:rPr>
              <a:t>Фискални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савет</a:t>
            </a:r>
            <a:r>
              <a:rPr lang="en-US" sz="2000" dirty="0" smtClean="0">
                <a:solidFill>
                  <a:srgbClr val="2933D6"/>
                </a:solidFill>
              </a:rPr>
              <a:t>; (5) </a:t>
            </a:r>
            <a:r>
              <a:rPr lang="en-US" sz="2000" dirty="0" err="1" smtClean="0">
                <a:solidFill>
                  <a:srgbClr val="2933D6"/>
                </a:solidFill>
              </a:rPr>
              <a:t>Повереник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информације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значаја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заштиту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података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личности</a:t>
            </a:r>
            <a:r>
              <a:rPr lang="en-US" sz="2000" dirty="0" smtClean="0">
                <a:solidFill>
                  <a:srgbClr val="2933D6"/>
                </a:solidFill>
              </a:rPr>
              <a:t>; (6) </a:t>
            </a:r>
            <a:r>
              <a:rPr lang="en-US" sz="2000" dirty="0" err="1" smtClean="0">
                <a:solidFill>
                  <a:srgbClr val="2933D6"/>
                </a:solidFill>
              </a:rPr>
              <a:t>Повереник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заштиту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равноправности</a:t>
            </a:r>
            <a:r>
              <a:rPr lang="en-US" sz="2000" dirty="0" smtClean="0">
                <a:solidFill>
                  <a:srgbClr val="2933D6"/>
                </a:solidFill>
              </a:rPr>
              <a:t>; (7) </a:t>
            </a:r>
            <a:r>
              <a:rPr lang="en-US" sz="2000" dirty="0" err="1" smtClean="0">
                <a:solidFill>
                  <a:srgbClr val="2933D6"/>
                </a:solidFill>
              </a:rPr>
              <a:t>Републичка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комисија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заштиту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права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поступцима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набавки</a:t>
            </a:r>
            <a:r>
              <a:rPr lang="en-US" sz="2000" dirty="0" smtClean="0">
                <a:solidFill>
                  <a:srgbClr val="2933D6"/>
                </a:solidFill>
              </a:rPr>
              <a:t>; (8) </a:t>
            </a:r>
            <a:r>
              <a:rPr lang="en-US" sz="2000" dirty="0" err="1" smtClean="0">
                <a:solidFill>
                  <a:srgbClr val="2933D6"/>
                </a:solidFill>
              </a:rPr>
              <a:t>Комисија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заштиту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конкуренције</a:t>
            </a:r>
            <a:r>
              <a:rPr lang="en-US" sz="2000" dirty="0" smtClean="0">
                <a:solidFill>
                  <a:srgbClr val="2933D6"/>
                </a:solidFill>
              </a:rPr>
              <a:t>; (9) </a:t>
            </a:r>
            <a:r>
              <a:rPr lang="en-US" sz="2000" dirty="0" err="1" smtClean="0">
                <a:solidFill>
                  <a:srgbClr val="2933D6"/>
                </a:solidFill>
              </a:rPr>
              <a:t>Комисија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хартије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вредности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члан</a:t>
            </a:r>
            <a:r>
              <a:rPr lang="en-US" sz="2000" dirty="0" smtClean="0">
                <a:solidFill>
                  <a:srgbClr val="2933D6"/>
                </a:solidFill>
              </a:rPr>
              <a:t> 3).</a:t>
            </a:r>
          </a:p>
          <a:p>
            <a:pPr algn="just"/>
            <a:r>
              <a:rPr lang="sr-Cyrl-RS" sz="2000" b="1" dirty="0" smtClean="0">
                <a:solidFill>
                  <a:srgbClr val="2933D6"/>
                </a:solidFill>
              </a:rPr>
              <a:t> </a:t>
            </a:r>
            <a:endParaRPr lang="en-US" sz="20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11.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Централизоване</a:t>
            </a:r>
            <a:r>
              <a:rPr lang="en-US" sz="2400" b="1" dirty="0" smtClean="0">
                <a:solidFill>
                  <a:srgbClr val="100E65"/>
                </a:solidFill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</a:rPr>
              <a:t>заједничке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јавне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набавке</a:t>
            </a:r>
            <a:r>
              <a:rPr lang="sr-Cyrl-RS" sz="2400" b="1" dirty="0" smtClean="0">
                <a:solidFill>
                  <a:srgbClr val="100E65"/>
                </a:solidFill>
              </a:rPr>
              <a:t> (5)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03565"/>
            <a:ext cx="1064321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Предмет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ЦЈН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спроводи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Управа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заједничке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послове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републичких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органа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следећа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добра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услуге</a:t>
            </a:r>
            <a:r>
              <a:rPr lang="en-US" sz="2000" dirty="0" smtClean="0">
                <a:solidFill>
                  <a:srgbClr val="2933D6"/>
                </a:solidFill>
              </a:rPr>
              <a:t>: 1) </a:t>
            </a:r>
            <a:r>
              <a:rPr lang="en-US" sz="2000" dirty="0" err="1" smtClean="0">
                <a:solidFill>
                  <a:srgbClr val="2933D6"/>
                </a:solidFill>
              </a:rPr>
              <a:t>добра</a:t>
            </a:r>
            <a:r>
              <a:rPr lang="en-US" sz="2000" dirty="0" smtClean="0">
                <a:solidFill>
                  <a:srgbClr val="2933D6"/>
                </a:solidFill>
              </a:rPr>
              <a:t>: (1) </a:t>
            </a:r>
            <a:r>
              <a:rPr lang="en-US" sz="2000" dirty="0" err="1" smtClean="0">
                <a:solidFill>
                  <a:srgbClr val="2933D6"/>
                </a:solidFill>
              </a:rPr>
              <a:t>канцеларијски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материјал</a:t>
            </a:r>
            <a:r>
              <a:rPr lang="en-US" sz="2000" dirty="0" smtClean="0">
                <a:solidFill>
                  <a:srgbClr val="2933D6"/>
                </a:solidFill>
              </a:rPr>
              <a:t>; (2) </a:t>
            </a:r>
            <a:r>
              <a:rPr lang="en-US" sz="2000" dirty="0" err="1" smtClean="0">
                <a:solidFill>
                  <a:srgbClr val="2933D6"/>
                </a:solidFill>
              </a:rPr>
              <a:t>рачунарски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материјал</a:t>
            </a:r>
            <a:r>
              <a:rPr lang="en-US" sz="2000" dirty="0" smtClean="0">
                <a:solidFill>
                  <a:srgbClr val="2933D6"/>
                </a:solidFill>
              </a:rPr>
              <a:t> – </a:t>
            </a:r>
            <a:r>
              <a:rPr lang="en-US" sz="2000" dirty="0" err="1" smtClean="0">
                <a:solidFill>
                  <a:srgbClr val="2933D6"/>
                </a:solidFill>
              </a:rPr>
              <a:t>тонери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осим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тонерa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набављени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основу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централизоване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спроведена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претходној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години</a:t>
            </a:r>
            <a:r>
              <a:rPr lang="en-US" sz="2000" dirty="0" smtClean="0">
                <a:solidFill>
                  <a:srgbClr val="2933D6"/>
                </a:solidFill>
              </a:rPr>
              <a:t>); (3) </a:t>
            </a:r>
            <a:r>
              <a:rPr lang="en-US" sz="2000" dirty="0" err="1" smtClean="0">
                <a:solidFill>
                  <a:srgbClr val="2933D6"/>
                </a:solidFill>
              </a:rPr>
              <a:t>горива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мазива</a:t>
            </a:r>
            <a:r>
              <a:rPr lang="en-US" sz="2000" dirty="0" smtClean="0">
                <a:solidFill>
                  <a:srgbClr val="2933D6"/>
                </a:solidFill>
              </a:rPr>
              <a:t>; (4) </a:t>
            </a:r>
            <a:r>
              <a:rPr lang="en-US" sz="2000" dirty="0" err="1" smtClean="0">
                <a:solidFill>
                  <a:srgbClr val="2933D6"/>
                </a:solidFill>
              </a:rPr>
              <a:t>превозна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средства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уколико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наручиоци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прибаве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сагласност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складу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важећим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прописима</a:t>
            </a:r>
            <a:r>
              <a:rPr lang="en-US" sz="2000" dirty="0" smtClean="0">
                <a:solidFill>
                  <a:srgbClr val="2933D6"/>
                </a:solidFill>
              </a:rPr>
              <a:t>); (5) </a:t>
            </a:r>
            <a:r>
              <a:rPr lang="en-US" sz="2000" dirty="0" err="1" smtClean="0">
                <a:solidFill>
                  <a:srgbClr val="2933D6"/>
                </a:solidFill>
              </a:rPr>
              <a:t>рачунарска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опрема</a:t>
            </a:r>
            <a:r>
              <a:rPr lang="en-US" sz="2000" dirty="0" smtClean="0">
                <a:solidFill>
                  <a:srgbClr val="2933D6"/>
                </a:solidFill>
              </a:rPr>
              <a:t> – </a:t>
            </a:r>
            <a:r>
              <a:rPr lang="en-US" sz="2000" dirty="0" err="1" smtClean="0">
                <a:solidFill>
                  <a:srgbClr val="2933D6"/>
                </a:solidFill>
              </a:rPr>
              <a:t>хардвер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чија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појединачна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вредност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прелази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износ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</a:t>
            </a:r>
            <a:r>
              <a:rPr lang="en-US" sz="2000" dirty="0" smtClean="0">
                <a:solidFill>
                  <a:srgbClr val="2933D6"/>
                </a:solidFill>
              </a:rPr>
              <a:t> 500.000,00 </a:t>
            </a:r>
            <a:r>
              <a:rPr lang="en-US" sz="2000" dirty="0" err="1" smtClean="0">
                <a:solidFill>
                  <a:srgbClr val="2933D6"/>
                </a:solidFill>
              </a:rPr>
              <a:t>динара</a:t>
            </a:r>
            <a:r>
              <a:rPr lang="en-US" sz="2000" dirty="0" smtClean="0">
                <a:solidFill>
                  <a:srgbClr val="2933D6"/>
                </a:solidFill>
              </a:rPr>
              <a:t>); (6) </a:t>
            </a:r>
            <a:r>
              <a:rPr lang="en-US" sz="2000" dirty="0" err="1" smtClean="0">
                <a:solidFill>
                  <a:srgbClr val="2933D6"/>
                </a:solidFill>
              </a:rPr>
              <a:t>рачунарска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опрема</a:t>
            </a:r>
            <a:r>
              <a:rPr lang="en-US" sz="2000" dirty="0" smtClean="0">
                <a:solidFill>
                  <a:srgbClr val="2933D6"/>
                </a:solidFill>
              </a:rPr>
              <a:t> – </a:t>
            </a:r>
            <a:r>
              <a:rPr lang="en-US" sz="2000" dirty="0" err="1" smtClean="0">
                <a:solidFill>
                  <a:srgbClr val="2933D6"/>
                </a:solidFill>
              </a:rPr>
              <a:t>хардвер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чија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појединачна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вредност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прелази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износ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</a:t>
            </a:r>
            <a:r>
              <a:rPr lang="en-US" sz="2000" dirty="0" smtClean="0">
                <a:solidFill>
                  <a:srgbClr val="2933D6"/>
                </a:solidFill>
              </a:rPr>
              <a:t> 500.000,00 </a:t>
            </a:r>
            <a:r>
              <a:rPr lang="en-US" sz="2000" dirty="0" err="1" smtClean="0">
                <a:solidFill>
                  <a:srgbClr val="2933D6"/>
                </a:solidFill>
              </a:rPr>
              <a:t>динара</a:t>
            </a:r>
            <a:r>
              <a:rPr lang="en-US" sz="2000" dirty="0" smtClean="0">
                <a:solidFill>
                  <a:srgbClr val="2933D6"/>
                </a:solidFill>
              </a:rPr>
              <a:t>); (7) </a:t>
            </a:r>
            <a:r>
              <a:rPr lang="en-US" sz="2000" dirty="0" err="1" smtClean="0">
                <a:solidFill>
                  <a:srgbClr val="2933D6"/>
                </a:solidFill>
              </a:rPr>
              <a:t>електрична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енергија</a:t>
            </a:r>
            <a:r>
              <a:rPr lang="en-US" sz="2000" dirty="0" smtClean="0">
                <a:solidFill>
                  <a:srgbClr val="2933D6"/>
                </a:solidFill>
              </a:rPr>
              <a:t>; (8) </a:t>
            </a:r>
            <a:r>
              <a:rPr lang="en-US" sz="2000" dirty="0" err="1" smtClean="0">
                <a:solidFill>
                  <a:srgbClr val="2933D6"/>
                </a:solidFill>
              </a:rPr>
              <a:t>папирна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конфекција</a:t>
            </a:r>
            <a:r>
              <a:rPr lang="en-US" sz="2000" dirty="0" smtClean="0">
                <a:solidFill>
                  <a:srgbClr val="2933D6"/>
                </a:solidFill>
              </a:rPr>
              <a:t> и (9) </a:t>
            </a:r>
            <a:r>
              <a:rPr lang="en-US" sz="2000" dirty="0" err="1" smtClean="0">
                <a:solidFill>
                  <a:srgbClr val="2933D6"/>
                </a:solidFill>
              </a:rPr>
              <a:t>канцеларијски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намештај</a:t>
            </a:r>
            <a:r>
              <a:rPr lang="en-US" sz="2000" dirty="0" smtClean="0">
                <a:solidFill>
                  <a:srgbClr val="2933D6"/>
                </a:solidFill>
              </a:rPr>
              <a:t>; 2) </a:t>
            </a:r>
            <a:r>
              <a:rPr lang="en-US" sz="2000" dirty="0" err="1" smtClean="0">
                <a:solidFill>
                  <a:srgbClr val="2933D6"/>
                </a:solidFill>
              </a:rPr>
              <a:t>услуге</a:t>
            </a:r>
            <a:r>
              <a:rPr lang="en-US" sz="2000" dirty="0" smtClean="0">
                <a:solidFill>
                  <a:srgbClr val="2933D6"/>
                </a:solidFill>
              </a:rPr>
              <a:t>: (1) </a:t>
            </a:r>
            <a:r>
              <a:rPr lang="en-US" sz="2000" dirty="0" err="1" smtClean="0">
                <a:solidFill>
                  <a:srgbClr val="2933D6"/>
                </a:solidFill>
              </a:rPr>
              <a:t>санитарне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услуге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друге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сродне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услуге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дезинфекција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дезинсекција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дератизација</a:t>
            </a:r>
            <a:r>
              <a:rPr lang="en-US" sz="2000" dirty="0" smtClean="0">
                <a:solidFill>
                  <a:srgbClr val="2933D6"/>
                </a:solidFill>
              </a:rPr>
              <a:t>); (2) </a:t>
            </a:r>
            <a:r>
              <a:rPr lang="en-US" sz="2000" dirty="0" err="1" smtClean="0">
                <a:solidFill>
                  <a:srgbClr val="2933D6"/>
                </a:solidFill>
              </a:rPr>
              <a:t>услуге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одржавања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поправке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одржавање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рачунарске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опреме</a:t>
            </a:r>
            <a:r>
              <a:rPr lang="en-US" sz="2000" dirty="0" smtClean="0">
                <a:solidFill>
                  <a:srgbClr val="2933D6"/>
                </a:solidFill>
              </a:rPr>
              <a:t> – </a:t>
            </a:r>
            <a:r>
              <a:rPr lang="en-US" sz="2000" dirty="0" err="1" smtClean="0">
                <a:solidFill>
                  <a:srgbClr val="2933D6"/>
                </a:solidFill>
              </a:rPr>
              <a:t>рачунара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штампача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комуникационе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опреме</a:t>
            </a:r>
            <a:r>
              <a:rPr lang="en-US" sz="2000" dirty="0" smtClean="0">
                <a:solidFill>
                  <a:srgbClr val="2933D6"/>
                </a:solidFill>
              </a:rPr>
              <a:t>) – </a:t>
            </a:r>
            <a:r>
              <a:rPr lang="en-US" sz="2000" dirty="0" err="1" smtClean="0">
                <a:solidFill>
                  <a:srgbClr val="2933D6"/>
                </a:solidFill>
              </a:rPr>
              <a:t>само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опрему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није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била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предмет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централизоване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претходној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години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набављена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претходној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години</a:t>
            </a:r>
            <a:r>
              <a:rPr lang="en-US" sz="2000" dirty="0" smtClean="0">
                <a:solidFill>
                  <a:srgbClr val="2933D6"/>
                </a:solidFill>
              </a:rPr>
              <a:t>); (3) </a:t>
            </a:r>
            <a:r>
              <a:rPr lang="en-US" sz="2000" dirty="0" err="1" smtClean="0">
                <a:solidFill>
                  <a:srgbClr val="2933D6"/>
                </a:solidFill>
              </a:rPr>
              <a:t>електронске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комуникационе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услуге</a:t>
            </a:r>
            <a:r>
              <a:rPr lang="en-US" sz="2000" dirty="0" smtClean="0">
                <a:solidFill>
                  <a:srgbClr val="2933D6"/>
                </a:solidFill>
              </a:rPr>
              <a:t> – </a:t>
            </a:r>
            <a:r>
              <a:rPr lang="en-US" sz="2000" dirty="0" err="1" smtClean="0">
                <a:solidFill>
                  <a:srgbClr val="2933D6"/>
                </a:solidFill>
              </a:rPr>
              <a:t>услуга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преноса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путем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оптичких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влакана</a:t>
            </a:r>
            <a:r>
              <a:rPr lang="en-US" sz="2000" dirty="0" smtClean="0">
                <a:solidFill>
                  <a:srgbClr val="2933D6"/>
                </a:solidFill>
              </a:rPr>
              <a:t>; (4) </a:t>
            </a:r>
            <a:r>
              <a:rPr lang="en-US" sz="2000" dirty="0" err="1" smtClean="0">
                <a:solidFill>
                  <a:srgbClr val="2933D6"/>
                </a:solidFill>
              </a:rPr>
              <a:t>услуге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обезбеђења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физичко-техничко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противпожарно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обезбеђење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објеката</a:t>
            </a:r>
            <a:r>
              <a:rPr lang="en-US" sz="2000" dirty="0" smtClean="0">
                <a:solidFill>
                  <a:srgbClr val="2933D6"/>
                </a:solidFill>
              </a:rPr>
              <a:t>); (5) </a:t>
            </a:r>
            <a:r>
              <a:rPr lang="en-US" sz="2000" dirty="0" err="1" smtClean="0">
                <a:solidFill>
                  <a:srgbClr val="2933D6"/>
                </a:solidFill>
              </a:rPr>
              <a:t>електронске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комуникационе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услуге</a:t>
            </a:r>
            <a:r>
              <a:rPr lang="en-US" sz="2000" dirty="0" smtClean="0">
                <a:solidFill>
                  <a:srgbClr val="2933D6"/>
                </a:solidFill>
              </a:rPr>
              <a:t> – </a:t>
            </a:r>
            <a:r>
              <a:rPr lang="en-US" sz="2000" dirty="0" err="1" smtClean="0">
                <a:solidFill>
                  <a:srgbClr val="2933D6"/>
                </a:solidFill>
              </a:rPr>
              <a:t>мобилна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телефонија</a:t>
            </a:r>
            <a:r>
              <a:rPr lang="en-US" sz="2000" dirty="0" smtClean="0">
                <a:solidFill>
                  <a:srgbClr val="2933D6"/>
                </a:solidFill>
              </a:rPr>
              <a:t>; (6) </a:t>
            </a:r>
            <a:r>
              <a:rPr lang="en-US" sz="2000" dirty="0" err="1" smtClean="0">
                <a:solidFill>
                  <a:srgbClr val="2933D6"/>
                </a:solidFill>
              </a:rPr>
              <a:t>електронске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комуникационе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услуге</a:t>
            </a:r>
            <a:r>
              <a:rPr lang="en-US" sz="2000" dirty="0" smtClean="0">
                <a:solidFill>
                  <a:srgbClr val="2933D6"/>
                </a:solidFill>
              </a:rPr>
              <a:t> – </a:t>
            </a:r>
            <a:r>
              <a:rPr lang="en-US" sz="2000" dirty="0" err="1" smtClean="0">
                <a:solidFill>
                  <a:srgbClr val="2933D6"/>
                </a:solidFill>
              </a:rPr>
              <a:t>интернет</a:t>
            </a:r>
            <a:r>
              <a:rPr lang="en-US" sz="2000" dirty="0" smtClean="0">
                <a:solidFill>
                  <a:srgbClr val="2933D6"/>
                </a:solidFill>
              </a:rPr>
              <a:t>; (7) </a:t>
            </a:r>
            <a:r>
              <a:rPr lang="en-US" sz="2000" dirty="0" err="1" smtClean="0">
                <a:solidFill>
                  <a:srgbClr val="2933D6"/>
                </a:solidFill>
              </a:rPr>
              <a:t>услуге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чишћења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зграда</a:t>
            </a:r>
            <a:r>
              <a:rPr lang="en-US" sz="2000" dirty="0" smtClean="0">
                <a:solidFill>
                  <a:srgbClr val="2933D6"/>
                </a:solidFill>
              </a:rPr>
              <a:t>; (8) </a:t>
            </a:r>
            <a:r>
              <a:rPr lang="en-US" sz="2000" dirty="0" err="1" smtClean="0">
                <a:solidFill>
                  <a:srgbClr val="2933D6"/>
                </a:solidFill>
              </a:rPr>
              <a:t>осигурање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имовине</a:t>
            </a:r>
            <a:r>
              <a:rPr lang="en-US" sz="2000" dirty="0" smtClean="0">
                <a:solidFill>
                  <a:srgbClr val="2933D6"/>
                </a:solidFill>
              </a:rPr>
              <a:t>; (9) </a:t>
            </a:r>
            <a:r>
              <a:rPr lang="en-US" sz="2000" dirty="0" err="1" smtClean="0">
                <a:solidFill>
                  <a:srgbClr val="2933D6"/>
                </a:solidFill>
              </a:rPr>
              <a:t>осигурање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запослених</a:t>
            </a:r>
            <a:r>
              <a:rPr lang="en-US" sz="2000" dirty="0" smtClean="0">
                <a:solidFill>
                  <a:srgbClr val="2933D6"/>
                </a:solidFill>
              </a:rPr>
              <a:t>; (10) </a:t>
            </a:r>
            <a:r>
              <a:rPr lang="en-US" sz="2000" dirty="0" err="1" smtClean="0">
                <a:solidFill>
                  <a:srgbClr val="2933D6"/>
                </a:solidFill>
              </a:rPr>
              <a:t>осигурање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возила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члан</a:t>
            </a:r>
            <a:r>
              <a:rPr lang="en-US" sz="2000" dirty="0" smtClean="0">
                <a:solidFill>
                  <a:srgbClr val="2933D6"/>
                </a:solidFill>
              </a:rPr>
              <a:t> 4).</a:t>
            </a:r>
          </a:p>
          <a:p>
            <a:pPr algn="just"/>
            <a:endParaRPr lang="en-US" sz="20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11.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Централизоване</a:t>
            </a:r>
            <a:r>
              <a:rPr lang="en-US" sz="2400" b="1" dirty="0" smtClean="0">
                <a:solidFill>
                  <a:srgbClr val="100E65"/>
                </a:solidFill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</a:rPr>
              <a:t>заједничке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јавне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набавке</a:t>
            </a:r>
            <a:r>
              <a:rPr lang="sr-Cyrl-RS" sz="2400" b="1" dirty="0" smtClean="0">
                <a:solidFill>
                  <a:srgbClr val="100E65"/>
                </a:solidFill>
              </a:rPr>
              <a:t> (6)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03565"/>
            <a:ext cx="1064321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Члан</a:t>
            </a:r>
            <a:r>
              <a:rPr lang="en-US" sz="2000" b="1" dirty="0" smtClean="0">
                <a:solidFill>
                  <a:srgbClr val="2933D6"/>
                </a:solidFill>
              </a:rPr>
              <a:t> 80.</a:t>
            </a:r>
            <a:r>
              <a:rPr lang="sr-Cyrl-RS" sz="2000" b="1" dirty="0" smtClean="0">
                <a:solidFill>
                  <a:srgbClr val="2933D6"/>
                </a:solidFill>
              </a:rPr>
              <a:t> ЗЈН -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Повремене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заједничке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набавке</a:t>
            </a:r>
            <a:endParaRPr lang="sr-Cyrl-RS" sz="20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Наручиоци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могу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заједнички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спроведу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одређени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један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овласти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другог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његово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име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његов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рачун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спроведе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предузме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одређене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радње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том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поступку</a:t>
            </a:r>
            <a:r>
              <a:rPr lang="en-US" sz="2000" b="1" dirty="0" smtClean="0">
                <a:solidFill>
                  <a:srgbClr val="2933D6"/>
                </a:solidFill>
              </a:rPr>
              <a:t>, у </a:t>
            </a:r>
            <a:r>
              <a:rPr lang="en-US" sz="2000" b="1" dirty="0" err="1" smtClean="0">
                <a:solidFill>
                  <a:srgbClr val="2933D6"/>
                </a:solidFill>
              </a:rPr>
              <a:t>ком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случају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дужни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посебним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споразумом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утврде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своја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права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обавезе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Ако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целини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спроводи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заједнички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име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рачун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свих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учествују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заједничкој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набавци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ако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један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целини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спроводи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свој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рачун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рачун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других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сви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наручиоци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солидарно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одговорни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законито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поступање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Ако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спроводи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целости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заједнички</a:t>
            </a:r>
            <a:r>
              <a:rPr lang="sr-Cyrl-RS" sz="2000" b="1" dirty="0" smtClean="0">
                <a:solidFill>
                  <a:srgbClr val="2933D6"/>
                </a:solidFill>
              </a:rPr>
              <a:t>,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наручиоци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солидарно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одговорни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само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делове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заједнички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спроводе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док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сваки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искључиву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одговорност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испуњавање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својих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обавеза</a:t>
            </a:r>
            <a:r>
              <a:rPr lang="en-US" sz="2000" dirty="0" smtClean="0">
                <a:solidFill>
                  <a:srgbClr val="2933D6"/>
                </a:solidFill>
              </a:rPr>
              <a:t>, у </a:t>
            </a:r>
            <a:r>
              <a:rPr lang="en-US" sz="2000" dirty="0" err="1" smtClean="0">
                <a:solidFill>
                  <a:srgbClr val="2933D6"/>
                </a:solidFill>
              </a:rPr>
              <a:t>складу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овим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законом</a:t>
            </a:r>
            <a:r>
              <a:rPr lang="en-US" sz="2000" dirty="0" smtClean="0">
                <a:solidFill>
                  <a:srgbClr val="2933D6"/>
                </a:solidFill>
              </a:rPr>
              <a:t>, у </a:t>
            </a:r>
            <a:r>
              <a:rPr lang="en-US" sz="2000" dirty="0" err="1" smtClean="0">
                <a:solidFill>
                  <a:srgbClr val="2933D6"/>
                </a:solidFill>
              </a:rPr>
              <a:t>погледу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делова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спроводи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своје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име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свој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рачун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Ако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један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овласти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другог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његово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име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његов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рачун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спроведе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предузме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одређене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радње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том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поступку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наручиоци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солидарно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одговорни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законито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поступање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sr-Cyrl-RS" sz="2000" b="1" dirty="0" smtClean="0">
                <a:solidFill>
                  <a:srgbClr val="2933D6"/>
                </a:solidFill>
              </a:rPr>
              <a:t> </a:t>
            </a:r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endParaRPr lang="en-US" sz="20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11.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Централизоване</a:t>
            </a:r>
            <a:r>
              <a:rPr lang="en-US" sz="2400" b="1" dirty="0" smtClean="0">
                <a:solidFill>
                  <a:srgbClr val="100E65"/>
                </a:solidFill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</a:rPr>
              <a:t>заједничке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јавне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набавке</a:t>
            </a:r>
            <a:r>
              <a:rPr lang="sr-Cyrl-RS" sz="2400" b="1" dirty="0" smtClean="0">
                <a:solidFill>
                  <a:srgbClr val="100E65"/>
                </a:solidFill>
              </a:rPr>
              <a:t> (7)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03565"/>
            <a:ext cx="1064321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Чл</a:t>
            </a:r>
            <a:r>
              <a:rPr lang="sr-Cyrl-RS" sz="2000" b="1" dirty="0" smtClean="0">
                <a:solidFill>
                  <a:srgbClr val="2933D6"/>
                </a:solidFill>
              </a:rPr>
              <a:t>.</a:t>
            </a:r>
            <a:r>
              <a:rPr lang="en-US" sz="2000" b="1" dirty="0" smtClean="0">
                <a:solidFill>
                  <a:srgbClr val="2933D6"/>
                </a:solidFill>
              </a:rPr>
              <a:t> 8</a:t>
            </a:r>
            <a:r>
              <a:rPr lang="sr-Cyrl-RS" sz="2000" b="1" dirty="0" smtClean="0">
                <a:solidFill>
                  <a:srgbClr val="2933D6"/>
                </a:solidFill>
              </a:rPr>
              <a:t>1 – 84. ЗЈН -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укључени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наручиоци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различитих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држава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чланица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ЕУ</a:t>
            </a:r>
            <a:endParaRPr lang="sr-Cyrl-RS" sz="20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Стварање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заједничког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тржишта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ЕУ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подразумева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уклањање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препрека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успостављање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конкуренцији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заснованог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националног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законодавства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оквиру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процеса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приступања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ЕУ</a:t>
            </a:r>
            <a:r>
              <a:rPr lang="en-US" sz="2000" dirty="0" smtClean="0">
                <a:solidFill>
                  <a:srgbClr val="2933D6"/>
                </a:solidFill>
              </a:rPr>
              <a:t>. У </a:t>
            </a:r>
            <a:r>
              <a:rPr lang="en-US" sz="2000" dirty="0" err="1" smtClean="0">
                <a:solidFill>
                  <a:srgbClr val="2933D6"/>
                </a:solidFill>
              </a:rPr>
              <a:t>члану</a:t>
            </a:r>
            <a:r>
              <a:rPr lang="en-US" sz="2000" dirty="0" smtClean="0">
                <a:solidFill>
                  <a:srgbClr val="2933D6"/>
                </a:solidFill>
              </a:rPr>
              <a:t> 81. </a:t>
            </a:r>
            <a:r>
              <a:rPr lang="en-US" sz="2000" dirty="0" err="1" smtClean="0">
                <a:solidFill>
                  <a:srgbClr val="2933D6"/>
                </a:solidFill>
              </a:rPr>
              <a:t>прописана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могућност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домаћих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наручилаца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спроведу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заједничке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централизоване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сарадњи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наручиоцима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телима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ЦЈН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држава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чланица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ЕУ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осим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случају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избегавања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примене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одредаба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других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закона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прописа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Републици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Србији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Ако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наручиоци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спроводе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централизоване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сарадњи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телима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ЦЈН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држава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чланица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ЕУ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утврђено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меродавно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право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државе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чланице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којој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седиште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тела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ЦЈН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као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опсег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његове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примене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додела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уговора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оквиру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система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динамичне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управља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тело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ЦЈН</a:t>
            </a:r>
            <a:r>
              <a:rPr lang="en-US" sz="2000" dirty="0" smtClean="0">
                <a:solidFill>
                  <a:srgbClr val="2933D6"/>
                </a:solidFill>
              </a:rPr>
              <a:t>; </a:t>
            </a:r>
            <a:r>
              <a:rPr lang="en-US" sz="2000" dirty="0" err="1" smtClean="0">
                <a:solidFill>
                  <a:srgbClr val="2933D6"/>
                </a:solidFill>
              </a:rPr>
              <a:t>спровођење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поновног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отварања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конкуренције</a:t>
            </a:r>
            <a:r>
              <a:rPr lang="en-US" sz="2000" dirty="0" smtClean="0">
                <a:solidFill>
                  <a:srgbClr val="2933D6"/>
                </a:solidFill>
              </a:rPr>
              <a:t>, у </a:t>
            </a:r>
            <a:r>
              <a:rPr lang="en-US" sz="2000" dirty="0" err="1" smtClean="0">
                <a:solidFill>
                  <a:srgbClr val="2933D6"/>
                </a:solidFill>
              </a:rPr>
              <a:t>складу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оквирним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споразумом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закључило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тело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ЦЈН</a:t>
            </a:r>
            <a:r>
              <a:rPr lang="en-US" sz="2000" dirty="0" smtClean="0">
                <a:solidFill>
                  <a:srgbClr val="2933D6"/>
                </a:solidFill>
              </a:rPr>
              <a:t>; </a:t>
            </a:r>
            <a:r>
              <a:rPr lang="en-US" sz="2000" dirty="0" err="1" smtClean="0">
                <a:solidFill>
                  <a:srgbClr val="2933D6"/>
                </a:solidFill>
              </a:rPr>
              <a:t>одређивање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привредних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субјеката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страна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оквирном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споразуму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којима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треба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буде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додељен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уговор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основу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оквирног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споразума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закључило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тело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ЦЈН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без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поновног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отварања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конкуренције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међу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понуђачима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делимично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без</a:t>
            </a:r>
            <a:r>
              <a:rPr lang="en-US" sz="2000" dirty="0" smtClean="0">
                <a:solidFill>
                  <a:srgbClr val="2933D6"/>
                </a:solidFill>
              </a:rPr>
              <a:t>, а </a:t>
            </a:r>
            <a:r>
              <a:rPr lang="en-US" sz="2000" dirty="0" err="1" smtClean="0">
                <a:solidFill>
                  <a:srgbClr val="2933D6"/>
                </a:solidFill>
              </a:rPr>
              <a:t>делимично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поновним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отварањем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конкуренције</a:t>
            </a:r>
            <a:r>
              <a:rPr lang="en-US" sz="2000" dirty="0" smtClean="0">
                <a:solidFill>
                  <a:srgbClr val="2933D6"/>
                </a:solidFill>
              </a:rPr>
              <a:t>).</a:t>
            </a:r>
          </a:p>
          <a:p>
            <a:pPr algn="just"/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endParaRPr lang="en-US" sz="20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11.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Централизоване</a:t>
            </a:r>
            <a:r>
              <a:rPr lang="en-US" sz="2400" b="1" dirty="0" smtClean="0">
                <a:solidFill>
                  <a:srgbClr val="100E65"/>
                </a:solidFill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</a:rPr>
              <a:t>заједничке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јавне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набавке</a:t>
            </a:r>
            <a:r>
              <a:rPr lang="sr-Cyrl-RS" sz="2400" b="1" dirty="0" smtClean="0">
                <a:solidFill>
                  <a:srgbClr val="100E65"/>
                </a:solidFill>
              </a:rPr>
              <a:t> (8)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03565"/>
            <a:ext cx="10643215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9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може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заједнички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спроведе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поступак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јавне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једним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или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више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наручилаца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из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држава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чланица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ЕУ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ради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доделе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1900" b="1" dirty="0" smtClean="0">
                <a:solidFill>
                  <a:srgbClr val="2933D6"/>
                </a:solidFill>
              </a:rPr>
              <a:t> о </a:t>
            </a:r>
            <a:r>
              <a:rPr lang="en-US" sz="1900" b="1" dirty="0" err="1" smtClean="0">
                <a:solidFill>
                  <a:srgbClr val="2933D6"/>
                </a:solidFill>
              </a:rPr>
              <a:t>јавној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набавци</a:t>
            </a:r>
            <a:r>
              <a:rPr lang="en-US" sz="1900" b="1" dirty="0" smtClean="0">
                <a:solidFill>
                  <a:srgbClr val="2933D6"/>
                </a:solidFill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</a:rPr>
              <a:t>закључења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оквирног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споразума</a:t>
            </a:r>
            <a:r>
              <a:rPr lang="en-US" sz="1900" b="1" dirty="0" smtClean="0">
                <a:solidFill>
                  <a:srgbClr val="2933D6"/>
                </a:solidFill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</a:rPr>
              <a:t>управљања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системом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динамичне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или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доделе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основу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оквирног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споразума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или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доделе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1900" b="1" dirty="0" smtClean="0">
                <a:solidFill>
                  <a:srgbClr val="2933D6"/>
                </a:solidFill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</a:rPr>
              <a:t>оквиру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система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динамичне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1900" b="1" dirty="0" smtClean="0">
                <a:solidFill>
                  <a:srgbClr val="2933D6"/>
                </a:solidFill>
              </a:rPr>
              <a:t>. </a:t>
            </a:r>
            <a:endParaRPr lang="sr-Cyrl-RS" sz="19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1900" dirty="0" smtClean="0">
                <a:solidFill>
                  <a:srgbClr val="2933D6"/>
                </a:solidFill>
              </a:rPr>
              <a:t>У </a:t>
            </a:r>
            <a:r>
              <a:rPr lang="en-US" sz="1900" dirty="0" err="1" smtClean="0">
                <a:solidFill>
                  <a:srgbClr val="2933D6"/>
                </a:solidFill>
              </a:rPr>
              <a:t>том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случају</a:t>
            </a:r>
            <a:r>
              <a:rPr lang="en-US" sz="1900" dirty="0" smtClean="0">
                <a:solidFill>
                  <a:srgbClr val="2933D6"/>
                </a:solidFill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</a:rPr>
              <a:t>наручиоци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имају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обавезу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посебним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споразумом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уреде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одговорности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сваке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стране</a:t>
            </a:r>
            <a:r>
              <a:rPr lang="en-US" sz="1900" b="1" dirty="0" smtClean="0">
                <a:solidFill>
                  <a:srgbClr val="2933D6"/>
                </a:solidFill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</a:rPr>
              <a:t>меродавне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националне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прописе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који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примењују</a:t>
            </a:r>
            <a:r>
              <a:rPr lang="en-US" sz="1900" b="1" dirty="0" smtClean="0">
                <a:solidFill>
                  <a:srgbClr val="2933D6"/>
                </a:solidFill>
              </a:rPr>
              <a:t> (</a:t>
            </a:r>
            <a:r>
              <a:rPr lang="en-US" sz="1900" b="1" dirty="0" err="1" smtClean="0">
                <a:solidFill>
                  <a:srgbClr val="2933D6"/>
                </a:solidFill>
              </a:rPr>
              <a:t>наводи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</a:rPr>
              <a:t>документацији</a:t>
            </a:r>
            <a:r>
              <a:rPr lang="en-US" sz="1900" b="1" dirty="0" smtClean="0">
                <a:solidFill>
                  <a:srgbClr val="2933D6"/>
                </a:solidFill>
              </a:rPr>
              <a:t> о </a:t>
            </a:r>
            <a:r>
              <a:rPr lang="en-US" sz="1900" b="1" dirty="0" err="1" smtClean="0">
                <a:solidFill>
                  <a:srgbClr val="2933D6"/>
                </a:solidFill>
              </a:rPr>
              <a:t>набавци</a:t>
            </a:r>
            <a:r>
              <a:rPr lang="en-US" sz="1900" b="1" dirty="0" smtClean="0">
                <a:solidFill>
                  <a:srgbClr val="2933D6"/>
                </a:solidFill>
              </a:rPr>
              <a:t>), </a:t>
            </a:r>
            <a:r>
              <a:rPr lang="en-US" sz="1900" b="1" dirty="0" err="1" smtClean="0">
                <a:solidFill>
                  <a:srgbClr val="2933D6"/>
                </a:solidFill>
              </a:rPr>
              <a:t>као</a:t>
            </a:r>
            <a:r>
              <a:rPr lang="en-US" sz="1900" b="1" dirty="0" smtClean="0">
                <a:solidFill>
                  <a:srgbClr val="2933D6"/>
                </a:solidFill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</a:rPr>
              <a:t>интерну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организацију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јавне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1900" b="1" dirty="0" smtClean="0">
                <a:solidFill>
                  <a:srgbClr val="2933D6"/>
                </a:solidFill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</a:rPr>
              <a:t>укључујући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спровођење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поступка</a:t>
            </a:r>
            <a:r>
              <a:rPr lang="en-US" sz="1900" b="1" dirty="0" smtClean="0">
                <a:solidFill>
                  <a:srgbClr val="2933D6"/>
                </a:solidFill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</a:rPr>
              <a:t>расподелу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добара</a:t>
            </a:r>
            <a:r>
              <a:rPr lang="en-US" sz="1900" b="1" dirty="0" smtClean="0">
                <a:solidFill>
                  <a:srgbClr val="2933D6"/>
                </a:solidFill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</a:rPr>
              <a:t>услуга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или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радова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који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набављају</a:t>
            </a:r>
            <a:r>
              <a:rPr lang="en-US" sz="1900" b="1" dirty="0" smtClean="0">
                <a:solidFill>
                  <a:srgbClr val="2933D6"/>
                </a:solidFill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</a:rPr>
              <a:t>закључивање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1900" b="1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1900" b="1" dirty="0" err="1" smtClean="0">
                <a:solidFill>
                  <a:srgbClr val="2933D6"/>
                </a:solidFill>
              </a:rPr>
              <a:t>Обавеза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закључења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посебног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споразума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искључена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је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ако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међународним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споразумом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закљученим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између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Републике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Србије</a:t>
            </a:r>
            <a:r>
              <a:rPr lang="en-US" sz="1900" b="1" dirty="0" smtClean="0">
                <a:solidFill>
                  <a:srgbClr val="2933D6"/>
                </a:solidFill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</a:rPr>
              <a:t>држава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чланица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ЕУ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наведена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питања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уређена</a:t>
            </a:r>
            <a:r>
              <a:rPr lang="en-US" sz="1900" b="1" dirty="0" smtClean="0">
                <a:solidFill>
                  <a:srgbClr val="2933D6"/>
                </a:solidFill>
              </a:rPr>
              <a:t>.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endParaRPr lang="sr-Cyrl-RS" sz="1900" dirty="0" smtClean="0">
              <a:solidFill>
                <a:srgbClr val="2933D6"/>
              </a:solidFill>
            </a:endParaRPr>
          </a:p>
          <a:p>
            <a:pPr algn="just"/>
            <a:r>
              <a:rPr lang="en-US" sz="1900" b="1" dirty="0" err="1" smtClean="0">
                <a:solidFill>
                  <a:srgbClr val="2933D6"/>
                </a:solidFill>
              </a:rPr>
              <a:t>Наручиоци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усаглашавају</a:t>
            </a:r>
            <a:r>
              <a:rPr lang="en-US" sz="1900" b="1" dirty="0" smtClean="0">
                <a:solidFill>
                  <a:srgbClr val="2933D6"/>
                </a:solidFill>
              </a:rPr>
              <a:t> о </a:t>
            </a:r>
            <a:r>
              <a:rPr lang="en-US" sz="1900" b="1" dirty="0" err="1" smtClean="0">
                <a:solidFill>
                  <a:srgbClr val="2933D6"/>
                </a:solidFill>
              </a:rPr>
              <a:t>меродавном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праву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набавку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ако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је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другим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наручиоцем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из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државе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чланице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ЕУ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основао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заједнички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субјект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или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друге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субјекте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основане</a:t>
            </a:r>
            <a:r>
              <a:rPr lang="en-US" sz="1900" b="1" dirty="0" smtClean="0">
                <a:solidFill>
                  <a:srgbClr val="2933D6"/>
                </a:solidFill>
              </a:rPr>
              <a:t>, у </a:t>
            </a:r>
            <a:r>
              <a:rPr lang="en-US" sz="1900" b="1" dirty="0" err="1" smtClean="0">
                <a:solidFill>
                  <a:srgbClr val="2933D6"/>
                </a:solidFill>
              </a:rPr>
              <a:t>складу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правом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ЕУ</a:t>
            </a:r>
            <a:r>
              <a:rPr lang="en-US" sz="1900" b="1" dirty="0" smtClean="0">
                <a:solidFill>
                  <a:srgbClr val="2933D6"/>
                </a:solidFill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</a:rPr>
              <a:t>одлуком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надлежног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тела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заједничког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субјекта</a:t>
            </a:r>
            <a:r>
              <a:rPr lang="en-US" sz="1900" dirty="0" smtClean="0">
                <a:solidFill>
                  <a:srgbClr val="2933D6"/>
                </a:solidFill>
              </a:rPr>
              <a:t> (</a:t>
            </a:r>
            <a:r>
              <a:rPr lang="en-US" sz="1900" dirty="0" err="1" smtClean="0">
                <a:solidFill>
                  <a:srgbClr val="2933D6"/>
                </a:solidFill>
              </a:rPr>
              <a:t>национални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прописи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државе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чланице</a:t>
            </a:r>
            <a:r>
              <a:rPr lang="en-US" sz="1900" dirty="0" smtClean="0">
                <a:solidFill>
                  <a:srgbClr val="2933D6"/>
                </a:solidFill>
              </a:rPr>
              <a:t> у </a:t>
            </a:r>
            <a:r>
              <a:rPr lang="en-US" sz="1900" dirty="0" err="1" smtClean="0">
                <a:solidFill>
                  <a:srgbClr val="2933D6"/>
                </a:solidFill>
              </a:rPr>
              <a:t>којој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заједнички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субјект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има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регистровано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седиште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или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обавља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своје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</a:rPr>
              <a:t>активности</a:t>
            </a:r>
            <a:r>
              <a:rPr lang="en-US" sz="1900" dirty="0" smtClean="0">
                <a:solidFill>
                  <a:srgbClr val="2933D6"/>
                </a:solidFill>
              </a:rPr>
              <a:t>).</a:t>
            </a:r>
            <a:endParaRPr lang="sr-Cyrl-RS" sz="1900" dirty="0" smtClean="0">
              <a:solidFill>
                <a:srgbClr val="2933D6"/>
              </a:solidFill>
            </a:endParaRPr>
          </a:p>
          <a:p>
            <a:pPr algn="just"/>
            <a:r>
              <a:rPr lang="en-US" sz="1900" dirty="0" err="1" smtClean="0">
                <a:solidFill>
                  <a:srgbClr val="2933D6"/>
                </a:solidFill>
              </a:rPr>
              <a:t>Овај</a:t>
            </a:r>
            <a:r>
              <a:rPr lang="en-US" sz="1900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споразум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може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примењује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неодређено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време</a:t>
            </a:r>
            <a:r>
              <a:rPr lang="en-US" sz="1900" b="1" dirty="0" smtClean="0">
                <a:solidFill>
                  <a:srgbClr val="2933D6"/>
                </a:solidFill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</a:rPr>
              <a:t>ако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је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тако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утврђено</a:t>
            </a:r>
            <a:r>
              <a:rPr lang="en-US" sz="1900" b="1" dirty="0" smtClean="0">
                <a:solidFill>
                  <a:srgbClr val="2933D6"/>
                </a:solidFill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</a:rPr>
              <a:t>оснивачком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акту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заједничког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субјекта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или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може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буде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ограничен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одређени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период</a:t>
            </a:r>
            <a:r>
              <a:rPr lang="en-US" sz="1900" b="1" dirty="0" smtClean="0">
                <a:solidFill>
                  <a:srgbClr val="2933D6"/>
                </a:solidFill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</a:rPr>
              <a:t>одређене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врсте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или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на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доделу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једног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или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више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појединачних</a:t>
            </a:r>
            <a:r>
              <a:rPr lang="en-U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</a:rPr>
              <a:t>уговора</a:t>
            </a:r>
            <a:r>
              <a:rPr lang="en-US" sz="1900" b="1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en-US" sz="19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1900" b="1" dirty="0" smtClean="0">
                <a:solidFill>
                  <a:srgbClr val="2933D6"/>
                </a:solidFill>
              </a:rPr>
              <a:t> </a:t>
            </a:r>
          </a:p>
          <a:p>
            <a:pPr algn="just"/>
            <a:endParaRPr lang="sr-Cyrl-RS" sz="1900" dirty="0" smtClean="0">
              <a:solidFill>
                <a:srgbClr val="2933D6"/>
              </a:solidFill>
            </a:endParaRPr>
          </a:p>
          <a:p>
            <a:pPr algn="just"/>
            <a:endParaRPr lang="en-US" sz="1900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</a:rPr>
              <a:t>12.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Рачунање</a:t>
            </a:r>
            <a:r>
              <a:rPr lang="en-US" sz="2400" b="1" dirty="0" smtClean="0">
                <a:solidFill>
                  <a:srgbClr val="100E65"/>
                </a:solidFill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</a:rPr>
              <a:t>одређивање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рокова</a:t>
            </a:r>
            <a:r>
              <a:rPr lang="sr-Cyrl-RS" sz="2400" b="1" dirty="0" smtClean="0">
                <a:solidFill>
                  <a:srgbClr val="100E65"/>
                </a:solidFill>
              </a:rPr>
              <a:t> (1)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03565"/>
            <a:ext cx="1064321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Члан</a:t>
            </a:r>
            <a:r>
              <a:rPr lang="en-US" sz="2000" b="1" dirty="0" smtClean="0">
                <a:solidFill>
                  <a:srgbClr val="2933D6"/>
                </a:solidFill>
              </a:rPr>
              <a:t> 85. </a:t>
            </a:r>
            <a:r>
              <a:rPr lang="sr-Cyrl-RS" sz="2000" b="1" dirty="0" smtClean="0">
                <a:solidFill>
                  <a:srgbClr val="2933D6"/>
                </a:solidFill>
              </a:rPr>
              <a:t>ЗЈН </a:t>
            </a:r>
            <a:r>
              <a:rPr lang="en-US" sz="2000" b="1" dirty="0" err="1" smtClean="0">
                <a:solidFill>
                  <a:srgbClr val="2933D6"/>
                </a:solidFill>
              </a:rPr>
              <a:t>Рачунање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рокова</a:t>
            </a:r>
            <a:endParaRPr lang="sr-Cyrl-RS" sz="20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Рокови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одређују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време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потребно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благовремено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предузимање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одређене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радње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поступку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endParaRPr lang="sr-Cyrl-R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Последица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непоступања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прописаним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роковима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губљење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одређеног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права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Стога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правилно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рачунање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рокова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нарочитог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значаја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endParaRPr lang="sr-Cyrl-R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dirty="0" smtClean="0">
                <a:solidFill>
                  <a:srgbClr val="2933D6"/>
                </a:solidFill>
              </a:rPr>
              <a:t>У </a:t>
            </a:r>
            <a:r>
              <a:rPr lang="en-US" sz="2000" dirty="0" err="1" smtClean="0">
                <a:solidFill>
                  <a:srgbClr val="2933D6"/>
                </a:solidFill>
              </a:rPr>
              <a:t>члану</a:t>
            </a:r>
            <a:r>
              <a:rPr lang="en-US" sz="2000" dirty="0" smtClean="0">
                <a:solidFill>
                  <a:srgbClr val="2933D6"/>
                </a:solidFill>
              </a:rPr>
              <a:t> 85. </a:t>
            </a:r>
            <a:r>
              <a:rPr lang="en-US" sz="2000" dirty="0" err="1" smtClean="0">
                <a:solidFill>
                  <a:srgbClr val="2933D6"/>
                </a:solidFill>
              </a:rPr>
              <a:t>прописана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општа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правила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рачунања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рокова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осим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ако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ЗЈН-ом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прописана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посебна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правила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рачунање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рокова</a:t>
            </a:r>
            <a:r>
              <a:rPr lang="en-US" sz="2000" b="1" dirty="0" smtClean="0">
                <a:solidFill>
                  <a:srgbClr val="2933D6"/>
                </a:solidFill>
              </a:rPr>
              <a:t>. </a:t>
            </a: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Општи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рок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одређују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дане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месеце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године</a:t>
            </a:r>
            <a:r>
              <a:rPr lang="en-US" sz="2000" b="1" dirty="0" smtClean="0">
                <a:solidFill>
                  <a:srgbClr val="2933D6"/>
                </a:solidFill>
              </a:rPr>
              <a:t>. </a:t>
            </a:r>
            <a:endParaRPr lang="sr-Cyrl-RS" sz="2000" b="1" dirty="0" smtClean="0">
              <a:solidFill>
                <a:srgbClr val="2933D6"/>
              </a:solidFill>
            </a:endParaRPr>
          </a:p>
          <a:p>
            <a:pPr algn="just"/>
            <a:r>
              <a:rPr lang="sr-Cyrl-CS" sz="2000" b="1" dirty="0" smtClean="0">
                <a:solidFill>
                  <a:srgbClr val="2933D6"/>
                </a:solidFill>
              </a:rPr>
              <a:t>Државни празници, суботе и недеље не утичу на почетак и ток рока, осим ако су рокови изражени у радним данима. </a:t>
            </a:r>
          </a:p>
          <a:p>
            <a:pPr algn="just"/>
            <a:r>
              <a:rPr lang="sr-Cyrl-CS" sz="2000" b="1" dirty="0" smtClean="0">
                <a:solidFill>
                  <a:srgbClr val="2933D6"/>
                </a:solidFill>
              </a:rPr>
              <a:t>Уколико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последњи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рока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пада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државни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празник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суботу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недељу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рок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истиче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када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протекне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први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наредни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радни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дан</a:t>
            </a:r>
            <a:r>
              <a:rPr lang="en-US" sz="2000" b="1" dirty="0" smtClean="0">
                <a:solidFill>
                  <a:srgbClr val="2933D6"/>
                </a:solidFill>
              </a:rPr>
              <a:t>. </a:t>
            </a:r>
            <a:endParaRPr lang="sr-Cyrl-RS" sz="20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Сваки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рок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састоји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најмање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два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мора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обухвата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два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радна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дана</a:t>
            </a:r>
            <a:r>
              <a:rPr lang="en-US" sz="2000" b="1" dirty="0" smtClean="0">
                <a:solidFill>
                  <a:srgbClr val="2933D6"/>
                </a:solidFill>
              </a:rPr>
              <a:t>, а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појмом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радни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сматрају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државног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празника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субота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недеља</a:t>
            </a:r>
            <a:r>
              <a:rPr lang="en-US" sz="2000" b="1" dirty="0" smtClean="0">
                <a:solidFill>
                  <a:srgbClr val="2933D6"/>
                </a:solidFill>
              </a:rPr>
              <a:t>. </a:t>
            </a:r>
            <a:endParaRPr lang="en-US" sz="2000" b="1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</a:rPr>
              <a:t>12.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Рачунање</a:t>
            </a:r>
            <a:r>
              <a:rPr lang="en-US" sz="2400" b="1" dirty="0" smtClean="0">
                <a:solidFill>
                  <a:srgbClr val="100E65"/>
                </a:solidFill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</a:rPr>
              <a:t>одређивање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рокова</a:t>
            </a:r>
            <a:r>
              <a:rPr lang="sr-Cyrl-RS" sz="2400" b="1" dirty="0" smtClean="0">
                <a:solidFill>
                  <a:srgbClr val="100E65"/>
                </a:solidFill>
              </a:rPr>
              <a:t> (2)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03565"/>
            <a:ext cx="1064321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Када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рок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одређен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дане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дан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када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обавештавање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извршено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односно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дан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пада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догађај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рачуна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трајање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рока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урачунава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рок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већ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почетак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рока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рачуна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првог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наредног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дана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односно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првог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наредног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радног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ако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рок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одређен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радним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данима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Када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рок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одређен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месеце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односно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године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завршава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истеком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дана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месеца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односно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године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свом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броју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одговара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дану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када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обавештавање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извршено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односно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дану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пада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догађај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рачуна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трајање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рока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Ако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нема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последњем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месецу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рок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истиче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последњег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дана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том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месецу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Ако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последњи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рока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пада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државни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празник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суботу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недељу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рок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истиче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када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протекне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први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наредни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радни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дан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Поступање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случају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недоступности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Портала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набавки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прописано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Упутством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коришћење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Портала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јавних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dirty="0" smtClean="0">
                <a:solidFill>
                  <a:srgbClr val="2933D6"/>
                </a:solidFill>
              </a:rPr>
              <a:t>(</a:t>
            </a:r>
            <a:r>
              <a:rPr lang="en-US" sz="2000" dirty="0" err="1" smtClean="0">
                <a:solidFill>
                  <a:srgbClr val="2933D6"/>
                </a:solidFill>
              </a:rPr>
              <a:t>Службени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гласник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РС</a:t>
            </a:r>
            <a:r>
              <a:rPr lang="en-US" sz="2000" dirty="0" smtClean="0">
                <a:solidFill>
                  <a:srgbClr val="2933D6"/>
                </a:solidFill>
              </a:rPr>
              <a:t>“, </a:t>
            </a:r>
            <a:r>
              <a:rPr lang="en-US" sz="2000" dirty="0" err="1" smtClean="0">
                <a:solidFill>
                  <a:srgbClr val="2933D6"/>
                </a:solidFill>
              </a:rPr>
              <a:t>бр</a:t>
            </a:r>
            <a:r>
              <a:rPr lang="en-US" sz="2000" dirty="0" smtClean="0">
                <a:solidFill>
                  <a:srgbClr val="2933D6"/>
                </a:solidFill>
              </a:rPr>
              <a:t>. 93/20) </a:t>
            </a:r>
            <a:r>
              <a:rPr lang="en-US" sz="2000" dirty="0" err="1" smtClean="0">
                <a:solidFill>
                  <a:srgbClr val="2933D6"/>
                </a:solidFill>
              </a:rPr>
              <a:t>тач</a:t>
            </a:r>
            <a:r>
              <a:rPr lang="en-US" sz="2000" dirty="0" smtClean="0">
                <a:solidFill>
                  <a:srgbClr val="2933D6"/>
                </a:solidFill>
              </a:rPr>
              <a:t>. 17–19)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dirty="0" smtClean="0">
                <a:solidFill>
                  <a:srgbClr val="2933D6"/>
                </a:solidFill>
              </a:rPr>
              <a:t>(</a:t>
            </a:r>
            <a:r>
              <a:rPr lang="en-US" sz="2000" dirty="0" err="1" smtClean="0">
                <a:solidFill>
                  <a:srgbClr val="2933D6"/>
                </a:solidFill>
              </a:rPr>
              <a:t>чл</a:t>
            </a:r>
            <a:r>
              <a:rPr lang="en-US" sz="2000" dirty="0" smtClean="0">
                <a:solidFill>
                  <a:srgbClr val="2933D6"/>
                </a:solidFill>
              </a:rPr>
              <a:t>. 183. и 184. </a:t>
            </a:r>
            <a:r>
              <a:rPr lang="en-US" sz="2000" dirty="0" err="1" smtClean="0">
                <a:solidFill>
                  <a:srgbClr val="2933D6"/>
                </a:solidFill>
              </a:rPr>
              <a:t>ЗЈН</a:t>
            </a:r>
            <a:r>
              <a:rPr lang="en-US" sz="2000" dirty="0" smtClean="0">
                <a:solidFill>
                  <a:srgbClr val="2933D6"/>
                </a:solidFill>
              </a:rPr>
              <a:t>).</a:t>
            </a:r>
          </a:p>
          <a:p>
            <a:pPr algn="just"/>
            <a:endParaRPr lang="en-US" sz="2000" b="1" dirty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22167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</a:rPr>
              <a:t>12.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Рачунање</a:t>
            </a:r>
            <a:r>
              <a:rPr lang="en-US" sz="2400" b="1" dirty="0" smtClean="0">
                <a:solidFill>
                  <a:srgbClr val="100E65"/>
                </a:solidFill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</a:rPr>
              <a:t>одређивање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рокова</a:t>
            </a:r>
            <a:r>
              <a:rPr lang="sr-Cyrl-RS" sz="2400" b="1" dirty="0" smtClean="0">
                <a:solidFill>
                  <a:srgbClr val="100E65"/>
                </a:solidFill>
              </a:rPr>
              <a:t> (3)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803565"/>
            <a:ext cx="1064321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2933D6"/>
                </a:solidFill>
              </a:rPr>
              <a:t>Чл</a:t>
            </a:r>
            <a:r>
              <a:rPr lang="sr-Cyrl-RS" sz="2000" b="1" dirty="0" smtClean="0">
                <a:solidFill>
                  <a:srgbClr val="2933D6"/>
                </a:solidFill>
              </a:rPr>
              <a:t>.</a:t>
            </a:r>
            <a:r>
              <a:rPr lang="en-US" sz="2000" b="1" dirty="0" smtClean="0">
                <a:solidFill>
                  <a:srgbClr val="2933D6"/>
                </a:solidFill>
              </a:rPr>
              <a:t> 8</a:t>
            </a:r>
            <a:r>
              <a:rPr lang="sr-Cyrl-RS" sz="2000" b="1" dirty="0" smtClean="0">
                <a:solidFill>
                  <a:srgbClr val="2933D6"/>
                </a:solidFill>
              </a:rPr>
              <a:t>6. и 87. ЗЈН Одређивање р</a:t>
            </a:r>
            <a:r>
              <a:rPr lang="en-US" sz="2000" b="1" dirty="0" err="1" smtClean="0">
                <a:solidFill>
                  <a:srgbClr val="2933D6"/>
                </a:solidFill>
              </a:rPr>
              <a:t>окова</a:t>
            </a:r>
            <a:endParaRPr lang="sr-Cyrl-RS" sz="20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Одређивање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рокова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велики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значај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потенцијалне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понуђаче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јер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одређује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време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потребно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припрему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прихватљиве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пријаве</a:t>
            </a:r>
            <a:r>
              <a:rPr lang="en-US" sz="2000" dirty="0" smtClean="0">
                <a:solidFill>
                  <a:srgbClr val="2933D6"/>
                </a:solidFill>
              </a:rPr>
              <a:t>/</a:t>
            </a:r>
            <a:r>
              <a:rPr lang="en-US" sz="2000" dirty="0" err="1" smtClean="0">
                <a:solidFill>
                  <a:srgbClr val="2933D6"/>
                </a:solidFill>
              </a:rPr>
              <a:t>понуде</a:t>
            </a:r>
            <a:r>
              <a:rPr lang="en-US" sz="2000" dirty="0" smtClean="0">
                <a:solidFill>
                  <a:srgbClr val="2933D6"/>
                </a:solidFill>
              </a:rPr>
              <a:t>) и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наручиоце</a:t>
            </a:r>
            <a:r>
              <a:rPr lang="en-US" sz="2000" dirty="0" smtClean="0">
                <a:solidFill>
                  <a:srgbClr val="2933D6"/>
                </a:solidFill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</a:rPr>
              <a:t>јер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повећава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вероватноћу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већег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броја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прихватљивих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пријава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понуда</a:t>
            </a:r>
            <a:r>
              <a:rPr lang="en-US" sz="2000" dirty="0" smtClean="0">
                <a:solidFill>
                  <a:srgbClr val="2933D6"/>
                </a:solidFill>
              </a:rPr>
              <a:t>). </a:t>
            </a:r>
            <a:r>
              <a:rPr lang="en-US" sz="2000" dirty="0" err="1" smtClean="0">
                <a:solidFill>
                  <a:srgbClr val="2933D6"/>
                </a:solidFill>
              </a:rPr>
              <a:t>Стога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</a:rPr>
              <a:t>члану</a:t>
            </a:r>
            <a:r>
              <a:rPr lang="en-US" sz="2000" dirty="0" smtClean="0">
                <a:solidFill>
                  <a:srgbClr val="2933D6"/>
                </a:solidFill>
              </a:rPr>
              <a:t> 86. </a:t>
            </a:r>
            <a:r>
              <a:rPr lang="en-US" sz="2000" dirty="0" err="1" smtClean="0">
                <a:solidFill>
                  <a:srgbClr val="2933D6"/>
                </a:solidFill>
              </a:rPr>
              <a:t>утврђена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обавеза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наручиоца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одређивању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рокова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подношење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пријава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одреди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примерене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рокове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посебно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узимајући</a:t>
            </a:r>
            <a:r>
              <a:rPr lang="en-US" sz="2000" b="1" dirty="0" smtClean="0">
                <a:solidFill>
                  <a:srgbClr val="2933D6"/>
                </a:solidFill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</a:rPr>
              <a:t>обзир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сложеност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предмета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време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потребно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израду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пријава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понуда</a:t>
            </a:r>
            <a:r>
              <a:rPr lang="en-US" sz="2000" b="1" dirty="0" smtClean="0">
                <a:solidFill>
                  <a:srgbClr val="2933D6"/>
                </a:solidFill>
              </a:rPr>
              <a:t>, а </a:t>
            </a:r>
            <a:r>
              <a:rPr lang="en-US" sz="2000" b="1" dirty="0" err="1" smtClean="0">
                <a:solidFill>
                  <a:srgbClr val="2933D6"/>
                </a:solidFill>
              </a:rPr>
              <a:t>поштујући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минималне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рокове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прописане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одредбама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посебно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сваки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јавне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</a:rPr>
              <a:t>. </a:t>
            </a:r>
            <a:r>
              <a:rPr lang="en-US" sz="2000" b="1" dirty="0" err="1" smtClean="0">
                <a:solidFill>
                  <a:srgbClr val="2933D6"/>
                </a:solidFill>
              </a:rPr>
              <a:t>Такође</a:t>
            </a:r>
            <a:r>
              <a:rPr lang="en-US" sz="2000" b="1" dirty="0" smtClean="0">
                <a:solidFill>
                  <a:srgbClr val="2933D6"/>
                </a:solidFill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</a:rPr>
              <a:t>ови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рокови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одређују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начин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утврди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тачан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датум</a:t>
            </a:r>
            <a:r>
              <a:rPr lang="en-US" sz="2000" b="1" dirty="0" smtClean="0">
                <a:solidFill>
                  <a:srgbClr val="2933D6"/>
                </a:solidFill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</a:rPr>
              <a:t>време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којег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пријаве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понуде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могу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поднесу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благовремено</a:t>
            </a:r>
            <a:r>
              <a:rPr lang="en-US" sz="2000" b="1" dirty="0" smtClean="0">
                <a:solidFill>
                  <a:srgbClr val="2933D6"/>
                </a:solidFill>
              </a:rPr>
              <a:t>.</a:t>
            </a:r>
            <a:endParaRPr lang="en-US" sz="2000" dirty="0" smtClean="0">
              <a:solidFill>
                <a:srgbClr val="2933D6"/>
              </a:solidFill>
            </a:endParaRPr>
          </a:p>
          <a:p>
            <a:pPr algn="just"/>
            <a:r>
              <a:rPr lang="en-US" sz="2000" dirty="0" err="1" smtClean="0">
                <a:solidFill>
                  <a:srgbClr val="2933D6"/>
                </a:solidFill>
              </a:rPr>
              <a:t>Поред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тога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дужан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конкурентни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дијалог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партнерство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иновације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преговарачки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поступак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без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претходног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објављивања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јавног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позива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одреди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примерени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рок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доставу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почетних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свих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наредних</a:t>
            </a:r>
            <a:r>
              <a:rPr lang="en-US" sz="2000" dirty="0" smtClean="0">
                <a:solidFill>
                  <a:srgbClr val="2933D6"/>
                </a:solidFill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</a:rPr>
              <a:t>коначних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понуда</a:t>
            </a:r>
            <a:r>
              <a:rPr lang="en-US" sz="2000" dirty="0" smtClean="0">
                <a:solidFill>
                  <a:srgbClr val="2933D6"/>
                </a:solidFill>
              </a:rPr>
              <a:t>. </a:t>
            </a:r>
            <a:r>
              <a:rPr lang="en-US" sz="2000" dirty="0" err="1" smtClean="0">
                <a:solidFill>
                  <a:srgbClr val="2933D6"/>
                </a:solidFill>
              </a:rPr>
              <a:t>Такође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ако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припрему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понуда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потребан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обилазак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локације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непосредни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преглед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лицу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места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докумената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који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допуњују</a:t>
            </a:r>
            <a:r>
              <a:rPr lang="en-U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</a:rPr>
              <a:t>документацију</a:t>
            </a:r>
            <a:r>
              <a:rPr lang="en-US" sz="2000" dirty="0" smtClean="0">
                <a:solidFill>
                  <a:srgbClr val="2933D6"/>
                </a:solidFill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</a:rPr>
              <a:t>набавци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наручилац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је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дужан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рок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подношење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понуда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мора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буде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дужи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од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минималних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рокова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прописаних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ЗЈН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посебно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сваку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врсту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поступка</a:t>
            </a:r>
            <a:r>
              <a:rPr lang="en-US" sz="2000" dirty="0" smtClean="0">
                <a:solidFill>
                  <a:srgbClr val="2933D6"/>
                </a:solidFill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</a:rPr>
              <a:t>одреди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начин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сви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заинтересовани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привредни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субјекти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могу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да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се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упознају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свим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информацијама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потребним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за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припрему</a:t>
            </a:r>
            <a:r>
              <a:rPr lang="en-U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</a:rPr>
              <a:t>понуде</a:t>
            </a:r>
            <a:r>
              <a:rPr lang="en-US" sz="2000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endParaRPr lang="sr-Cyrl-RS" sz="2000" b="1" dirty="0" smtClean="0">
              <a:solidFill>
                <a:srgbClr val="2933D6"/>
              </a:solidFill>
            </a:endParaRPr>
          </a:p>
          <a:p>
            <a:pPr algn="just"/>
            <a:endParaRPr lang="sr-Cyrl-RS" sz="2000" b="1" dirty="0" smtClean="0">
              <a:solidFill>
                <a:srgbClr val="2933D6"/>
              </a:solidFill>
            </a:endParaRPr>
          </a:p>
          <a:p>
            <a:pPr algn="just"/>
            <a:endParaRPr lang="sr-Cyrl-RS" sz="2000" b="1" dirty="0" smtClean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xmlns="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D74F5C-63B5-FE75-BCBF-E9D03EE856D7}"/>
              </a:ext>
            </a:extLst>
          </p:cNvPr>
          <p:cNvSpPr txBox="1"/>
          <p:nvPr/>
        </p:nvSpPr>
        <p:spPr>
          <a:xfrm>
            <a:off x="897621" y="0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</a:rPr>
              <a:t>12.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Рачунање</a:t>
            </a:r>
            <a:r>
              <a:rPr lang="en-US" sz="2400" b="1" dirty="0" smtClean="0">
                <a:solidFill>
                  <a:srgbClr val="100E65"/>
                </a:solidFill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</a:rPr>
              <a:t>одређивање</a:t>
            </a:r>
            <a:r>
              <a:rPr lang="en-US" sz="2400" b="1" dirty="0" smtClean="0">
                <a:solidFill>
                  <a:srgbClr val="100E65"/>
                </a:solidFill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</a:rPr>
              <a:t>рокова</a:t>
            </a:r>
            <a:r>
              <a:rPr lang="sr-Cyrl-RS" sz="2400" b="1" dirty="0" smtClean="0">
                <a:solidFill>
                  <a:srgbClr val="100E65"/>
                </a:solidFill>
              </a:rPr>
              <a:t> (4)</a:t>
            </a:r>
            <a:endParaRPr lang="en-US" sz="2400" b="1" dirty="0" smtClean="0">
              <a:solidFill>
                <a:srgbClr val="100E6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0D8CE1E-1D8D-9EEF-A217-BFF33CAE974A}"/>
              </a:ext>
            </a:extLst>
          </p:cNvPr>
          <p:cNvSpPr txBox="1"/>
          <p:nvPr/>
        </p:nvSpPr>
        <p:spPr>
          <a:xfrm>
            <a:off x="897621" y="554183"/>
            <a:ext cx="1064321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CS" b="1" dirty="0" smtClean="0">
                <a:solidFill>
                  <a:srgbClr val="2933D6"/>
                </a:solidFill>
              </a:rPr>
              <a:t>Правила у вези са продужењем рокова за подношење пријава или понуда.</a:t>
            </a:r>
            <a:endParaRPr lang="en-US" dirty="0" smtClean="0">
              <a:solidFill>
                <a:srgbClr val="2933D6"/>
              </a:solidFill>
            </a:endParaRPr>
          </a:p>
          <a:p>
            <a:pPr algn="just"/>
            <a:r>
              <a:rPr lang="sr-Cyrl-CS" dirty="0" smtClean="0">
                <a:solidFill>
                  <a:srgbClr val="2933D6"/>
                </a:solidFill>
              </a:rPr>
              <a:t> У оправданим случајевима наручилац има обавезу да продужи рок: </a:t>
            </a:r>
            <a:endParaRPr lang="en-US" dirty="0" smtClean="0">
              <a:solidFill>
                <a:srgbClr val="2933D6"/>
              </a:solidFill>
            </a:endParaRPr>
          </a:p>
          <a:p>
            <a:pPr algn="just"/>
            <a:r>
              <a:rPr lang="en-US" dirty="0" smtClean="0">
                <a:solidFill>
                  <a:srgbClr val="2933D6"/>
                </a:solidFill>
              </a:rPr>
              <a:t>1) </a:t>
            </a:r>
            <a:r>
              <a:rPr lang="en-US" b="1" dirty="0" err="1" smtClean="0">
                <a:solidFill>
                  <a:srgbClr val="2933D6"/>
                </a:solidFill>
              </a:rPr>
              <a:t>ако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додатне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информације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или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појашњења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вези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документацијом</a:t>
            </a:r>
            <a:r>
              <a:rPr lang="en-US" b="1" dirty="0" smtClean="0">
                <a:solidFill>
                  <a:srgbClr val="2933D6"/>
                </a:solidFill>
              </a:rPr>
              <a:t> о </a:t>
            </a:r>
            <a:r>
              <a:rPr lang="en-US" b="1" dirty="0" err="1" smtClean="0">
                <a:solidFill>
                  <a:srgbClr val="2933D6"/>
                </a:solidFill>
              </a:rPr>
              <a:t>набавци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нису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стављене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располагање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најкасније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шестог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истека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рока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одређеног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подношење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или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пријава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јавну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чија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процењена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вредност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једнака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или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већа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од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износа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европских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прагова</a:t>
            </a:r>
            <a:r>
              <a:rPr lang="en-US" b="1" dirty="0" smtClean="0">
                <a:solidFill>
                  <a:srgbClr val="2933D6"/>
                </a:solidFill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</a:rPr>
              <a:t>односно</a:t>
            </a:r>
            <a:r>
              <a:rPr lang="en-US" b="1" dirty="0" smtClean="0">
                <a:solidFill>
                  <a:srgbClr val="2933D6"/>
                </a:solidFill>
              </a:rPr>
              <a:t>  </a:t>
            </a:r>
            <a:r>
              <a:rPr lang="en-US" b="1" dirty="0" err="1" smtClean="0">
                <a:solidFill>
                  <a:srgbClr val="2933D6"/>
                </a:solidFill>
              </a:rPr>
              <a:t>најкасније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четвртог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истека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рока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одређеног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подношење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пријава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јавну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чија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процењена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вредност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мања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од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износа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европских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прагова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b="1" dirty="0" smtClean="0">
                <a:solidFill>
                  <a:srgbClr val="2933D6"/>
                </a:solidFill>
              </a:rPr>
              <a:t>и у </a:t>
            </a:r>
            <a:r>
              <a:rPr lang="en-US" b="1" dirty="0" err="1" smtClean="0">
                <a:solidFill>
                  <a:srgbClr val="2933D6"/>
                </a:solidFill>
              </a:rPr>
              <a:t>поступцима</a:t>
            </a:r>
            <a:r>
              <a:rPr lang="en-US" b="1" dirty="0" smtClean="0">
                <a:solidFill>
                  <a:srgbClr val="2933D6"/>
                </a:solidFill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</a:rPr>
              <a:t>којима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наручилац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користио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могућност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скраћења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рокова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из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разлога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хитности</a:t>
            </a:r>
            <a:r>
              <a:rPr lang="en-US" b="1" dirty="0" smtClean="0">
                <a:solidFill>
                  <a:srgbClr val="2933D6"/>
                </a:solidFill>
              </a:rPr>
              <a:t>;</a:t>
            </a:r>
          </a:p>
          <a:p>
            <a:pPr algn="just"/>
            <a:r>
              <a:rPr lang="en-US" dirty="0" smtClean="0">
                <a:solidFill>
                  <a:srgbClr val="2933D6"/>
                </a:solidFill>
              </a:rPr>
              <a:t>2) </a:t>
            </a:r>
            <a:r>
              <a:rPr lang="en-US" b="1" dirty="0" err="1" smtClean="0">
                <a:solidFill>
                  <a:srgbClr val="2933D6"/>
                </a:solidFill>
              </a:rPr>
              <a:t>ако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је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документација</a:t>
            </a:r>
            <a:r>
              <a:rPr lang="en-US" b="1" dirty="0" smtClean="0">
                <a:solidFill>
                  <a:srgbClr val="2933D6"/>
                </a:solidFill>
              </a:rPr>
              <a:t> о </a:t>
            </a:r>
            <a:r>
              <a:rPr lang="en-US" b="1" dirty="0" err="1" smtClean="0">
                <a:solidFill>
                  <a:srgbClr val="2933D6"/>
                </a:solidFill>
              </a:rPr>
              <a:t>набавци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битно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измењена</a:t>
            </a:r>
            <a:r>
              <a:rPr lang="en-US" b="1" dirty="0" smtClean="0">
                <a:solidFill>
                  <a:srgbClr val="2933D6"/>
                </a:solidFill>
              </a:rPr>
              <a:t>,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односно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ако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због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измена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привредним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субјектима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нужно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било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потребно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додатно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време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припрему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понудe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пријаве</a:t>
            </a:r>
            <a:r>
              <a:rPr lang="en-US" dirty="0" smtClean="0">
                <a:solidFill>
                  <a:srgbClr val="2933D6"/>
                </a:solidFill>
              </a:rPr>
              <a:t>, а </a:t>
            </a:r>
            <a:r>
              <a:rPr lang="en-US" dirty="0" err="1" smtClean="0">
                <a:solidFill>
                  <a:srgbClr val="2933D6"/>
                </a:solidFill>
              </a:rPr>
              <a:t>нарочито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ако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измене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односе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критеријуме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квалитативни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избор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привредног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субјекта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критеријуме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доделу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уговора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техничке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спецификације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предмета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набавке</a:t>
            </a:r>
            <a:r>
              <a:rPr lang="en-US" dirty="0" smtClean="0">
                <a:solidFill>
                  <a:srgbClr val="2933D6"/>
                </a:solidFill>
              </a:rPr>
              <a:t>;</a:t>
            </a:r>
          </a:p>
          <a:p>
            <a:pPr algn="just"/>
            <a:r>
              <a:rPr lang="en-US" dirty="0" smtClean="0">
                <a:solidFill>
                  <a:srgbClr val="2933D6"/>
                </a:solidFill>
              </a:rPr>
              <a:t>3) </a:t>
            </a:r>
            <a:r>
              <a:rPr lang="en-US" dirty="0" err="1" smtClean="0">
                <a:solidFill>
                  <a:srgbClr val="2933D6"/>
                </a:solidFill>
              </a:rPr>
              <a:t>ако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Портал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није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био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доступан</a:t>
            </a:r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току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периода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четири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сата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истека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рока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подношење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пријава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понуда</a:t>
            </a:r>
            <a:r>
              <a:rPr lang="en-US" dirty="0" smtClean="0">
                <a:solidFill>
                  <a:srgbClr val="2933D6"/>
                </a:solidFill>
              </a:rPr>
              <a:t> (</a:t>
            </a:r>
            <a:r>
              <a:rPr lang="en-US" dirty="0" err="1" smtClean="0">
                <a:solidFill>
                  <a:srgbClr val="2933D6"/>
                </a:solidFill>
              </a:rPr>
              <a:t>када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наручилац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дужан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продужи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рок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подношење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пријава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или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понуда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за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најмање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четири</a:t>
            </a:r>
            <a:r>
              <a:rPr lang="en-US" b="1" dirty="0" smtClean="0">
                <a:solidFill>
                  <a:srgbClr val="2933D6"/>
                </a:solidFill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</a:rPr>
              <a:t>дана</a:t>
            </a:r>
            <a:r>
              <a:rPr lang="en-US" b="1" dirty="0" smtClean="0">
                <a:solidFill>
                  <a:srgbClr val="2933D6"/>
                </a:solidFill>
              </a:rPr>
              <a:t>)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</a:p>
          <a:p>
            <a:pPr algn="just"/>
            <a:r>
              <a:rPr lang="en-US" dirty="0" smtClean="0">
                <a:solidFill>
                  <a:srgbClr val="2933D6"/>
                </a:solidFill>
              </a:rPr>
              <a:t> У </a:t>
            </a:r>
            <a:r>
              <a:rPr lang="en-US" dirty="0" err="1" smtClean="0">
                <a:solidFill>
                  <a:srgbClr val="2933D6"/>
                </a:solidFill>
              </a:rPr>
              <a:t>прва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случаја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наручилац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мора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продужи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рок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подношење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пријава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сразмерно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значају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информације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измене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која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објављује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при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чему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истека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рока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подношење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захтева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заштиту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права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може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преостане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мање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од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десет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дана</a:t>
            </a:r>
            <a:r>
              <a:rPr lang="en-US" dirty="0" smtClean="0">
                <a:solidFill>
                  <a:srgbClr val="2933D6"/>
                </a:solidFill>
              </a:rPr>
              <a:t>. </a:t>
            </a:r>
            <a:r>
              <a:rPr lang="en-US" dirty="0" err="1" smtClean="0">
                <a:solidFill>
                  <a:srgbClr val="2933D6"/>
                </a:solidFill>
              </a:rPr>
              <a:t>Коначно</a:t>
            </a:r>
            <a:r>
              <a:rPr lang="en-US" dirty="0" smtClean="0">
                <a:solidFill>
                  <a:srgbClr val="2933D6"/>
                </a:solidFill>
              </a:rPr>
              <a:t>, </a:t>
            </a:r>
            <a:r>
              <a:rPr lang="en-US" dirty="0" err="1" smtClean="0">
                <a:solidFill>
                  <a:srgbClr val="2933D6"/>
                </a:solidFill>
              </a:rPr>
              <a:t>наручилац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нема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обавезу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продужи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рок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само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ако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додатне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информације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појашњења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нису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захтеване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благовремено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њихова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важност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није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битна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за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припрему</a:t>
            </a:r>
            <a:r>
              <a:rPr lang="en-US" dirty="0" smtClean="0">
                <a:solidFill>
                  <a:srgbClr val="2933D6"/>
                </a:solidFill>
              </a:rPr>
              <a:t> и </a:t>
            </a:r>
            <a:r>
              <a:rPr lang="en-US" dirty="0" err="1" smtClean="0">
                <a:solidFill>
                  <a:srgbClr val="2933D6"/>
                </a:solidFill>
              </a:rPr>
              <a:t>подношење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понуда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или</a:t>
            </a:r>
            <a:r>
              <a:rPr lang="en-US" dirty="0" smtClean="0">
                <a:solidFill>
                  <a:srgbClr val="2933D6"/>
                </a:solidFill>
              </a:rPr>
              <a:t> </a:t>
            </a:r>
            <a:r>
              <a:rPr lang="en-US" dirty="0" err="1" smtClean="0">
                <a:solidFill>
                  <a:srgbClr val="2933D6"/>
                </a:solidFill>
              </a:rPr>
              <a:t>пријава</a:t>
            </a:r>
            <a:r>
              <a:rPr lang="en-US" dirty="0" smtClean="0">
                <a:solidFill>
                  <a:srgbClr val="2933D6"/>
                </a:solidFill>
              </a:rPr>
              <a:t>.</a:t>
            </a:r>
            <a:endParaRPr lang="sr-Cyrl-RS" b="1" dirty="0" smtClean="0">
              <a:solidFill>
                <a:srgbClr val="2933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2F2F2"/>
      </a:accent1>
      <a:accent2>
        <a:srgbClr val="418FB6"/>
      </a:accent2>
      <a:accent3>
        <a:srgbClr val="9AC241"/>
      </a:accent3>
      <a:accent4>
        <a:srgbClr val="0F517B"/>
      </a:accent4>
      <a:accent5>
        <a:srgbClr val="5B9BD5"/>
      </a:accent5>
      <a:accent6>
        <a:srgbClr val="375623"/>
      </a:accent6>
      <a:hlink>
        <a:srgbClr val="E2EFD9"/>
      </a:hlink>
      <a:folHlink>
        <a:srgbClr val="A8D08D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6569</TotalTime>
  <Words>19547</Words>
  <Application>Microsoft Office PowerPoint</Application>
  <PresentationFormat>Custom</PresentationFormat>
  <Paragraphs>544</Paragraphs>
  <Slides>100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100</vt:i4>
      </vt:variant>
    </vt:vector>
  </HeadingPairs>
  <TitlesOfParts>
    <vt:vector size="10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Katarina Trbojević</dc:creator>
  <cp:lastModifiedBy>Windows User</cp:lastModifiedBy>
  <cp:revision>503</cp:revision>
  <dcterms:created xsi:type="dcterms:W3CDTF">2022-12-13T12:01:03Z</dcterms:created>
  <dcterms:modified xsi:type="dcterms:W3CDTF">2023-09-10T22:46:46Z</dcterms:modified>
</cp:coreProperties>
</file>