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6" r:id="rId3"/>
    <p:sldId id="275" r:id="rId4"/>
    <p:sldId id="272" r:id="rId5"/>
    <p:sldId id="282" r:id="rId6"/>
    <p:sldId id="279" r:id="rId7"/>
    <p:sldId id="326" r:id="rId8"/>
    <p:sldId id="284" r:id="rId9"/>
    <p:sldId id="285" r:id="rId10"/>
    <p:sldId id="286" r:id="rId11"/>
    <p:sldId id="287" r:id="rId12"/>
    <p:sldId id="288" r:id="rId13"/>
    <p:sldId id="289" r:id="rId14"/>
    <p:sldId id="291" r:id="rId15"/>
    <p:sldId id="292" r:id="rId16"/>
    <p:sldId id="293" r:id="rId17"/>
    <p:sldId id="294" r:id="rId18"/>
    <p:sldId id="295" r:id="rId19"/>
    <p:sldId id="296" r:id="rId20"/>
    <p:sldId id="297" r:id="rId21"/>
    <p:sldId id="298" r:id="rId22"/>
    <p:sldId id="299" r:id="rId23"/>
    <p:sldId id="300" r:id="rId24"/>
    <p:sldId id="301" r:id="rId25"/>
    <p:sldId id="302" r:id="rId26"/>
    <p:sldId id="303" r:id="rId27"/>
    <p:sldId id="304" r:id="rId28"/>
    <p:sldId id="305" r:id="rId29"/>
    <p:sldId id="306" r:id="rId30"/>
    <p:sldId id="307" r:id="rId31"/>
    <p:sldId id="308" r:id="rId32"/>
    <p:sldId id="309" r:id="rId33"/>
    <p:sldId id="310" r:id="rId34"/>
    <p:sldId id="311" r:id="rId35"/>
    <p:sldId id="312" r:id="rId36"/>
    <p:sldId id="314" r:id="rId37"/>
    <p:sldId id="315" r:id="rId38"/>
    <p:sldId id="317" r:id="rId39"/>
    <p:sldId id="318" r:id="rId40"/>
    <p:sldId id="319" r:id="rId41"/>
    <p:sldId id="320" r:id="rId42"/>
    <p:sldId id="321" r:id="rId43"/>
    <p:sldId id="322" r:id="rId44"/>
    <p:sldId id="323" r:id="rId45"/>
    <p:sldId id="324" r:id="rId46"/>
    <p:sldId id="325" r:id="rId47"/>
    <p:sldId id="327" r:id="rId48"/>
    <p:sldId id="328" r:id="rId49"/>
    <p:sldId id="329" r:id="rId50"/>
    <p:sldId id="330" r:id="rId51"/>
    <p:sldId id="331" r:id="rId52"/>
    <p:sldId id="332" r:id="rId53"/>
    <p:sldId id="333" r:id="rId54"/>
    <p:sldId id="334" r:id="rId55"/>
    <p:sldId id="335" r:id="rId56"/>
    <p:sldId id="336" r:id="rId57"/>
    <p:sldId id="337" r:id="rId58"/>
    <p:sldId id="338" r:id="rId59"/>
    <p:sldId id="339" r:id="rId60"/>
    <p:sldId id="340" r:id="rId61"/>
    <p:sldId id="341" r:id="rId62"/>
    <p:sldId id="342" r:id="rId63"/>
    <p:sldId id="343" r:id="rId64"/>
    <p:sldId id="344" r:id="rId65"/>
    <p:sldId id="345" r:id="rId66"/>
    <p:sldId id="346" r:id="rId67"/>
    <p:sldId id="347" r:id="rId68"/>
    <p:sldId id="348" r:id="rId69"/>
    <p:sldId id="349" r:id="rId70"/>
    <p:sldId id="350" r:id="rId71"/>
    <p:sldId id="351" r:id="rId72"/>
    <p:sldId id="352" r:id="rId73"/>
    <p:sldId id="353" r:id="rId74"/>
    <p:sldId id="354" r:id="rId75"/>
    <p:sldId id="355" r:id="rId76"/>
    <p:sldId id="356" r:id="rId77"/>
    <p:sldId id="357" r:id="rId78"/>
    <p:sldId id="358" r:id="rId7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0E65"/>
    <a:srgbClr val="2933D6"/>
    <a:srgbClr val="454CDB"/>
    <a:srgbClr val="4E53A5"/>
    <a:srgbClr val="6EDA6F"/>
    <a:srgbClr val="424B5B"/>
    <a:srgbClr val="9AC24B"/>
    <a:srgbClr val="438FB4"/>
    <a:srgbClr val="0F517B"/>
    <a:srgbClr val="1023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72" y="2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B4975-C486-5A30-3556-A54F79617F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FE8515-3C56-E8DC-AD3C-83C5B5F2A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ADD69C-3CC6-78B8-66F5-E423E527C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46A0C-81F8-4DF2-9288-DC374EC8D4B8}" type="datetimeFigureOut">
              <a:rPr lang="sr-Latn-RS" smtClean="0"/>
              <a:pPr/>
              <a:t>31.1.2024.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3FC024-7421-E6A1-E028-B0F833B04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E5D0E1-B424-BA75-0215-87A59BE6E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797C2-F339-45EE-B3C0-35E3421D3212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239749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290F1-9C55-85AD-543F-1BD09FF43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E261FB-A6FE-75C6-D1F4-CCB9DAD476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7ADA56-6B0E-25D8-8C7B-3943C7B78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46A0C-81F8-4DF2-9288-DC374EC8D4B8}" type="datetimeFigureOut">
              <a:rPr lang="sr-Latn-RS" smtClean="0"/>
              <a:pPr/>
              <a:t>31.1.2024.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A2620F-71AF-23D4-64BA-FB1B708E1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8E8379-EB71-A56C-343D-D34ED40E2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797C2-F339-45EE-B3C0-35E3421D3212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384011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60CBE1-7A78-516E-2FBA-041AEC9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B0DF77-A0FD-9083-F5A8-7101CB8853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8CD323-7A61-826A-3CC7-62DDBE67B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46A0C-81F8-4DF2-9288-DC374EC8D4B8}" type="datetimeFigureOut">
              <a:rPr lang="sr-Latn-RS" smtClean="0"/>
              <a:pPr/>
              <a:t>31.1.2024.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7B473E-1566-B7D9-3D95-EF4F12F43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301F64-A87A-6406-D436-AB4122AAC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797C2-F339-45EE-B3C0-35E3421D3212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896857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6993B-F9D7-7104-2D77-43F1303B3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5DFCF2-69D0-F63C-DC34-55D651058B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93686A-FA10-3484-657F-E7BE9F7D8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46A0C-81F8-4DF2-9288-DC374EC8D4B8}" type="datetimeFigureOut">
              <a:rPr lang="sr-Latn-RS" smtClean="0"/>
              <a:pPr/>
              <a:t>31.1.2024.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347E58-C9BB-02B2-2936-B70B1F5F6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61D9E6-8E15-2E63-93AB-971AFC43E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797C2-F339-45EE-B3C0-35E3421D3212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101496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2BCCE-A085-91DA-D474-8F7F4EFD2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FD44E-40AE-8035-297C-5BD7CC3D8D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3B1687-8F31-B8CC-7BF8-0F4C92956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46A0C-81F8-4DF2-9288-DC374EC8D4B8}" type="datetimeFigureOut">
              <a:rPr lang="sr-Latn-RS" smtClean="0"/>
              <a:pPr/>
              <a:t>31.1.2024.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FB119D-39E3-758A-5EA5-1C7A8F9D9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B7E94-EA31-1B18-804E-E805D2A2C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797C2-F339-45EE-B3C0-35E3421D3212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84747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05818-CD2A-FBC1-5539-34203619E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3D783-801B-CD0C-B330-C57692EA5E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2984C2-8E8F-E8C9-490F-EB52C77B7A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E912AC-B299-9EDB-DE91-24462966B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46A0C-81F8-4DF2-9288-DC374EC8D4B8}" type="datetimeFigureOut">
              <a:rPr lang="sr-Latn-RS" smtClean="0"/>
              <a:pPr/>
              <a:t>31.1.2024.</a:t>
            </a:fld>
            <a:endParaRPr lang="sr-Lat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2A0E5D-4F5F-BBF7-03A4-0DC3939DC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ACAE39-665E-ED07-E412-B69D6E7FC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797C2-F339-45EE-B3C0-35E3421D3212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145838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4C5AB-51AF-05A3-4BC3-BC23AF352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E5D6D6-88B3-0631-6C8B-AF891B0C02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43B33A-B1B1-1A8B-7190-DF4FA5240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67E4E3-F3C5-0E17-4DAF-E53E9744BB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6F368C-A546-BF75-C8AE-ED4B72940A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5675E2-8D0D-7C06-9C53-710137539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46A0C-81F8-4DF2-9288-DC374EC8D4B8}" type="datetimeFigureOut">
              <a:rPr lang="sr-Latn-RS" smtClean="0"/>
              <a:pPr/>
              <a:t>31.1.2024.</a:t>
            </a:fld>
            <a:endParaRPr lang="sr-Latn-R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65D0D2-CA29-26FC-6D46-BAAA32AA2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907AF8-137F-ADB6-017B-E72C744D8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797C2-F339-45EE-B3C0-35E3421D3212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686151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F5AAD-95D0-4B25-3A7E-226C83BC9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E96EC8-E241-EBAE-8733-B5E6DA629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46A0C-81F8-4DF2-9288-DC374EC8D4B8}" type="datetimeFigureOut">
              <a:rPr lang="sr-Latn-RS" smtClean="0"/>
              <a:pPr/>
              <a:t>31.1.2024.</a:t>
            </a:fld>
            <a:endParaRPr lang="sr-Latn-R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BDFADC-CBF2-9439-F3A5-06F25D9CF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8677FA-7633-D311-8AB8-DD6E2D447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797C2-F339-45EE-B3C0-35E3421D3212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706202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41E7F6-A54D-F08E-A8CC-DAC5AF10B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46A0C-81F8-4DF2-9288-DC374EC8D4B8}" type="datetimeFigureOut">
              <a:rPr lang="sr-Latn-RS" smtClean="0"/>
              <a:pPr/>
              <a:t>31.1.2024.</a:t>
            </a:fld>
            <a:endParaRPr lang="sr-Latn-R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766321-6442-E1C0-AF60-CD6C3A3C6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3DCDBE-6C22-0826-E442-466C041BC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797C2-F339-45EE-B3C0-35E3421D3212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453405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36385-B881-5F1C-3ED0-BB85D1757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B908D-93AD-E769-12BF-E5111D6001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D8F204-CF96-9EDC-545C-F1C9FAB1BD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3226CA-9CD4-9DB3-8768-6FA17A79C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46A0C-81F8-4DF2-9288-DC374EC8D4B8}" type="datetimeFigureOut">
              <a:rPr lang="sr-Latn-RS" smtClean="0"/>
              <a:pPr/>
              <a:t>31.1.2024.</a:t>
            </a:fld>
            <a:endParaRPr lang="sr-Lat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C47AD3-33A4-C8F9-7EFA-970C9B389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948815-9EE6-61D2-60D6-ED89221BD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797C2-F339-45EE-B3C0-35E3421D3212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039358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AF773-1CB5-AAF6-BF73-4FCC124D3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28241B-3B37-06B3-AF90-51D6C5CBEC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2835A8-B72B-6FA1-5A5D-85919067E8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9E8DF1-A0DB-B298-F98A-5143E64E7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46A0C-81F8-4DF2-9288-DC374EC8D4B8}" type="datetimeFigureOut">
              <a:rPr lang="sr-Latn-RS" smtClean="0"/>
              <a:pPr/>
              <a:t>31.1.2024.</a:t>
            </a:fld>
            <a:endParaRPr lang="sr-Lat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A3E477-63C1-486F-17FD-C62B119E6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91114E-2EF3-1CE3-EA60-5FC585C4C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797C2-F339-45EE-B3C0-35E3421D3212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574739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9C784F-77CC-9EC6-626C-A45FD2540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A7F824-ECD2-6081-9622-86A54D9D2E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051BF8-EAAB-A10C-EA48-46470EB012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46A0C-81F8-4DF2-9288-DC374EC8D4B8}" type="datetimeFigureOut">
              <a:rPr lang="sr-Latn-RS" smtClean="0"/>
              <a:pPr/>
              <a:t>31.1.2024.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AAC328-7DD9-54D5-A083-B79A2960A3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C24E3B-C40D-FE3E-2BA1-578F055D10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797C2-F339-45EE-B3C0-35E3421D3212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860302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ue screen with white text and blue rectangles&#10;&#10;Description automatically generated with low confidence">
            <a:extLst>
              <a:ext uri="{FF2B5EF4-FFF2-40B4-BE49-F238E27FC236}">
                <a16:creationId xmlns:a16="http://schemas.microsoft.com/office/drawing/2014/main" id="{69A5D896-4AB3-C843-3A57-C2B8BF00313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0630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235527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2.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Наручилац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(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јавни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и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секторски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)</a:t>
            </a:r>
            <a:r>
              <a:rPr lang="sr-Cyrl-RS" sz="2400" b="1" dirty="0" smtClean="0">
                <a:solidFill>
                  <a:srgbClr val="100E65"/>
                </a:solidFill>
              </a:rPr>
              <a:t> (3)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928255"/>
            <a:ext cx="10643215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sr-Cyrl-RS" sz="2200" dirty="0" smtClean="0">
                <a:solidFill>
                  <a:srgbClr val="2933D6"/>
                </a:solidFill>
              </a:rPr>
              <a:t> 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Одређено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правно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лице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неће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сматрати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наручиоцем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смислу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иако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испуњени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услови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из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става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1. у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погледу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начина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њиховог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финансирања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надзора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над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њиховим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радом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уколико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основана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циљу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задовољавања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потреба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општем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интересу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имају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индустријски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трговински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карактер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.</a:t>
            </a:r>
            <a:endParaRPr lang="sr-Cyrl-RS" sz="2200" dirty="0" smtClean="0">
              <a:solidFill>
                <a:srgbClr val="2933D6"/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Реч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тржишном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изузетку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примене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(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2).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 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Потребе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имају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индустријски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трговински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карактер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одређене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као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потребе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задовољава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правно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лице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послује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редовним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тржишним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условима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има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циљ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остварење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добити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само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сноси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губитке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произлазе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из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његове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делатности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.</a:t>
            </a:r>
            <a:endParaRPr lang="sr-Cyrl-RS" sz="2200" b="1" dirty="0" smtClean="0">
              <a:solidFill>
                <a:srgbClr val="2933D6"/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Наведена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дефиниција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створена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пракси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Европског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суда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правде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, а у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преузета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из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одговарајуће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директиве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ЕУ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endParaRPr lang="en-US" sz="2200" b="1" dirty="0" smtClean="0">
              <a:solidFill>
                <a:srgbClr val="2933D6"/>
              </a:solidFill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235527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2.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Наручилац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(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јавни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и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секторски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)</a:t>
            </a:r>
            <a:r>
              <a:rPr lang="sr-Cyrl-RS" sz="2400" b="1" dirty="0" smtClean="0">
                <a:solidFill>
                  <a:srgbClr val="100E65"/>
                </a:solidFill>
              </a:rPr>
              <a:t> (4)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1039092"/>
            <a:ext cx="1064321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sr-Cyrl-RS" sz="2200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Ова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правна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лица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изузета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примене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зато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што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послују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тржишту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ту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остварују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профит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сносе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ризик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губитака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што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би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требало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буде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довољно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осигура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њихово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одлучивање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руководи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искључиво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економским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разлозима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. </a:t>
            </a:r>
            <a:endParaRPr lang="sr-Cyrl-RS" sz="2200" b="1" dirty="0" smtClean="0">
              <a:solidFill>
                <a:srgbClr val="2933D6"/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sr-Cyrl-R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Требало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би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напоменути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ови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субјекти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због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тога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што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послују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тржишним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условима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представљају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функционалне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наручиоце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200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То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значи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постоје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ситуације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којима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би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они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били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дужни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примењују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правила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200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Таква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дужност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би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постојала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ако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би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конкретном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случају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испунили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услове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сматрају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делегираним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наручиоцима</a:t>
            </a:r>
            <a:r>
              <a:rPr lang="sr-Latn-RS" sz="2200" b="1" dirty="0" smtClean="0">
                <a:solidFill>
                  <a:srgbClr val="2933D6"/>
                </a:solidFill>
                <a:latin typeface="Futura Light"/>
              </a:rPr>
              <a:t>.</a:t>
            </a:r>
            <a:endParaRPr lang="en-US" sz="2200" b="1" dirty="0" smtClean="0">
              <a:solidFill>
                <a:srgbClr val="2933D6"/>
              </a:solidFill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235527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2.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Наручилац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(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јавни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и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секторски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)</a:t>
            </a:r>
            <a:r>
              <a:rPr lang="sr-Cyrl-RS" sz="2400" b="1" dirty="0" smtClean="0">
                <a:solidFill>
                  <a:srgbClr val="100E65"/>
                </a:solidFill>
              </a:rPr>
              <a:t> (5)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886691"/>
            <a:ext cx="10643215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Cyrl-RS" sz="2200" dirty="0" smtClean="0">
                <a:solidFill>
                  <a:srgbClr val="2933D6"/>
                </a:solidFill>
                <a:latin typeface="Futura Light"/>
              </a:rPr>
              <a:t>3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)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Делегирани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јавни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наручиоци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члан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15) </a:t>
            </a:r>
            <a:endParaRPr lang="en-US" sz="2200" dirty="0" smtClean="0">
              <a:solidFill>
                <a:srgbClr val="2933D6"/>
              </a:solidFill>
              <a:latin typeface="Futura Light"/>
            </a:endParaRPr>
          </a:p>
          <a:p>
            <a:pPr algn="just"/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Делегирани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наручиоци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субјекти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приватног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права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над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којима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органски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наручиоци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врше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контролу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финансирање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налик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оним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врше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над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функционалним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наручиоцима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али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дужни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примене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одредбе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приликом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:</a:t>
            </a:r>
          </a:p>
          <a:p>
            <a:pPr marL="457200" lvl="0" indent="-457200" algn="just">
              <a:buFont typeface="+mj-lt"/>
              <a:buAutoNum type="arabicParenR"/>
            </a:pP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набавки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радова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више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50%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субвенционише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суфинансира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један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више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јавних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наручилаца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, у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случају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када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уговор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укључује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законом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тачно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одређене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грађевинске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радове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Прилог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1.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), </a:t>
            </a:r>
            <a:endParaRPr lang="sr-Latn-RS" sz="2200" dirty="0" smtClean="0">
              <a:solidFill>
                <a:srgbClr val="2933D6"/>
              </a:solidFill>
              <a:latin typeface="Futura Light"/>
            </a:endParaRPr>
          </a:p>
          <a:p>
            <a:pPr marL="457200" lvl="0" indent="-457200" algn="just">
              <a:buFont typeface="+mj-lt"/>
              <a:buAutoNum type="arabicParenR"/>
            </a:pP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као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радов</a:t>
            </a:r>
            <a:r>
              <a:rPr lang="sr-Cyrl-RS" sz="2200" dirty="0" smtClean="0">
                <a:solidFill>
                  <a:srgbClr val="2933D6"/>
                </a:solidFill>
                <a:latin typeface="Futura Light"/>
              </a:rPr>
              <a:t>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изградњи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болница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објеката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намењених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спорт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рекреацију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одмор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школских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универзитетских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зграда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зграда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користе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административне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сврхе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endParaRPr lang="sr-Latn-RS" sz="2200" dirty="0" smtClean="0">
              <a:solidFill>
                <a:srgbClr val="2933D6"/>
              </a:solidFill>
              <a:latin typeface="Futura Light"/>
            </a:endParaRPr>
          </a:p>
          <a:p>
            <a:pPr marL="457200" lvl="0" indent="-457200" algn="just">
              <a:buFont typeface="+mj-lt"/>
              <a:buAutoNum type="arabicParenR"/>
            </a:pP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набавки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услуга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више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50%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субвенционише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суфинансира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један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више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јавних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наручилаца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повезане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поменутим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уговором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радовима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endParaRPr lang="en-US" sz="2200" b="1" dirty="0" smtClean="0">
              <a:solidFill>
                <a:srgbClr val="2933D6"/>
              </a:solidFill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235527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2.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Наручилац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(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јавни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и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секторски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)</a:t>
            </a:r>
            <a:r>
              <a:rPr lang="sr-Cyrl-RS" sz="2400" b="1" dirty="0" smtClean="0">
                <a:solidFill>
                  <a:srgbClr val="100E65"/>
                </a:solidFill>
              </a:rPr>
              <a:t> (6)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1094509"/>
            <a:ext cx="1064321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sr-Cyrl-R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Треба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напоменути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важећим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круг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делегираних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наручилаца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ограничен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односу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претходни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закон</a:t>
            </a:r>
            <a:r>
              <a:rPr lang="sr-Cyrl-RS" sz="2200" dirty="0" smtClean="0">
                <a:solidFill>
                  <a:srgbClr val="2933D6"/>
                </a:solidFill>
              </a:rPr>
              <a:t> -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према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члану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15.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важећег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делегирани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наручиоци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јављају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само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код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уговора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јавним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набавкама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тачно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одређених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грађевинских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радова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и с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њима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повезаних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услуга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. </a:t>
            </a:r>
            <a:endParaRPr lang="sr-Cyrl-RS" sz="2200" b="1" dirty="0" smtClean="0">
              <a:solidFill>
                <a:srgbClr val="2933D6"/>
              </a:solidFill>
            </a:endParaRPr>
          </a:p>
          <a:p>
            <a:pPr algn="just"/>
            <a:endParaRPr lang="en-US" sz="2200" dirty="0" smtClean="0">
              <a:solidFill>
                <a:srgbClr val="2933D6"/>
              </a:solidFill>
              <a:latin typeface="Futura Light"/>
            </a:endParaRPr>
          </a:p>
          <a:p>
            <a:pPr algn="just">
              <a:buFont typeface="Wingdings" pitchFamily="2" charset="2"/>
              <a:buChar char="§"/>
            </a:pPr>
            <a:r>
              <a:rPr lang="sr-Cyrl-RS" sz="2200" dirty="0" smtClean="0">
                <a:solidFill>
                  <a:srgbClr val="2933D6"/>
                </a:solidFill>
              </a:rPr>
              <a:t>  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С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друге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стране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према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члану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4.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ст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. 3. и 4.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претходног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предмет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уговора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јавној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набавци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добара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била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набавка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добара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коју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наручилац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финансирао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износу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прелази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50% и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тај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наручилац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био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дужан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обезбеди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примену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правила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поступку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јавних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набавки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том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случају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/>
            <a:r>
              <a:rPr lang="sr-Cyrl-RS" sz="2200" b="1" dirty="0" smtClean="0">
                <a:solidFill>
                  <a:srgbClr val="2933D6"/>
                </a:solidFill>
              </a:rPr>
              <a:t> </a:t>
            </a:r>
            <a:endParaRPr lang="en-US" sz="2200" b="1" dirty="0" smtClean="0">
              <a:solidFill>
                <a:srgbClr val="2933D6"/>
              </a:solidFill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235527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2.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Наручилац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(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јавни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и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секторски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)</a:t>
            </a:r>
            <a:r>
              <a:rPr lang="sr-Cyrl-RS" sz="2400" b="1" dirty="0" smtClean="0">
                <a:solidFill>
                  <a:srgbClr val="100E65"/>
                </a:solidFill>
              </a:rPr>
              <a:t> (7)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1094509"/>
            <a:ext cx="10643215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sr-Cyrl-RS" sz="2200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Јавни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наручилац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субвенционише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суфинансира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наведене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уговоре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дужан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обезбеди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примену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ако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он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сам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додељује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такав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уговор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ако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уговор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додељује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име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рачун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другог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субјекта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. </a:t>
            </a:r>
            <a:endParaRPr lang="sr-Cyrl-RS" sz="2200" b="1" dirty="0" smtClean="0">
              <a:solidFill>
                <a:srgbClr val="2933D6"/>
              </a:solidFill>
            </a:endParaRPr>
          </a:p>
          <a:p>
            <a:pPr algn="just"/>
            <a:endParaRPr lang="en-US" sz="2200" dirty="0" smtClean="0">
              <a:solidFill>
                <a:srgbClr val="2933D6"/>
              </a:solidFill>
              <a:latin typeface="Futura Light"/>
            </a:endParaRPr>
          </a:p>
          <a:p>
            <a:pPr algn="just">
              <a:buFont typeface="Wingdings" pitchFamily="2" charset="2"/>
              <a:buChar char="§"/>
            </a:pPr>
            <a:r>
              <a:rPr lang="sr-Cyrl-RS" sz="2200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Овде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преносом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јавних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прихода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преноси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делегира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) и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обавеза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примене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правила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поступка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јавних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набавки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приликом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њиховог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утрошка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зато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користимо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термин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делегирани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наручиоци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).</a:t>
            </a:r>
            <a:endParaRPr lang="sr-Cyrl-RS" sz="2200" b="1" dirty="0" smtClean="0">
              <a:solidFill>
                <a:srgbClr val="2933D6"/>
              </a:solidFill>
            </a:endParaRPr>
          </a:p>
          <a:p>
            <a:pPr algn="just"/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200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Ако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наведени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субјекти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би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били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обухваћени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правилима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постојала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би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могућност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изигравања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истих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преносом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јавних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прихода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субјектима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закон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обавезује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.</a:t>
            </a:r>
            <a:endParaRPr lang="en-US" sz="2200" b="1" dirty="0">
              <a:solidFill>
                <a:srgbClr val="2933D6"/>
              </a:solidFill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235527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2.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Наручилац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(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јавни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и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секторски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)</a:t>
            </a:r>
            <a:r>
              <a:rPr lang="sr-Cyrl-RS" sz="2400" b="1" dirty="0" smtClean="0">
                <a:solidFill>
                  <a:srgbClr val="100E65"/>
                </a:solidFill>
              </a:rPr>
              <a:t> (8)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900546"/>
            <a:ext cx="10643215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u="sng" dirty="0" err="1" smtClean="0">
                <a:solidFill>
                  <a:srgbClr val="2933D6"/>
                </a:solidFill>
                <a:latin typeface="Futura Light"/>
              </a:rPr>
              <a:t>Секторски</a:t>
            </a:r>
            <a:r>
              <a:rPr lang="en-US" sz="2200" b="1" u="sng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u="sng" dirty="0" err="1" smtClean="0">
                <a:solidFill>
                  <a:srgbClr val="2933D6"/>
                </a:solidFill>
                <a:latin typeface="Futura Light"/>
              </a:rPr>
              <a:t>наручиоци</a:t>
            </a:r>
            <a:r>
              <a:rPr lang="en-US" sz="2200" b="1" u="sng" dirty="0" smtClean="0">
                <a:solidFill>
                  <a:srgbClr val="2933D6"/>
                </a:solidFill>
                <a:latin typeface="Futura Light"/>
              </a:rPr>
              <a:t> </a:t>
            </a:r>
            <a:endParaRPr lang="sr-Cyrl-RS" sz="2200" b="1" u="sng" dirty="0" smtClean="0">
              <a:solidFill>
                <a:srgbClr val="2933D6"/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 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Секторски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наручиоци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члан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2.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24.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)</a:t>
            </a:r>
            <a:r>
              <a:rPr lang="sr-Cyrl-RS" sz="2200" dirty="0" smtClean="0">
                <a:solidFill>
                  <a:srgbClr val="2933D6"/>
                </a:solidFill>
              </a:rPr>
              <a:t> су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наручиоци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обављају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делатност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области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водопривреде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енергетике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саобраћаја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поштанских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услуга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sr-Cyrl-RS" sz="2200" dirty="0" smtClean="0">
                <a:solidFill>
                  <a:srgbClr val="2933D6"/>
                </a:solidFill>
              </a:rPr>
              <a:t>(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165–172.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sr-Cyrl-RS" sz="2200" dirty="0" smtClean="0">
                <a:solidFill>
                  <a:srgbClr val="2933D6"/>
                </a:solidFill>
              </a:rPr>
              <a:t>)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. </a:t>
            </a:r>
            <a:endParaRPr lang="sr-Cyrl-RS" sz="2200" dirty="0" smtClean="0">
              <a:solidFill>
                <a:srgbClr val="2933D6"/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sr-Cyrl-R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њих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примењују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посебна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правила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имајући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виду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чињеницу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правила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датим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секторима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посебно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уређена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нивоу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ЕУ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.</a:t>
            </a:r>
            <a:endParaRPr lang="sr-Cyrl-RS" sz="2200" b="1" dirty="0" smtClean="0">
              <a:solidFill>
                <a:srgbClr val="2933D6"/>
              </a:solidFill>
            </a:endParaRPr>
          </a:p>
          <a:p>
            <a:pPr algn="just"/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Као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јавни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наручиоци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секторски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наручиоци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члан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4)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могу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поделити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три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поткатегорије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: </a:t>
            </a:r>
          </a:p>
          <a:p>
            <a:pPr lvl="0" algn="just"/>
            <a:r>
              <a:rPr lang="sr-Cyrl-RS" sz="2200" b="1" dirty="0" smtClean="0">
                <a:solidFill>
                  <a:srgbClr val="2933D6"/>
                </a:solidFill>
              </a:rPr>
              <a:t>1)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Органски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секторски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наручиоци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републички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покрајински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локални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органи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обављају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неку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секторских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делатности</a:t>
            </a:r>
            <a:r>
              <a:rPr lang="sr-Cyrl-RS" sz="2200" dirty="0" smtClean="0">
                <a:solidFill>
                  <a:srgbClr val="2933D6"/>
                </a:solidFill>
                <a:latin typeface="Futura Light"/>
              </a:rPr>
              <a:t>, као и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јавна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предузећа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основана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обављање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неке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секторских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делатности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/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Они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одређени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ставу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1.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тачки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1.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као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јавни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наручиоци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обављају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секторску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делатност</a:t>
            </a:r>
            <a:r>
              <a:rPr lang="sr-Cyrl-RS" sz="2200" dirty="0" smtClean="0">
                <a:solidFill>
                  <a:srgbClr val="2933D6"/>
                </a:solidFill>
              </a:rPr>
              <a:t>.</a:t>
            </a:r>
            <a:endParaRPr lang="en-US" sz="2200" dirty="0" smtClean="0">
              <a:solidFill>
                <a:srgbClr val="2933D6"/>
              </a:solidFill>
              <a:latin typeface="Futura Light"/>
            </a:endParaRPr>
          </a:p>
          <a:p>
            <a:pPr algn="just">
              <a:buFont typeface="Wingdings" pitchFamily="2" charset="2"/>
              <a:buChar char="§"/>
            </a:pPr>
            <a:endParaRPr lang="sr-Cyrl-RS" sz="2200" b="1" dirty="0" smtClean="0">
              <a:solidFill>
                <a:srgbClr val="2933D6"/>
              </a:solidFill>
            </a:endParaRPr>
          </a:p>
          <a:p>
            <a:pPr algn="just"/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 </a:t>
            </a:r>
            <a:endParaRPr lang="en-US" sz="2200" dirty="0">
              <a:solidFill>
                <a:srgbClr val="2933D6"/>
              </a:solidFill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235527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2.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Наручилац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(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јавни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и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секторски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)</a:t>
            </a:r>
            <a:r>
              <a:rPr lang="sr-Cyrl-RS" sz="2400" b="1" dirty="0" smtClean="0">
                <a:solidFill>
                  <a:srgbClr val="100E65"/>
                </a:solidFill>
              </a:rPr>
              <a:t> (9)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1094510"/>
            <a:ext cx="10643215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sr-Cyrl-RS" sz="2200" b="1" dirty="0" smtClean="0">
                <a:solidFill>
                  <a:srgbClr val="2933D6"/>
                </a:solidFill>
              </a:rPr>
              <a:t>2)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Функционалне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секторске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наручиоце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чине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привредна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друштва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која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контролише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јавни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наручилац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, а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која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обављају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секторску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делатност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. </a:t>
            </a:r>
            <a:endParaRPr lang="sr-Cyrl-RS" sz="2200" b="1" dirty="0" smtClean="0">
              <a:solidFill>
                <a:srgbClr val="2933D6"/>
              </a:solidFill>
            </a:endParaRPr>
          </a:p>
          <a:p>
            <a:pPr lvl="0" algn="just"/>
            <a:endParaRPr lang="en-US" sz="2200" dirty="0" smtClean="0">
              <a:solidFill>
                <a:srgbClr val="2933D6"/>
              </a:solidFill>
              <a:latin typeface="Futura Light"/>
            </a:endParaRPr>
          </a:p>
          <a:p>
            <a:pPr algn="just">
              <a:buFont typeface="Wingdings" pitchFamily="2" charset="2"/>
              <a:buChar char="§"/>
            </a:pPr>
            <a:r>
              <a:rPr lang="sr-Cyrl-R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Они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одређени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ставу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1.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тачки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2)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као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привредна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друштва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која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обављају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секторску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делатност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над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којима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јавни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наручилац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може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имати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директно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индиректно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преовлађујући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утицај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основу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својине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финансијског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удела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правила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основу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којих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организовано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. </a:t>
            </a:r>
            <a:endParaRPr lang="sr-Cyrl-RS" sz="2200" b="1" dirty="0" smtClean="0">
              <a:solidFill>
                <a:srgbClr val="2933D6"/>
              </a:solidFill>
            </a:endParaRPr>
          </a:p>
          <a:p>
            <a:pPr algn="just"/>
            <a:endParaRPr lang="en-US" sz="2200" dirty="0" smtClean="0">
              <a:solidFill>
                <a:srgbClr val="2933D6"/>
              </a:solidFill>
              <a:latin typeface="Futura Light"/>
            </a:endParaRPr>
          </a:p>
          <a:p>
            <a:pPr algn="just">
              <a:buFont typeface="Wingdings" pitchFamily="2" charset="2"/>
              <a:buChar char="§"/>
            </a:pPr>
            <a:r>
              <a:rPr lang="sr-Cyrl-R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Овде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спадају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јавна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предузећа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већ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привредна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друштва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приватног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права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акционарска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друштва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друштва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ограниченом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одговорношћу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итд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.),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која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јавноправни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субјекти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контролишу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начин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описан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ставу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2.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овог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члана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/>
            <a:endParaRPr lang="en-US" sz="2200" dirty="0">
              <a:solidFill>
                <a:srgbClr val="2933D6"/>
              </a:solidFill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235527"/>
            <a:ext cx="1053237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200" b="1" dirty="0" smtClean="0">
                <a:solidFill>
                  <a:srgbClr val="100E65"/>
                </a:solidFill>
              </a:rPr>
              <a:t>2. </a:t>
            </a:r>
            <a:r>
              <a:rPr lang="en-US" sz="2200" b="1" dirty="0" err="1" smtClean="0">
                <a:solidFill>
                  <a:srgbClr val="100E65"/>
                </a:solidFill>
                <a:latin typeface="Futura Light"/>
              </a:rPr>
              <a:t>Наручилац</a:t>
            </a:r>
            <a:r>
              <a:rPr lang="en-US" sz="2200" b="1" dirty="0" smtClean="0">
                <a:solidFill>
                  <a:srgbClr val="100E65"/>
                </a:solidFill>
                <a:latin typeface="Futura Light"/>
              </a:rPr>
              <a:t> (</a:t>
            </a:r>
            <a:r>
              <a:rPr lang="en-US" sz="2200" b="1" dirty="0" err="1" smtClean="0">
                <a:solidFill>
                  <a:srgbClr val="100E65"/>
                </a:solidFill>
                <a:latin typeface="Futura Light"/>
              </a:rPr>
              <a:t>јавни</a:t>
            </a:r>
            <a:r>
              <a:rPr lang="en-US" sz="2200" b="1" dirty="0" smtClean="0">
                <a:solidFill>
                  <a:srgbClr val="100E65"/>
                </a:solidFill>
                <a:latin typeface="Futura Light"/>
              </a:rPr>
              <a:t> и </a:t>
            </a:r>
            <a:r>
              <a:rPr lang="en-US" sz="2200" b="1" dirty="0" err="1" smtClean="0">
                <a:solidFill>
                  <a:srgbClr val="100E65"/>
                </a:solidFill>
                <a:latin typeface="Futura Light"/>
              </a:rPr>
              <a:t>секторски</a:t>
            </a:r>
            <a:r>
              <a:rPr lang="en-US" sz="2200" b="1" dirty="0" smtClean="0">
                <a:solidFill>
                  <a:srgbClr val="100E65"/>
                </a:solidFill>
                <a:latin typeface="Futura Light"/>
              </a:rPr>
              <a:t>)</a:t>
            </a:r>
            <a:r>
              <a:rPr lang="sr-Cyrl-RS" sz="2200" b="1" dirty="0" smtClean="0">
                <a:solidFill>
                  <a:srgbClr val="100E65"/>
                </a:solidFill>
              </a:rPr>
              <a:t> (10)</a:t>
            </a:r>
            <a:r>
              <a:rPr lang="en-US" sz="22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2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955964"/>
            <a:ext cx="1064321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sr-Cyrl-RS" sz="2200" b="1" dirty="0" smtClean="0">
                <a:solidFill>
                  <a:srgbClr val="2933D6"/>
                </a:solidFill>
              </a:rPr>
              <a:t>3)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Делегирани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секторски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наручиоци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субјекти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којима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јавна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власт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искључењем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ограничавањем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конкуренције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омогућила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стекну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приходе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обављајући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делатност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датим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областима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одређени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у у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ставу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1.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тачки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3). </a:t>
            </a:r>
            <a:endParaRPr lang="sr-Cyrl-RS" sz="2200" dirty="0" smtClean="0">
              <a:solidFill>
                <a:srgbClr val="2933D6"/>
              </a:solidFill>
            </a:endParaRPr>
          </a:p>
          <a:p>
            <a:pPr lvl="0" algn="just"/>
            <a:endParaRPr lang="en-US" sz="2200" dirty="0" smtClean="0">
              <a:solidFill>
                <a:srgbClr val="2933D6"/>
              </a:solidFill>
              <a:latin typeface="Futura Light"/>
            </a:endParaRPr>
          </a:p>
          <a:p>
            <a:pPr algn="just">
              <a:buFont typeface="Wingdings" pitchFamily="2" charset="2"/>
              <a:buChar char="§"/>
            </a:pPr>
            <a:r>
              <a:rPr lang="sr-Cyrl-R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им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искључива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посебна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права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нису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додељена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приходи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секторске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делатности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би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припали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органу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власти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јавном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предузећу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другом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привредном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друштву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организацији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би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били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под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директном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индиректном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контролом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органских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јавних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наручилаца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. </a:t>
            </a:r>
            <a:endParaRPr lang="sr-Cyrl-RS" sz="2200" dirty="0" smtClean="0">
              <a:solidFill>
                <a:srgbClr val="2933D6"/>
              </a:solidFill>
            </a:endParaRPr>
          </a:p>
          <a:p>
            <a:pPr algn="just"/>
            <a:endParaRPr lang="en-US" sz="2200" b="1" dirty="0" smtClean="0">
              <a:solidFill>
                <a:srgbClr val="2933D6"/>
              </a:solidFill>
              <a:latin typeface="Futura Light"/>
            </a:endParaRPr>
          </a:p>
          <a:p>
            <a:pPr algn="just">
              <a:buFont typeface="Wingdings" pitchFamily="2" charset="2"/>
              <a:buChar char="§"/>
            </a:pPr>
            <a:r>
              <a:rPr lang="sr-Cyrl-R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Као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код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јавних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наручилаца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ако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ови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субјекти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би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били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обухваћени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правилима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постојала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би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могућност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изигравања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истих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b="1" i="1" dirty="0" smtClean="0">
                <a:solidFill>
                  <a:srgbClr val="2933D6"/>
                </a:solidFill>
                <a:latin typeface="Futura Light"/>
              </a:rPr>
              <a:t>de facto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преносом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јавних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прихода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субјектима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закон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обавезује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lvl="0" algn="just"/>
            <a:endParaRPr lang="en-US" sz="2200" dirty="0">
              <a:solidFill>
                <a:srgbClr val="2933D6"/>
              </a:solidFill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235527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2.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Наручилац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(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јавни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и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секторски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)</a:t>
            </a:r>
            <a:r>
              <a:rPr lang="sr-Cyrl-RS" sz="2400" b="1" dirty="0" smtClean="0">
                <a:solidFill>
                  <a:srgbClr val="100E65"/>
                </a:solidFill>
              </a:rPr>
              <a:t> (11)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1094510"/>
            <a:ext cx="1064321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sr-Cyrl-R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Одредба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става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2.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детаљније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уређује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начин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остваривања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директне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индиректне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контроле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јавних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наручилаца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над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функционалним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секторским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наручиоцима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,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тј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.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привредним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друштвима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која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обављају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делатност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области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водопривреде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енергетике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саобраћаја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поштанских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услуга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Јавни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наручилац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може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оствари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преовлађујући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утицај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над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наведеним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привредним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друштвима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тако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што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ће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директно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индиректно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имати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већину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уписаног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капитала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друштва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контролисати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већину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гласова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односе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акције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издаје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друштво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бити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могућности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именује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више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половине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чланова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органа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надзора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односно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органа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руковођења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друштва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200" dirty="0" smtClean="0">
                <a:solidFill>
                  <a:srgbClr val="2933D6"/>
                </a:solidFill>
              </a:rPr>
              <a:t> 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Као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пример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таквог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привредног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друштва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може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навести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i="1" dirty="0" err="1" smtClean="0">
                <a:solidFill>
                  <a:srgbClr val="2933D6"/>
                </a:solidFill>
                <a:latin typeface="Futura Light"/>
              </a:rPr>
              <a:t>Телеком</a:t>
            </a:r>
            <a:r>
              <a:rPr lang="en-US" sz="22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i="1" dirty="0" err="1" smtClean="0">
                <a:solidFill>
                  <a:srgbClr val="2933D6"/>
                </a:solidFill>
                <a:latin typeface="Futura Light"/>
              </a:rPr>
              <a:t>Србија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акционарско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друштво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области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телефонског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саобраћаја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већински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власништву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Републике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Србије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lvl="0" algn="just"/>
            <a:endParaRPr lang="en-US" sz="2200" dirty="0">
              <a:solidFill>
                <a:srgbClr val="2933D6"/>
              </a:solidFill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235527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2.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Наручилац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(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јавни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и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секторски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)</a:t>
            </a:r>
            <a:r>
              <a:rPr lang="sr-Cyrl-RS" sz="2400" b="1" dirty="0" smtClean="0">
                <a:solidFill>
                  <a:srgbClr val="100E65"/>
                </a:solidFill>
              </a:rPr>
              <a:t> (12)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803564"/>
            <a:ext cx="10643215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sr-Cyrl-RS" sz="1900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Искључива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посебна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права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која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имају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други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субјекти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обављају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секторску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делатност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јесу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права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која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додељује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надлежни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орган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основу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закона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подзаконског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акта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појединачног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акта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којим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ограничава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обављање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секторске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делатности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једног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више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субјеката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значајно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утиче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могућност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других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субјеката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обављају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такву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делатност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изузев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права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додељених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поступку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коме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извршено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јавно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објављивање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и у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коме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били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одређени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објективни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критеријуми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доделу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тих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права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1900" dirty="0" smtClean="0">
                <a:solidFill>
                  <a:srgbClr val="2933D6"/>
                </a:solidFill>
              </a:rPr>
              <a:t> 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Треба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напоменути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простор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примену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ове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одредбе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знатно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сужен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зато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што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мало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вероватно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би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надлежни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органи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додељивали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искључива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посебна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права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овим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стратешки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важним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делатностима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субјектима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нису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јавна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предузећа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1.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тачка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1),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нити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привредна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друштва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под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контролом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јавних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наручилаца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(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1.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тачка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2).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1900" dirty="0" smtClean="0">
                <a:solidFill>
                  <a:srgbClr val="2933D6"/>
                </a:solidFill>
              </a:rPr>
              <a:t> 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Уколико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би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таква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права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била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додељена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тешко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би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могло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оправда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њихово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додељивање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ван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поступка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спроведен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применом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прописа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јавним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набавкама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прописа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јавно–приватном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партнерству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концесијама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применом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другог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поступка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којем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примењени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објективни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критеријуми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обезбеђена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транспарентност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јавно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објављивање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, у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складу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правним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актима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Европске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уније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4).</a:t>
            </a:r>
          </a:p>
          <a:p>
            <a:pPr algn="just">
              <a:buFont typeface="Wingdings" pitchFamily="2" charset="2"/>
              <a:buChar char="§"/>
            </a:pPr>
            <a:endParaRPr lang="en-US" sz="1900" dirty="0">
              <a:solidFill>
                <a:srgbClr val="2933D6"/>
              </a:solidFill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, screenshot, electric blue, graphics&#10;&#10;Description automatically generated">
            <a:extLst>
              <a:ext uri="{FF2B5EF4-FFF2-40B4-BE49-F238E27FC236}">
                <a16:creationId xmlns:a16="http://schemas.microsoft.com/office/drawing/2014/main" id="{F8D9E594-F81D-EDAB-0FA0-AF13877A044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995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235527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3.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Општи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изузеци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од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примене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Закона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о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јавним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набавкама</a:t>
            </a:r>
            <a:r>
              <a:rPr lang="sr-Cyrl-RS" sz="2400" b="1" dirty="0" smtClean="0">
                <a:solidFill>
                  <a:srgbClr val="100E65"/>
                </a:solidFill>
              </a:rPr>
              <a:t> (1)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928256"/>
            <a:ext cx="1064321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sr-Cyrl-RS" sz="2200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Општи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изузеци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примене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прописани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чл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. 11-13. </a:t>
            </a:r>
          </a:p>
          <a:p>
            <a:pPr algn="just"/>
            <a:endParaRPr lang="en-US" sz="2200" dirty="0" smtClean="0">
              <a:solidFill>
                <a:srgbClr val="2933D6"/>
              </a:solidFill>
              <a:latin typeface="Futura Light"/>
            </a:endParaRPr>
          </a:p>
          <a:p>
            <a:pPr algn="just">
              <a:buFont typeface="Wingdings" pitchFamily="2" charset="2"/>
              <a:buChar char="§"/>
            </a:pPr>
            <a:r>
              <a:rPr lang="sr-Cyrl-RS" sz="2200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Изузетак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примене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садржан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члану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11.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можемо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назвати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i="1" dirty="0" err="1" smtClean="0">
                <a:solidFill>
                  <a:srgbClr val="2933D6"/>
                </a:solidFill>
                <a:latin typeface="Futura Light"/>
              </a:rPr>
              <a:t>финансијско-процесним</a:t>
            </a:r>
            <a:r>
              <a:rPr lang="en-US" sz="22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i="1" dirty="0" err="1" smtClean="0">
                <a:solidFill>
                  <a:srgbClr val="2933D6"/>
                </a:solidFill>
                <a:latin typeface="Futura Light"/>
              </a:rPr>
              <a:t>изузетком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. </a:t>
            </a:r>
            <a:endParaRPr lang="sr-Cyrl-RS" sz="2200" b="1" dirty="0" smtClean="0">
              <a:solidFill>
                <a:srgbClr val="2933D6"/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sr-Cyrl-R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Његова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суштина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огледа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чињеници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средства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набавку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добара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услуга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радова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односно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спровођење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конкурса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дизајн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потичу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друге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државе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и/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међународне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организације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финансијске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институције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њима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договорена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примена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другог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сета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процесних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правила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њихово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спровођење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Дакле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како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троше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домаћи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)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јавни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приходи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, а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обезбеђена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примена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других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правила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примењују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домаћа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)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правила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поступка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јавних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набавки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.</a:t>
            </a:r>
            <a:endParaRPr lang="en-US" sz="2200" b="1" dirty="0">
              <a:solidFill>
                <a:srgbClr val="2933D6"/>
              </a:solidFill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235527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3.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Општи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изузеци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од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примене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Закона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о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јавним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набавкама</a:t>
            </a:r>
            <a:r>
              <a:rPr lang="sr-Cyrl-RS" sz="2400" b="1" dirty="0" smtClean="0">
                <a:solidFill>
                  <a:srgbClr val="100E65"/>
                </a:solidFill>
              </a:rPr>
              <a:t> (2)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1011382"/>
            <a:ext cx="1064321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1.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овог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члана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предвиђа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одредбе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примењују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конкурсе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дизајн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наручиоци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обавезни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спроведу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складу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поступцима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sr-Cyrl-RS" sz="2000" b="1" dirty="0" smtClean="0">
                <a:solidFill>
                  <a:srgbClr val="2933D6"/>
                </a:solidFill>
                <a:latin typeface="Futura Light"/>
              </a:rPr>
              <a:t>који су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установљени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: </a:t>
            </a:r>
          </a:p>
          <a:p>
            <a:pPr algn="just"/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1)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међународним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уговором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другим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актом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основу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којег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настала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међународна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обавеза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а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Република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Србија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закључила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једном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више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трећих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држава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њених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ужих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политичко-територијалних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јединица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односи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добра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услуге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радове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намењене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заједничкој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имплементацији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коришћењу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стране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потписница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; </a:t>
            </a:r>
          </a:p>
          <a:p>
            <a:pPr algn="just"/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2)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стране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међународних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организација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Према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ставовима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2. и 3.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овог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члана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одредбе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примењују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конкурсе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дизајн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спроводе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складу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правилима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набавци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одређује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међународна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организација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финансијска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институција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ако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та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организација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институција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потпуности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финансира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наведене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конкурсе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дизајн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а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ако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их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већим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делом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суфинансира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међународна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организација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финансијска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институција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примењују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правила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која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уговорена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између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Р</a:t>
            </a:r>
            <a:r>
              <a:rPr lang="sr-Cyrl-RS" sz="2000" b="1" dirty="0" smtClean="0">
                <a:solidFill>
                  <a:srgbClr val="2933D6"/>
                </a:solidFill>
                <a:latin typeface="Futura Light"/>
              </a:rPr>
              <a:t>С</a:t>
            </a:r>
            <a:r>
              <a:rPr lang="sr-Cyrl-RS" sz="2000" b="1" dirty="0" smtClean="0">
                <a:solidFill>
                  <a:srgbClr val="2933D6"/>
                </a:solidFill>
              </a:rPr>
              <a:t> 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и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дате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организације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институције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endParaRPr lang="en-US" sz="2000" b="1" dirty="0">
              <a:solidFill>
                <a:srgbClr val="2933D6"/>
              </a:solidFill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235527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3.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Општи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изузеци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од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примене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Закона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о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јавним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набавкама</a:t>
            </a:r>
            <a:r>
              <a:rPr lang="sr-Cyrl-RS" sz="2400" b="1" dirty="0" smtClean="0">
                <a:solidFill>
                  <a:srgbClr val="100E65"/>
                </a:solidFill>
              </a:rPr>
              <a:t> (3)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817418"/>
            <a:ext cx="1064321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Примере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таквих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изузетака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налазимо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пракси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Републичке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комисије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заштиту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права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поступцима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јавних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набавки</a:t>
            </a:r>
            <a:r>
              <a:rPr lang="sr-Cyrl-RS" sz="2100" b="1" dirty="0" smtClean="0">
                <a:solidFill>
                  <a:srgbClr val="2933D6"/>
                </a:solidFill>
              </a:rPr>
              <a:t>: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набавка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радарских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система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коју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спровела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Контрола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летења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Србије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Црне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Горе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i="1" dirty="0" err="1" smtClean="0">
                <a:solidFill>
                  <a:srgbClr val="2933D6"/>
                </a:solidFill>
                <a:latin typeface="Futura Light"/>
              </a:rPr>
              <a:t>СМАТСА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, а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која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финансирана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зајмом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Европске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инвестиционе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банке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решење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бр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. 4-00-434/2019)</a:t>
            </a:r>
            <a:r>
              <a:rPr lang="sr-Cyrl-RS" sz="2100" dirty="0" smtClean="0">
                <a:solidFill>
                  <a:srgbClr val="2933D6"/>
                </a:solidFill>
              </a:rPr>
              <a:t>;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набавка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означена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као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i="1" dirty="0" err="1" smtClean="0">
                <a:solidFill>
                  <a:srgbClr val="2933D6"/>
                </a:solidFill>
                <a:latin typeface="Futura Light"/>
              </a:rPr>
              <a:t>Изградња</a:t>
            </a:r>
            <a:r>
              <a:rPr lang="en-US" sz="2100" i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100" i="1" dirty="0" err="1" smtClean="0">
                <a:solidFill>
                  <a:srgbClr val="2933D6"/>
                </a:solidFill>
                <a:latin typeface="Futura Light"/>
              </a:rPr>
              <a:t>опремање</a:t>
            </a:r>
            <a:r>
              <a:rPr lang="en-US" sz="2100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i="1" dirty="0" err="1" smtClean="0">
                <a:solidFill>
                  <a:srgbClr val="2933D6"/>
                </a:solidFill>
                <a:latin typeface="Futura Light"/>
              </a:rPr>
              <a:t>нове</a:t>
            </a:r>
            <a:r>
              <a:rPr lang="en-US" sz="2100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i="1" dirty="0" err="1" smtClean="0">
                <a:solidFill>
                  <a:srgbClr val="2933D6"/>
                </a:solidFill>
                <a:latin typeface="Futura Light"/>
              </a:rPr>
              <a:t>затворске</a:t>
            </a:r>
            <a:r>
              <a:rPr lang="en-US" sz="2100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i="1" dirty="0" err="1" smtClean="0">
                <a:solidFill>
                  <a:srgbClr val="2933D6"/>
                </a:solidFill>
                <a:latin typeface="Futura Light"/>
              </a:rPr>
              <a:t>јединице</a:t>
            </a:r>
            <a:r>
              <a:rPr lang="en-US" sz="2100" i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100" i="1" dirty="0" err="1" smtClean="0">
                <a:solidFill>
                  <a:srgbClr val="2933D6"/>
                </a:solidFill>
                <a:latin typeface="Futura Light"/>
              </a:rPr>
              <a:t>Панчеву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коју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спровела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Република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Србија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Министарство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правде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, а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која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финансирана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зајмом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Банке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развој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Савета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Европе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решење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бр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. 4-00-590/16).</a:t>
            </a:r>
            <a:endParaRPr lang="sr-Cyrl-RS" sz="2100" dirty="0" smtClean="0">
              <a:solidFill>
                <a:srgbClr val="2933D6"/>
              </a:solidFill>
              <a:latin typeface="Futura Light"/>
            </a:endParaRPr>
          </a:p>
          <a:p>
            <a:pPr algn="just"/>
            <a:endParaRPr lang="en-US" sz="2100" dirty="0" smtClean="0">
              <a:solidFill>
                <a:srgbClr val="2933D6"/>
              </a:solidFill>
              <a:latin typeface="Futura Light"/>
            </a:endParaRPr>
          </a:p>
          <a:p>
            <a:pPr algn="just">
              <a:buFont typeface="Wingdings" pitchFamily="2" charset="2"/>
              <a:buChar char="§"/>
            </a:pPr>
            <a:r>
              <a:rPr lang="sr-Cyrl-RS" sz="2100" dirty="0" smtClean="0">
                <a:solidFill>
                  <a:srgbClr val="2933D6"/>
                </a:solidFill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Цитирана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одредба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нарочито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1.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тачка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1),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могла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изостане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из</a:t>
            </a:r>
            <a:r>
              <a:rPr lang="sr-Cyrl-RS" sz="2100" b="1" dirty="0" smtClean="0">
                <a:solidFill>
                  <a:srgbClr val="2933D6"/>
                </a:solidFill>
                <a:latin typeface="Futura Light"/>
              </a:rPr>
              <a:t> ЗЈН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јер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према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члану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194.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5.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Устава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Р</a:t>
            </a:r>
            <a:r>
              <a:rPr lang="sr-Cyrl-RS" sz="2100" b="1" dirty="0" smtClean="0">
                <a:solidFill>
                  <a:srgbClr val="2933D6"/>
                </a:solidFill>
              </a:rPr>
              <a:t>С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(„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Службени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гласник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РС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“,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број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98/06),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потврђени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међународни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уговори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имају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примат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односу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законе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па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100" dirty="0" smtClean="0">
                <a:solidFill>
                  <a:srgbClr val="2933D6"/>
                </a:solidFill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Реч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вишку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последица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преузимања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текста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Директиве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ЕУ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јавним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набавкама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.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Наиме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нивоу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ЕУ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примат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међународних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уговора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односу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законе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подразумева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те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уношење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ове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одредбе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имало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смисла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endParaRPr lang="en-US" sz="2100" b="1" dirty="0">
              <a:solidFill>
                <a:srgbClr val="2933D6"/>
              </a:solidFill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235527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3.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Општи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изузеци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од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примене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Закона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о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јавним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набавкама</a:t>
            </a:r>
            <a:r>
              <a:rPr lang="sr-Cyrl-RS" sz="2400" b="1" dirty="0" smtClean="0">
                <a:solidFill>
                  <a:srgbClr val="100E65"/>
                </a:solidFill>
              </a:rPr>
              <a:t> (4)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817418"/>
            <a:ext cx="1064321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sr-Cyrl-R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Оно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што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заједничко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одредбама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ових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ставова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sr-Cyrl-RS" sz="2200" b="1" dirty="0" smtClean="0">
                <a:solidFill>
                  <a:srgbClr val="2933D6"/>
                </a:solidFill>
                <a:latin typeface="Futura Light"/>
              </a:rPr>
              <a:t>члана 11.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чињеница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њихова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примена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зависи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приступања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Р</a:t>
            </a:r>
            <a:r>
              <a:rPr lang="sr-Cyrl-RS" sz="2200" b="1" dirty="0" smtClean="0">
                <a:solidFill>
                  <a:srgbClr val="2933D6"/>
                </a:solidFill>
                <a:latin typeface="Futura Light"/>
              </a:rPr>
              <a:t>С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Европској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унији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. </a:t>
            </a:r>
            <a:endParaRPr lang="sr-Cyrl-RS" sz="2200" b="1" dirty="0" smtClean="0">
              <a:solidFill>
                <a:srgbClr val="2933D6"/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sr-Cyrl-R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Према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ставу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3,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дана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приступања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Р</a:t>
            </a:r>
            <a:r>
              <a:rPr lang="sr-Cyrl-RS" sz="2200" b="1" dirty="0" smtClean="0">
                <a:solidFill>
                  <a:srgbClr val="2933D6"/>
                </a:solidFill>
                <a:latin typeface="Futura Light"/>
              </a:rPr>
              <a:t>С</a:t>
            </a:r>
            <a:r>
              <a:rPr lang="sr-Cyrl-RS" sz="2200" b="1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Европској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унији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државе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чланице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Европске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уније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неће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сматрати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трећим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државама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. </a:t>
            </a:r>
            <a:endParaRPr lang="sr-Cyrl-RS" sz="2200" b="1" dirty="0" smtClean="0">
              <a:solidFill>
                <a:srgbClr val="2933D6"/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sr-Cyrl-R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4.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прописује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међународни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уговори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други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акти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из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става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1.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тачка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1)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овог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члана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закључују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складу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Уговором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функционисању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Европске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уније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, а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5.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Р</a:t>
            </a:r>
            <a:r>
              <a:rPr lang="sr-Cyrl-RS" sz="2200" b="1" dirty="0" smtClean="0">
                <a:solidFill>
                  <a:srgbClr val="2933D6"/>
                </a:solidFill>
                <a:latin typeface="Futura Light"/>
              </a:rPr>
              <a:t>С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дужна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обавести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Европску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комисију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закључењу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таквих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међународних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уговора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других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аката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Постоји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једна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разлика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начину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регулисања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између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става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3, с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једне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, и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ставова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4. и 5, с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друге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стране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. У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ставу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3.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прописано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начин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он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примењује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до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тренутка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, а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како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након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приступања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Р</a:t>
            </a:r>
            <a:r>
              <a:rPr lang="sr-Cyrl-RS" sz="2200" dirty="0" smtClean="0">
                <a:solidFill>
                  <a:srgbClr val="2933D6"/>
                </a:solidFill>
                <a:latin typeface="Futura Light"/>
              </a:rPr>
              <a:t>С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Европској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унији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Код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потоњих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ставова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то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није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учињено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самој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одредби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већ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чланом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247,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тачка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3)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примена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датих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одред</a:t>
            </a:r>
            <a:r>
              <a:rPr lang="sr-Cyrl-RS" sz="2200" dirty="0" smtClean="0">
                <a:solidFill>
                  <a:srgbClr val="2933D6"/>
                </a:solidFill>
                <a:latin typeface="Futura Light"/>
              </a:rPr>
              <a:t>аба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одложена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до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тренутка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приступања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Р</a:t>
            </a:r>
            <a:r>
              <a:rPr lang="sr-Cyrl-RS" sz="2200" dirty="0" smtClean="0">
                <a:solidFill>
                  <a:srgbClr val="2933D6"/>
                </a:solidFill>
                <a:latin typeface="Futura Light"/>
              </a:rPr>
              <a:t>С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Европској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унији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.</a:t>
            </a:r>
            <a:endParaRPr lang="en-US" sz="2200" dirty="0">
              <a:solidFill>
                <a:srgbClr val="2933D6"/>
              </a:solidFill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235527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3.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Општи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изузеци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од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примене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Закона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о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јавним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набавкама</a:t>
            </a:r>
            <a:r>
              <a:rPr lang="sr-Cyrl-RS" sz="2400" b="1" dirty="0" smtClean="0">
                <a:solidFill>
                  <a:srgbClr val="100E65"/>
                </a:solidFill>
              </a:rPr>
              <a:t> (5)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817418"/>
            <a:ext cx="10643215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sr-Cyrl-R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7.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прописује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изузетак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изузетка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примене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sr-Cyrl-RS" sz="1900" b="1" dirty="0" smtClean="0">
                <a:solidFill>
                  <a:srgbClr val="2933D6"/>
                </a:solidFill>
              </a:rPr>
              <a:t> -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начела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примењују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и у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случају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кад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јавна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набавка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спроводи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складу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поступцима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набавки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установљени</a:t>
            </a:r>
            <a:r>
              <a:rPr lang="sr-Cyrl-RS" sz="1900" b="1" dirty="0" smtClean="0">
                <a:solidFill>
                  <a:srgbClr val="2933D6"/>
                </a:solidFill>
                <a:latin typeface="Futura Light"/>
              </a:rPr>
              <a:t>х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међународним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уговором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другим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актом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основу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којег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настала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међународна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обавеза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, а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sr-Cyrl-RS" sz="1900" b="1" dirty="0" smtClean="0">
                <a:solidFill>
                  <a:srgbClr val="2933D6"/>
                </a:solidFill>
                <a:latin typeface="Futura Light"/>
              </a:rPr>
              <a:t>РС</a:t>
            </a:r>
            <a:r>
              <a:rPr lang="sr-Cyrl-RS" sz="1900" b="1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закључила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једном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више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трећих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држава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њених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ужих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политичко-територијалних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јединица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односи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добра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услуге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радове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намењене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заједничкој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имплементацији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коришћењу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стране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потписница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. </a:t>
            </a:r>
            <a:endParaRPr lang="sr-Cyrl-RS" sz="1900" b="1" dirty="0" smtClean="0">
              <a:solidFill>
                <a:srgbClr val="2933D6"/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sr-Cyrl-RS" sz="1900" dirty="0" smtClean="0">
                <a:solidFill>
                  <a:srgbClr val="2933D6"/>
                </a:solidFill>
              </a:rPr>
              <a:t> О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ва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одредба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може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сматрати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i="1" dirty="0" smtClean="0">
                <a:solidFill>
                  <a:srgbClr val="2933D6"/>
                </a:solidFill>
                <a:latin typeface="Futura Light"/>
              </a:rPr>
              <a:t>‘</a:t>
            </a:r>
            <a:r>
              <a:rPr lang="en-US" sz="1900" i="1" dirty="0" err="1" smtClean="0">
                <a:solidFill>
                  <a:srgbClr val="2933D6"/>
                </a:solidFill>
                <a:latin typeface="Futura Light"/>
              </a:rPr>
              <a:t>самоподстреком</a:t>
            </a:r>
            <a:r>
              <a:rPr lang="en-US" sz="1900" i="1" dirty="0" smtClean="0">
                <a:solidFill>
                  <a:srgbClr val="2933D6"/>
                </a:solidFill>
                <a:latin typeface="Futura Light"/>
              </a:rPr>
              <a:t>’ </a:t>
            </a:r>
            <a:r>
              <a:rPr lang="en-US" sz="1900" i="1" dirty="0" err="1" smtClean="0">
                <a:solidFill>
                  <a:srgbClr val="2933D6"/>
                </a:solidFill>
                <a:latin typeface="Futura Light"/>
              </a:rPr>
              <a:t>законодавца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потврђује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међународне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уговоре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искључују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примену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неког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свих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начела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али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она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спречава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законодавца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то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учини</a:t>
            </a:r>
            <a:r>
              <a:rPr lang="sr-Cyrl-RS" sz="1900" dirty="0" smtClean="0">
                <a:solidFill>
                  <a:srgbClr val="2933D6"/>
                </a:solidFill>
              </a:rPr>
              <a:t> -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Народна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скупштина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може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потврди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међународни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уговор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би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искључио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примену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потпуности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укључујући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начела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То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становишта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Устава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није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забрањено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нити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би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могло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буде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санкционисано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поступку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пред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Уставним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судом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Таквих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примера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било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пракси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нарочито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код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великих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грађевинских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инвестиционих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пројеката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финансираних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кредитираних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стране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трећих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држава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1900" dirty="0" smtClean="0">
                <a:solidFill>
                  <a:srgbClr val="2933D6"/>
                </a:solidFill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првом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месту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ту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одступало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начела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обезбеђивања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конкуренције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те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уговор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њиховој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реализацији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закључивао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унапред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одређеним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субјектима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endParaRPr lang="en-US" sz="1900" dirty="0"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235527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3.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Општи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изузеци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од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примене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Закона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о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јавним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набавкама</a:t>
            </a:r>
            <a:r>
              <a:rPr lang="sr-Cyrl-RS" sz="2400" b="1" dirty="0" smtClean="0">
                <a:solidFill>
                  <a:srgbClr val="100E65"/>
                </a:solidFill>
              </a:rPr>
              <a:t> (6)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983673"/>
            <a:ext cx="10643215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</a:rPr>
              <a:t>  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У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члану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12.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законодавац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одредбом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става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1.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прописао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одређене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садржинске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изузетке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примене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–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врсте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добара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услуга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чију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набавку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примењује</a:t>
            </a:r>
            <a:r>
              <a:rPr lang="sr-Cyrl-RS" sz="2000" dirty="0" smtClean="0">
                <a:solidFill>
                  <a:srgbClr val="2933D6"/>
                </a:solidFill>
              </a:rPr>
              <a:t> –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изузети</a:t>
            </a:r>
            <a:r>
              <a:rPr lang="sr-Cyrl-RS" sz="2000" b="1" dirty="0" smtClean="0">
                <a:solidFill>
                  <a:srgbClr val="2933D6"/>
                </a:solidFill>
              </a:rPr>
              <a:t> су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куповина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закуп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непокретности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куповина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времена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телевизијско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односно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радијско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емитовање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услуга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арбитраже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споразумног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решавања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спорова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одређене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правне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услуге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услуга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јавних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бележника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финансијске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услуге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вези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хартијама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вредности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зајмова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кредита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уговори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из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радног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односа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односно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основу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рада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услуге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цивилне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одбране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цивилне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заштите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услуге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спречавања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опасности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услуге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превоза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путника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железницом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метроом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одређене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услуге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истраживања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развоја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 </a:t>
            </a:r>
            <a:endParaRPr lang="sr-Cyrl-RS" sz="2000" b="1" dirty="0" smtClean="0">
              <a:solidFill>
                <a:srgbClr val="2933D6"/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</a:rPr>
              <a:t> 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Поставља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питање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зашто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би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набавка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баш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тих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добара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услуга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била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изузета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примене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а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објашњење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може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наћи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преузимању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одредаба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Директиве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ЕУ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јавним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набавкама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нивоу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ЕУ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постоји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оправдање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њихово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изузеће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зато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што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постоји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мала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вероватноћа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њиховог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прекограничног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пружања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>
              <a:buFont typeface="Wingdings" pitchFamily="2" charset="2"/>
              <a:buChar char="§"/>
            </a:pPr>
            <a:endParaRPr lang="en-US" sz="2000" dirty="0" smtClean="0">
              <a:latin typeface="Futura Light"/>
            </a:endParaRPr>
          </a:p>
          <a:p>
            <a:pPr algn="just">
              <a:buFont typeface="Wingdings" pitchFamily="2" charset="2"/>
              <a:buChar char="§"/>
            </a:pPr>
            <a:endParaRPr lang="en-US" sz="2000" dirty="0"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235527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3.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Општи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изузеци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од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примене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Закона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о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јавним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набавкама</a:t>
            </a:r>
            <a:r>
              <a:rPr lang="sr-Cyrl-RS" sz="2400" b="1" dirty="0" smtClean="0">
                <a:solidFill>
                  <a:srgbClr val="100E65"/>
                </a:solidFill>
              </a:rPr>
              <a:t> (7)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983673"/>
            <a:ext cx="10643215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sr-Cyrl-RS" sz="2200" dirty="0" smtClean="0">
                <a:solidFill>
                  <a:srgbClr val="2933D6"/>
                </a:solidFill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Изузетак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из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тачке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11)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става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1.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разликује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осталих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. </a:t>
            </a:r>
            <a:endParaRPr lang="sr-Cyrl-RS" sz="2200" b="1" dirty="0" smtClean="0">
              <a:solidFill>
                <a:srgbClr val="2933D6"/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sr-Cyrl-R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У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тој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одредби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стоји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наручиоци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примењују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наручилаца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групе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наручилаца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носиоци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искључивог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права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основу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којег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једини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могу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обављају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одређену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делатност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одређеном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географском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подручју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додељено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произлази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из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закона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подзаконског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акта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појединачног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акта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Тај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изузетак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можемо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назвати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i="1" dirty="0" err="1" smtClean="0">
                <a:solidFill>
                  <a:srgbClr val="2933D6"/>
                </a:solidFill>
                <a:latin typeface="Futura Light"/>
              </a:rPr>
              <a:t>монополским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, а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његов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i="1" dirty="0" smtClean="0">
                <a:solidFill>
                  <a:srgbClr val="2933D6"/>
                </a:solidFill>
                <a:latin typeface="Futura Light"/>
              </a:rPr>
              <a:t>ratio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лежи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чињеници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нецелисходно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неекономично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неделотворно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спроводити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поступак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ситуацији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којој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постоји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више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понуђача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би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могли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такмиче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давању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квалитетније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повољније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понуде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одређених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добара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услуга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радова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Притом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i="1" dirty="0" err="1" smtClean="0">
                <a:solidFill>
                  <a:srgbClr val="2933D6"/>
                </a:solidFill>
                <a:latin typeface="Futura Light"/>
              </a:rPr>
              <a:t>конкуренција</a:t>
            </a:r>
            <a:r>
              <a:rPr lang="en-US" sz="2200" i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200" i="1" dirty="0" err="1" smtClean="0">
                <a:solidFill>
                  <a:srgbClr val="2933D6"/>
                </a:solidFill>
                <a:latin typeface="Futura Light"/>
              </a:rPr>
              <a:t>овој</a:t>
            </a:r>
            <a:r>
              <a:rPr lang="en-US" sz="2200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i="1" dirty="0" err="1" smtClean="0">
                <a:solidFill>
                  <a:srgbClr val="2933D6"/>
                </a:solidFill>
                <a:latin typeface="Futura Light"/>
              </a:rPr>
              <a:t>ситуацији</a:t>
            </a:r>
            <a:r>
              <a:rPr lang="en-US" sz="2200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i="1" dirty="0" err="1" smtClean="0">
                <a:solidFill>
                  <a:srgbClr val="2933D6"/>
                </a:solidFill>
                <a:latin typeface="Futura Light"/>
              </a:rPr>
              <a:t>може</a:t>
            </a:r>
            <a:r>
              <a:rPr lang="en-US" sz="2200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i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200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i="1" dirty="0" err="1" smtClean="0">
                <a:solidFill>
                  <a:srgbClr val="2933D6"/>
                </a:solidFill>
                <a:latin typeface="Futura Light"/>
              </a:rPr>
              <a:t>постоји</a:t>
            </a:r>
            <a:r>
              <a:rPr lang="en-US" sz="2200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i="1" dirty="0" err="1" smtClean="0">
                <a:solidFill>
                  <a:srgbClr val="2933D6"/>
                </a:solidFill>
                <a:latin typeface="Futura Light"/>
              </a:rPr>
              <a:t>фактички</a:t>
            </a:r>
            <a:r>
              <a:rPr lang="en-US" sz="2200" i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i="1" dirty="0" err="1" smtClean="0">
                <a:solidFill>
                  <a:srgbClr val="2933D6"/>
                </a:solidFill>
                <a:latin typeface="Futura Light"/>
              </a:rPr>
              <a:t>али</a:t>
            </a:r>
            <a:r>
              <a:rPr lang="en-US" sz="2200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i="1" dirty="0" err="1" smtClean="0">
                <a:solidFill>
                  <a:srgbClr val="2933D6"/>
                </a:solidFill>
                <a:latin typeface="Futura Light"/>
              </a:rPr>
              <a:t>није</a:t>
            </a:r>
            <a:r>
              <a:rPr lang="en-US" sz="2200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i="1" dirty="0" err="1" smtClean="0">
                <a:solidFill>
                  <a:srgbClr val="2933D6"/>
                </a:solidFill>
                <a:latin typeface="Futura Light"/>
              </a:rPr>
              <a:t>правно</a:t>
            </a:r>
            <a:r>
              <a:rPr lang="en-US" sz="2200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i="1" dirty="0" err="1" smtClean="0">
                <a:solidFill>
                  <a:srgbClr val="2933D6"/>
                </a:solidFill>
                <a:latin typeface="Futura Light"/>
              </a:rPr>
              <a:t>допуштена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/>
            <a:endParaRPr lang="en-US" sz="2200" dirty="0" smtClean="0">
              <a:solidFill>
                <a:srgbClr val="2933D6"/>
              </a:solidFill>
              <a:latin typeface="Futura Light"/>
            </a:endParaRPr>
          </a:p>
          <a:p>
            <a:pPr algn="just">
              <a:buFont typeface="Wingdings" pitchFamily="2" charset="2"/>
              <a:buChar char="§"/>
            </a:pPr>
            <a:endParaRPr lang="en-US" sz="2200" dirty="0"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235527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3.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Општи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изузеци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од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примене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Закона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о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јавним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набавкама</a:t>
            </a:r>
            <a:r>
              <a:rPr lang="sr-Cyrl-RS" sz="2400" b="1" dirty="0" smtClean="0">
                <a:solidFill>
                  <a:srgbClr val="100E65"/>
                </a:solidFill>
              </a:rPr>
              <a:t> (8)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983673"/>
            <a:ext cx="1064321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Пример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предмет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јавио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поступку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пред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Републичком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комисијом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заштиту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права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поступцима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јавних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набавки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решење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бр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. 4-00-178/18), у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којем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захтев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заштиту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права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поднела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ЈП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„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Пошта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Србије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“,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као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носилац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законског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права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резервисане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поштанске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услуге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конкретно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–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достављање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судских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писмена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Тужени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наручилац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Република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Србија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Прекршајни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суд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Новом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Саду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покренуо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поступак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услуге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достављања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судских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писмена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Иако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датој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области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постоје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други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привредни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субјекти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пружају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поштанске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услуге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поштански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оператери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) и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би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могли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фактички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пруже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такву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услугу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покретање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поступка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датој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ситуацији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забрањено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због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тога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што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постоји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sr-Cyrl-RS" sz="2200" dirty="0" smtClean="0">
                <a:solidFill>
                  <a:srgbClr val="2933D6"/>
                </a:solidFill>
                <a:latin typeface="Futura Light"/>
              </a:rPr>
              <a:t>субјект ко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јем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законом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дато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искључиво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право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пружање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предметних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услуга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endParaRPr lang="en-US" sz="2200" dirty="0" smtClean="0">
              <a:solidFill>
                <a:srgbClr val="2933D6"/>
              </a:solidFill>
              <a:latin typeface="Futura Light"/>
            </a:endParaRPr>
          </a:p>
          <a:p>
            <a:pPr algn="just">
              <a:buFont typeface="Wingdings" pitchFamily="2" charset="2"/>
              <a:buChar char="§"/>
            </a:pPr>
            <a:endParaRPr lang="en-US" sz="2200" dirty="0"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235527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3.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Општи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изузеци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од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примене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Закона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о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јавним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набавкама</a:t>
            </a:r>
            <a:r>
              <a:rPr lang="sr-Cyrl-RS" sz="2400" b="1" dirty="0" smtClean="0">
                <a:solidFill>
                  <a:srgbClr val="100E65"/>
                </a:solidFill>
              </a:rPr>
              <a:t> (9)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858982"/>
            <a:ext cx="10643215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sr-Cyrl-RS" sz="1900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Одредба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члана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12.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1.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тачка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11)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суштински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истоветна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одредби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члана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61.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1.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тачка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1)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подтачка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(3)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према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којој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наручилац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може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спроводи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преговарачки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поступак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без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објављивања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јавног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позива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ако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само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одређени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привредни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субјект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може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испоручи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добра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пружи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услуге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изведе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радове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због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i="1" dirty="0" err="1" smtClean="0">
                <a:solidFill>
                  <a:srgbClr val="2933D6"/>
                </a:solidFill>
                <a:latin typeface="Futura Light"/>
              </a:rPr>
              <a:t>заштите</a:t>
            </a:r>
            <a:r>
              <a:rPr lang="en-US" sz="19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i="1" dirty="0" err="1" smtClean="0">
                <a:solidFill>
                  <a:srgbClr val="2933D6"/>
                </a:solidFill>
                <a:latin typeface="Futura Light"/>
              </a:rPr>
              <a:t>ексклузивних</a:t>
            </a:r>
            <a:r>
              <a:rPr lang="en-US" sz="19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i="1" dirty="0" err="1" smtClean="0">
                <a:solidFill>
                  <a:srgbClr val="2933D6"/>
                </a:solidFill>
                <a:latin typeface="Futura Light"/>
              </a:rPr>
              <a:t>права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укључујући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права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интелектуалне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својине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1900" dirty="0" smtClean="0">
                <a:solidFill>
                  <a:srgbClr val="2933D6"/>
                </a:solidFill>
              </a:rPr>
              <a:t> У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оба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случаја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основ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примену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одредбе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постојање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ексклузивних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права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која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искључују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конкуренцију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тржишту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самим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тим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обесмишљавају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спровођење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тендерског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поступка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избору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понуђача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1900" b="1" dirty="0" smtClean="0">
                <a:solidFill>
                  <a:srgbClr val="2933D6"/>
                </a:solidFill>
                <a:latin typeface="Futura Light"/>
              </a:rPr>
              <a:t> П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рем</a:t>
            </a:r>
            <a:r>
              <a:rPr lang="sr-Cyrl-RS" sz="1900" b="1" dirty="0" smtClean="0">
                <a:solidFill>
                  <a:srgbClr val="2933D6"/>
                </a:solidFill>
                <a:latin typeface="Futura Light"/>
              </a:rPr>
              <a:t>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члану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61.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2.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преговарачки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поступак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без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објављивања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јавног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позива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може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sr-Cyrl-RS" sz="1900" b="1" dirty="0" smtClean="0">
                <a:solidFill>
                  <a:srgbClr val="2933D6"/>
                </a:solidFill>
                <a:latin typeface="Futura Light"/>
              </a:rPr>
              <a:t>се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спровести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описаној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ситуацији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само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ако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постоји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одговарајућа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алтернатива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замена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, а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непостојање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конкуренције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није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резултат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намере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одређеном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привредном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субјекту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неоправдано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предност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доведе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неповољан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положај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1900" dirty="0" smtClean="0">
                <a:solidFill>
                  <a:srgbClr val="2933D6"/>
                </a:solidFill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Произлази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практична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разлика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томе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што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код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изузетка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из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члана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12.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1.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тачка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11),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мора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доказивати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непостојање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одговарајуће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алтернативе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замене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добра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услуге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радове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набављају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endParaRPr lang="en-US" sz="1900" dirty="0" smtClean="0">
              <a:solidFill>
                <a:srgbClr val="2933D6"/>
              </a:solidFill>
              <a:latin typeface="Futura Light"/>
            </a:endParaRPr>
          </a:p>
          <a:p>
            <a:pPr algn="just">
              <a:buFont typeface="Wingdings" pitchFamily="2" charset="2"/>
              <a:buChar char="§"/>
            </a:pPr>
            <a:endParaRPr lang="en-US" sz="1900" dirty="0"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8654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235527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3.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Општи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изузеци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од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примене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Закона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о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јавним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набавкама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 (10)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803564"/>
            <a:ext cx="10643215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2.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члана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sr-Cyrl-RS" sz="2300" b="1" dirty="0" smtClean="0">
                <a:solidFill>
                  <a:srgbClr val="2933D6"/>
                </a:solidFill>
                <a:latin typeface="Futura Light"/>
              </a:rPr>
              <a:t>12.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прописује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из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става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1.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примењују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начела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i="1" dirty="0" err="1" smtClean="0">
                <a:solidFill>
                  <a:srgbClr val="2933D6"/>
                </a:solidFill>
                <a:latin typeface="Futura Light"/>
              </a:rPr>
              <a:t>начин</a:t>
            </a:r>
            <a:r>
              <a:rPr lang="en-US" sz="23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i="1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23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i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3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i="1" dirty="0" err="1" smtClean="0">
                <a:solidFill>
                  <a:srgbClr val="2933D6"/>
                </a:solidFill>
                <a:latin typeface="Futura Light"/>
              </a:rPr>
              <a:t>примерен</a:t>
            </a:r>
            <a:r>
              <a:rPr lang="en-US" sz="23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i="1" dirty="0" err="1" smtClean="0">
                <a:solidFill>
                  <a:srgbClr val="2933D6"/>
                </a:solidFill>
                <a:latin typeface="Futura Light"/>
              </a:rPr>
              <a:t>околностима</a:t>
            </a:r>
            <a:r>
              <a:rPr lang="en-US" sz="23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i="1" dirty="0" err="1" smtClean="0">
                <a:solidFill>
                  <a:srgbClr val="2933D6"/>
                </a:solidFill>
                <a:latin typeface="Futura Light"/>
              </a:rPr>
              <a:t>конкретне</a:t>
            </a:r>
            <a:r>
              <a:rPr lang="en-US" sz="23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i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Дакле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изузеци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примене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нису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апсолутни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као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што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случај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набавкама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између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повезаних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субјеката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набавкама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из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области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одбране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безбедности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sr-Cyrl-RS" sz="2300" dirty="0" smtClean="0">
                <a:solidFill>
                  <a:srgbClr val="2933D6"/>
                </a:solidFill>
                <a:latin typeface="Futura Light"/>
              </a:rPr>
              <a:t>.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Начела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представљају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i="1" dirty="0" err="1" smtClean="0">
                <a:solidFill>
                  <a:srgbClr val="2933D6"/>
                </a:solidFill>
                <a:latin typeface="Futura Light"/>
              </a:rPr>
              <a:t>процесни</a:t>
            </a:r>
            <a:r>
              <a:rPr lang="en-US" sz="23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i="1" dirty="0" err="1" smtClean="0">
                <a:solidFill>
                  <a:srgbClr val="2933D6"/>
                </a:solidFill>
                <a:latin typeface="Futura Light"/>
              </a:rPr>
              <a:t>минимум</a:t>
            </a:r>
            <a:r>
              <a:rPr lang="en-US" sz="23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из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става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1.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Ипак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постоје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ситуације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кад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због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природе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посебних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околности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конкретне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одређена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начела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могу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применити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Примера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ради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из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члана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12.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1.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тачка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11)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sr-Cyrl-RS" sz="2300" b="1" dirty="0" smtClean="0">
                <a:solidFill>
                  <a:srgbClr val="2933D6"/>
                </a:solidFill>
                <a:latin typeface="Futura Light"/>
              </a:rPr>
              <a:t>(наручиоци који имају искључиво право на обављање одређене делатности на одређеном географском подручју)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може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примени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начело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обезбеђивања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конкуренције</a:t>
            </a:r>
            <a:r>
              <a:rPr lang="sr-Latn-RS" sz="2300" b="1" dirty="0" smtClean="0">
                <a:solidFill>
                  <a:srgbClr val="2933D6"/>
                </a:solidFill>
                <a:latin typeface="Futura Light"/>
              </a:rPr>
              <a:t>. </a:t>
            </a:r>
            <a:endParaRPr lang="en-US" sz="2300" b="1" dirty="0" smtClean="0">
              <a:solidFill>
                <a:srgbClr val="2933D6"/>
              </a:solidFill>
              <a:latin typeface="Futura Light"/>
            </a:endParaRPr>
          </a:p>
          <a:p>
            <a:pPr algn="just">
              <a:buFont typeface="Wingdings" pitchFamily="2" charset="2"/>
              <a:buChar char="§"/>
            </a:pPr>
            <a:endParaRPr lang="en-US" sz="2300" dirty="0" smtClean="0">
              <a:solidFill>
                <a:srgbClr val="2933D6"/>
              </a:solidFill>
              <a:latin typeface="Futura Light"/>
            </a:endParaRPr>
          </a:p>
          <a:p>
            <a:pPr algn="just">
              <a:buFont typeface="Wingdings" pitchFamily="2" charset="2"/>
              <a:buChar char="§"/>
            </a:pPr>
            <a:endParaRPr lang="en-US" sz="2300" dirty="0"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, screenshot, electric blue, graphics&#10;&#10;Description automatically generated">
            <a:extLst>
              <a:ext uri="{FF2B5EF4-FFF2-40B4-BE49-F238E27FC236}">
                <a16:creationId xmlns:a16="http://schemas.microsoft.com/office/drawing/2014/main" id="{1A1D4427-4430-4325-C70F-97DA8686B61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7328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8654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235527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3.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Општи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изузеци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од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примене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Закона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о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јавним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набавкама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 (11)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817418"/>
            <a:ext cx="10643215" cy="5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У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члану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13.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садржана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i="1" dirty="0" err="1" smtClean="0">
                <a:solidFill>
                  <a:srgbClr val="2933D6"/>
                </a:solidFill>
                <a:latin typeface="Futura Light"/>
              </a:rPr>
              <a:t>два</a:t>
            </a:r>
            <a:r>
              <a:rPr lang="en-US" sz="21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i="1" dirty="0" err="1" smtClean="0">
                <a:solidFill>
                  <a:srgbClr val="2933D6"/>
                </a:solidFill>
                <a:latin typeface="Futura Light"/>
              </a:rPr>
              <a:t>интерна</a:t>
            </a:r>
            <a:r>
              <a:rPr lang="en-US" sz="21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i="1" dirty="0" err="1" smtClean="0">
                <a:solidFill>
                  <a:srgbClr val="2933D6"/>
                </a:solidFill>
                <a:latin typeface="Futura Light"/>
              </a:rPr>
              <a:t>изузетка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примене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sr-Cyrl-RS" sz="2100" b="1" dirty="0" smtClean="0">
                <a:solidFill>
                  <a:srgbClr val="2933D6"/>
                </a:solidFill>
                <a:latin typeface="Futura Light"/>
              </a:rPr>
              <a:t>: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</a:p>
          <a:p>
            <a:pPr marL="457200" lvl="0" indent="-457200" algn="just">
              <a:buFont typeface="+mj-lt"/>
              <a:buAutoNum type="arabicParenR"/>
            </a:pP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закључивање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уговора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између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повезаних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субјеката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и </a:t>
            </a:r>
          </a:p>
          <a:p>
            <a:pPr marL="457200" lvl="0" indent="-457200" algn="just">
              <a:buFont typeface="+mj-lt"/>
              <a:buAutoNum type="arabicParenR"/>
            </a:pP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јавно-јавн</a:t>
            </a:r>
            <a:r>
              <a:rPr lang="sr-Latn-RS" sz="2100" dirty="0" smtClean="0">
                <a:solidFill>
                  <a:srgbClr val="2933D6"/>
                </a:solidFill>
                <a:latin typeface="Futura Light"/>
              </a:rPr>
              <a:t>a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сарадњ</a:t>
            </a:r>
            <a:r>
              <a:rPr lang="sr-Latn-RS" sz="2100" dirty="0" smtClean="0">
                <a:solidFill>
                  <a:srgbClr val="2933D6"/>
                </a:solidFill>
                <a:latin typeface="Futura Light"/>
              </a:rPr>
              <a:t>a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Уговори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између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повезаних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субјеката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уређени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члану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13.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ст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. 1–5.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Према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ставу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1.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овог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члана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примењују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уговоре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наручилац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закључује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другим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правним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лицем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ако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испуњени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сви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следећи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услови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: </a:t>
            </a:r>
          </a:p>
          <a:p>
            <a:pPr algn="just"/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1)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наручилац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врши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контролу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над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тим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правним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лицем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сличну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контроли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коју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врши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над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својим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организационим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деловима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; </a:t>
            </a:r>
          </a:p>
          <a:p>
            <a:pPr algn="just"/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2)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правно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лице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над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којим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наручилац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врши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контролу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више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80%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својих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активности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Републици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Србији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врши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циљу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обављања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послова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му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наручилац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поверио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му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поверила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друга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правна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лица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над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којима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тај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наручилац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врши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контролу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; </a:t>
            </a:r>
          </a:p>
          <a:p>
            <a:pPr algn="just"/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3) у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контролисаном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правном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лицу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нема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учешћа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приватног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капитала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има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одлучујући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утицај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доношење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одлука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односно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спречавање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доношења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одлука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, у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складу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важећим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прописима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/>
            <a:endParaRPr lang="en-US" sz="2300" dirty="0" smtClean="0">
              <a:solidFill>
                <a:srgbClr val="2933D6"/>
              </a:solidFill>
              <a:latin typeface="Futura Light"/>
            </a:endParaRPr>
          </a:p>
          <a:p>
            <a:pPr algn="just">
              <a:buFont typeface="Wingdings" pitchFamily="2" charset="2"/>
              <a:buChar char="§"/>
            </a:pPr>
            <a:endParaRPr lang="en-US" sz="2300" dirty="0"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8654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235527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3.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Општи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изузеци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од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примене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Закона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о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јавним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набавкама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 (12)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1094509"/>
            <a:ext cx="10643215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sr-Cyrl-R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У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ставу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2.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стоји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сматра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наручилац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врши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контролу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над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правним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лицем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сличну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контроли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коју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врши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над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својим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организационим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деловима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ако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има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пресудан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утицај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стратешке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циљеве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важне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одлуке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тог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правног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лица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Такву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контролу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може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вршити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и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друго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правно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лице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над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којим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наручилац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исти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начин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врши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контролу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Исто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важи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у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случају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када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контролисано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правно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лице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наручилац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закључује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уговор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наручиоцем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врши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контролу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над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њим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другим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правним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лицем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над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којим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исти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наручилац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врши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контролу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под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условом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том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правном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лицу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којим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закључује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уговор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нема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учешћа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приватног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капитала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има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одлучујући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утицај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(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3).</a:t>
            </a:r>
          </a:p>
          <a:p>
            <a:pPr algn="just"/>
            <a:endParaRPr lang="en-US" sz="2200" dirty="0" smtClean="0">
              <a:solidFill>
                <a:srgbClr val="2933D6"/>
              </a:solidFill>
              <a:latin typeface="Futura Light"/>
            </a:endParaRPr>
          </a:p>
          <a:p>
            <a:pPr algn="just">
              <a:buFont typeface="Wingdings" pitchFamily="2" charset="2"/>
              <a:buChar char="§"/>
            </a:pPr>
            <a:endParaRPr lang="en-US" sz="2200" dirty="0"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8654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235527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3.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Општи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изузеци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од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примене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Закона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о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јавним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набавкама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 (13)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942109"/>
            <a:ext cx="1064321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sr-Cyrl-R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4.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прописује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одредбе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примењују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уговоре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наручилац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закључује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другим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правним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лицем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над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којим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наручилац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врши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контролу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ако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испуњени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сви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следећи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услови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: </a:t>
            </a:r>
          </a:p>
          <a:p>
            <a:pPr algn="just"/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1)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наручилац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заједно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другим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наручиоцима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врши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контролу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над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тим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правним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лицем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сличну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оној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коју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врше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над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својим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организационим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деловима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; </a:t>
            </a:r>
          </a:p>
          <a:p>
            <a:pPr algn="just"/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2)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правно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лице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над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којим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ти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наручиоци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врше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контролу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више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80%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својих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активности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Републици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Србији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врши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циљу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обављања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послова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му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поверили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ти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наручиоци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му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поверила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друга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правна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лица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над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којима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ти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наручиоци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врше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контролу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; </a:t>
            </a:r>
          </a:p>
          <a:p>
            <a:pPr algn="just"/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3) у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контролисаном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правном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лицу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нема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учешћа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приватног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капитала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има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одлучујући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утицај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доношење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одлука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односно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спречавање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доношења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одлука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, у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складу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важећим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прописима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/>
            <a:endParaRPr lang="en-US" sz="2200" dirty="0" smtClean="0">
              <a:solidFill>
                <a:srgbClr val="2933D6"/>
              </a:solidFill>
              <a:latin typeface="Futura Light"/>
            </a:endParaRPr>
          </a:p>
          <a:p>
            <a:pPr algn="just">
              <a:buFont typeface="Wingdings" pitchFamily="2" charset="2"/>
              <a:buChar char="§"/>
            </a:pPr>
            <a:endParaRPr lang="en-US" sz="2200" dirty="0"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8654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235527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3.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Општи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изузеци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од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примене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Закона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о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јавним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набавкама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 (14)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1219200"/>
            <a:ext cx="10643215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sr-Cyrl-R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Сагласно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ставу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5.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сматра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наручиоци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заједнички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врше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контролу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над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правним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лицем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ако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испуњени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сви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следећи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услови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: </a:t>
            </a:r>
          </a:p>
          <a:p>
            <a:pPr algn="just"/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1)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органи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контролисаног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правног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лица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надлежни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одлучивање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састављени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представника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свих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наручилаца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врше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контролу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над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тим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правним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лицем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, с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тим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појединачни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представници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могу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представљају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неке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све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наручиоце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; </a:t>
            </a:r>
          </a:p>
          <a:p>
            <a:pPr algn="just"/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2)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ти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наручиоци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могу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заједно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врше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одлучујући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утицај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стратешке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циљеве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важне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одлуке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тог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правног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лица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; </a:t>
            </a:r>
          </a:p>
          <a:p>
            <a:pPr algn="just"/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3)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контролисано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правно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лице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нема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интересе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различите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интереса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наручилаца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над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њим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врше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контролу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endParaRPr lang="en-US" sz="2300" dirty="0"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8654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235527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3.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Општи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изузеци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од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примене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Закона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о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јавним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набавкама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 (15)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983674"/>
            <a:ext cx="10643215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sr-Cyrl-R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У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ставовима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4. и 5.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реч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правном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лицу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наручиоцу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смислу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представља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i="1" dirty="0" err="1" smtClean="0">
                <a:solidFill>
                  <a:srgbClr val="2933D6"/>
                </a:solidFill>
                <a:latin typeface="Futura Light"/>
              </a:rPr>
              <a:t>заједнички</a:t>
            </a:r>
            <a:r>
              <a:rPr lang="en-US" sz="23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i="1" dirty="0" err="1" smtClean="0">
                <a:solidFill>
                  <a:srgbClr val="2933D6"/>
                </a:solidFill>
                <a:latin typeface="Futura Light"/>
              </a:rPr>
              <a:t>подухват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sz="2300" b="1" i="1" dirty="0" smtClean="0">
                <a:solidFill>
                  <a:srgbClr val="2933D6"/>
                </a:solidFill>
                <a:latin typeface="Futura Light"/>
              </a:rPr>
              <a:t>joint-venture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)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два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више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других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наручилаца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300" dirty="0" smtClean="0">
                <a:solidFill>
                  <a:srgbClr val="2933D6"/>
                </a:solidFill>
                <a:latin typeface="Futura Light"/>
              </a:rPr>
              <a:t> У том случају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правила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поступка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јавних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набавки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sr-Cyrl-RS" sz="2300" b="1" dirty="0" smtClean="0">
                <a:solidFill>
                  <a:srgbClr val="2933D6"/>
                </a:solidFill>
                <a:latin typeface="Futura Light"/>
              </a:rPr>
              <a:t>се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примењују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онда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када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уговор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набавци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добара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услуга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радова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закључује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:</a:t>
            </a:r>
          </a:p>
          <a:p>
            <a:pPr marL="457200" lvl="0" indent="-457200" algn="just">
              <a:buFont typeface="+mj-lt"/>
              <a:buAutoNum type="arabicParenR"/>
            </a:pP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између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субјеката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повезани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начин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i="1" dirty="0" err="1" smtClean="0">
                <a:solidFill>
                  <a:srgbClr val="2933D6"/>
                </a:solidFill>
                <a:latin typeface="Futura Light"/>
              </a:rPr>
              <a:t>један</a:t>
            </a:r>
            <a:r>
              <a:rPr lang="en-US" sz="2300" i="1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sz="2300" i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300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i="1" dirty="0" err="1" smtClean="0">
                <a:solidFill>
                  <a:srgbClr val="2933D6"/>
                </a:solidFill>
                <a:latin typeface="Futura Light"/>
              </a:rPr>
              <a:t>више</a:t>
            </a:r>
            <a:r>
              <a:rPr lang="en-US" sz="2300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i="1" dirty="0" err="1" smtClean="0">
                <a:solidFill>
                  <a:srgbClr val="2933D6"/>
                </a:solidFill>
                <a:latin typeface="Futura Light"/>
              </a:rPr>
              <a:t>њих</a:t>
            </a:r>
            <a:r>
              <a:rPr lang="en-US" sz="2300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i="1" dirty="0" err="1" smtClean="0">
                <a:solidFill>
                  <a:srgbClr val="2933D6"/>
                </a:solidFill>
                <a:latin typeface="Futura Light"/>
              </a:rPr>
              <a:t>заједно</a:t>
            </a:r>
            <a:r>
              <a:rPr lang="en-US" sz="2300" i="1" dirty="0" smtClean="0">
                <a:solidFill>
                  <a:srgbClr val="2933D6"/>
                </a:solidFill>
                <a:latin typeface="Futura Light"/>
              </a:rPr>
              <a:t>) </a:t>
            </a:r>
            <a:r>
              <a:rPr lang="en-US" sz="2300" i="1" dirty="0" err="1" smtClean="0">
                <a:solidFill>
                  <a:srgbClr val="2933D6"/>
                </a:solidFill>
                <a:latin typeface="Futura Light"/>
              </a:rPr>
              <a:t>контролише</a:t>
            </a:r>
            <a:r>
              <a:rPr lang="en-US" sz="2300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i="1" dirty="0" err="1" smtClean="0">
                <a:solidFill>
                  <a:srgbClr val="2933D6"/>
                </a:solidFill>
                <a:latin typeface="Futura Light"/>
              </a:rPr>
              <a:t>оног</a:t>
            </a:r>
            <a:r>
              <a:rPr lang="en-US" sz="2300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i="1" dirty="0" err="1" smtClean="0">
                <a:solidFill>
                  <a:srgbClr val="2933D6"/>
                </a:solidFill>
                <a:latin typeface="Futura Light"/>
              </a:rPr>
              <a:t>другог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којег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добра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услуге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радови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прибављају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обрнуто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)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</a:p>
          <a:p>
            <a:pPr marL="457200" lvl="0" indent="-457200" algn="just">
              <a:buFont typeface="+mj-lt"/>
              <a:buAutoNum type="arabicParenR"/>
            </a:pP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ако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уговор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закључује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између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i="1" dirty="0" err="1" smtClean="0">
                <a:solidFill>
                  <a:srgbClr val="2933D6"/>
                </a:solidFill>
                <a:latin typeface="Futura Light"/>
              </a:rPr>
              <a:t>два</a:t>
            </a:r>
            <a:r>
              <a:rPr lang="en-US" sz="2300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i="1" dirty="0" err="1" smtClean="0">
                <a:solidFill>
                  <a:srgbClr val="2933D6"/>
                </a:solidFill>
                <a:latin typeface="Futura Light"/>
              </a:rPr>
              <a:t>правна</a:t>
            </a:r>
            <a:r>
              <a:rPr lang="en-US" sz="2300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i="1" dirty="0" err="1" smtClean="0">
                <a:solidFill>
                  <a:srgbClr val="2933D6"/>
                </a:solidFill>
                <a:latin typeface="Futura Light"/>
              </a:rPr>
              <a:t>лица</a:t>
            </a:r>
            <a:r>
              <a:rPr lang="en-US" sz="2300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i="1" dirty="0" err="1" smtClean="0">
                <a:solidFill>
                  <a:srgbClr val="2933D6"/>
                </a:solidFill>
                <a:latin typeface="Futura Light"/>
              </a:rPr>
              <a:t>која</a:t>
            </a:r>
            <a:r>
              <a:rPr lang="en-US" sz="2300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i="1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300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i="1" dirty="0" err="1" smtClean="0">
                <a:solidFill>
                  <a:srgbClr val="2933D6"/>
                </a:solidFill>
                <a:latin typeface="Futura Light"/>
              </a:rPr>
              <a:t>под</a:t>
            </a:r>
            <a:r>
              <a:rPr lang="en-US" sz="2300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i="1" dirty="0" err="1" smtClean="0">
                <a:solidFill>
                  <a:srgbClr val="2933D6"/>
                </a:solidFill>
                <a:latin typeface="Futura Light"/>
              </a:rPr>
              <a:t>контролом</a:t>
            </a:r>
            <a:r>
              <a:rPr lang="en-US" sz="2300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i="1" dirty="0" err="1" smtClean="0">
                <a:solidFill>
                  <a:srgbClr val="2933D6"/>
                </a:solidFill>
                <a:latin typeface="Futura Light"/>
              </a:rPr>
              <a:t>истог</a:t>
            </a:r>
            <a:r>
              <a:rPr lang="en-US" sz="2300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i="1" dirty="0" err="1" smtClean="0">
                <a:solidFill>
                  <a:srgbClr val="2933D6"/>
                </a:solidFill>
                <a:latin typeface="Futura Light"/>
              </a:rPr>
              <a:t>субјекта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предвиђа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истоветне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изузетке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секторске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наручиоце</a:t>
            </a:r>
            <a:r>
              <a:rPr lang="sr-Cyrl-R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(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чл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. 17-19).</a:t>
            </a:r>
          </a:p>
          <a:p>
            <a:pPr algn="just"/>
            <a:r>
              <a:rPr lang="sr-Cyrl-RS" sz="2300" dirty="0" smtClean="0">
                <a:solidFill>
                  <a:srgbClr val="2933D6"/>
                </a:solidFill>
                <a:latin typeface="Futura Light"/>
              </a:rPr>
              <a:t> </a:t>
            </a:r>
            <a:endParaRPr lang="en-US" sz="2300" dirty="0"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8654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235527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3.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Општи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изузеци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од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примене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Закона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о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јавним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набавкама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 (16)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983674"/>
            <a:ext cx="10643215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sr-Cyrl-RS" sz="2300" dirty="0" smtClean="0"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6.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уређује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300" b="1" i="1" dirty="0" err="1" smtClean="0">
                <a:solidFill>
                  <a:srgbClr val="2933D6"/>
                </a:solidFill>
                <a:latin typeface="Futura Light"/>
              </a:rPr>
              <a:t>јавно-јавну</a:t>
            </a:r>
            <a:r>
              <a:rPr lang="en-US" sz="23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i="1" dirty="0" err="1" smtClean="0">
                <a:solidFill>
                  <a:srgbClr val="2933D6"/>
                </a:solidFill>
                <a:latin typeface="Futura Light"/>
              </a:rPr>
              <a:t>сарадњу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sz="2300" b="1" i="1" dirty="0" smtClean="0">
                <a:solidFill>
                  <a:srgbClr val="2933D6"/>
                </a:solidFill>
                <a:latin typeface="Futura Light"/>
              </a:rPr>
              <a:t>public-public cooperation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).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Наиме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у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њему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стоји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одредбе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примењују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уговоре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закључују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два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више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наручилаца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ако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испуњени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сви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следећи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услови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: </a:t>
            </a:r>
          </a:p>
          <a:p>
            <a:pPr algn="just"/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1)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уговор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успоставља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утврђује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сарадњу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између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наручилаца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циљу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обезбеди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пружање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услуге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дужни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обављају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ради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постизања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циљева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заједнички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; </a:t>
            </a:r>
          </a:p>
          <a:p>
            <a:pPr algn="just"/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2)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спровођење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те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сарадње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врши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искључиво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потребе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вези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општим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интересом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; </a:t>
            </a:r>
          </a:p>
          <a:p>
            <a:pPr algn="just"/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3)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наручиоци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остварују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отвореном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тржишту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мање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20%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активности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односи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сарадња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/>
            <a:r>
              <a:rPr lang="sr-Cyrl-RS" sz="2300" dirty="0" smtClean="0">
                <a:solidFill>
                  <a:srgbClr val="2933D6"/>
                </a:solidFill>
                <a:latin typeface="Futura Light"/>
              </a:rPr>
              <a:t>  </a:t>
            </a:r>
            <a:endParaRPr lang="en-US" sz="2300" dirty="0">
              <a:solidFill>
                <a:srgbClr val="2933D6"/>
              </a:solidFill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8654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235527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4.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Посебни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изузеци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за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јавне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наручиоце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 (</a:t>
            </a:r>
            <a:r>
              <a:rPr lang="sr-Latn-RS" sz="2400" b="1" dirty="0" smtClean="0">
                <a:solidFill>
                  <a:srgbClr val="100E65"/>
                </a:solidFill>
                <a:latin typeface="Futura Light"/>
              </a:rPr>
              <a:t>1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803564"/>
            <a:ext cx="10643215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sr-Cyrl-R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Посебни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изузеци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примене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наручиоце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прописани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чл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. 14. и 15.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Члан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14.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прописује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i="1" dirty="0" err="1" smtClean="0">
                <a:solidFill>
                  <a:srgbClr val="2933D6"/>
                </a:solidFill>
                <a:latin typeface="Futura Light"/>
              </a:rPr>
              <a:t>садржинске</a:t>
            </a:r>
            <a:r>
              <a:rPr lang="en-US" sz="22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i="1" dirty="0" err="1" smtClean="0">
                <a:solidFill>
                  <a:srgbClr val="2933D6"/>
                </a:solidFill>
                <a:latin typeface="Futura Light"/>
              </a:rPr>
              <a:t>изузетке</a:t>
            </a:r>
            <a:r>
              <a:rPr lang="en-US" sz="22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i="1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2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i="1" dirty="0" err="1" smtClean="0">
                <a:solidFill>
                  <a:srgbClr val="2933D6"/>
                </a:solidFill>
                <a:latin typeface="Futura Light"/>
              </a:rPr>
              <a:t>примене</a:t>
            </a:r>
            <a:r>
              <a:rPr lang="en-US" sz="22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i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200" b="1" i="1" dirty="0" smtClean="0">
                <a:solidFill>
                  <a:srgbClr val="2933D6"/>
                </a:solidFill>
                <a:latin typeface="Futura Light"/>
              </a:rPr>
              <a:t>,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тј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.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конкретне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врсте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добара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услуга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чију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набавку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примењује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1.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изузима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из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режима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: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електронских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комуникационих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услуга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;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набавку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услуга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централне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банке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;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намењене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преради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продаји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даљој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продаји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изнајмљивању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трећим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лицима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тржишту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;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добара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услуга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вези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с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израдом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новца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идентификационих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докумената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акциза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регистарских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таблица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;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услуга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транспорта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пошиљки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новца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;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куповину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развој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продукцију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копродукцију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програмског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садржаја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одређене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медије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одређене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поштанске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услуге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.</a:t>
            </a:r>
            <a:endParaRPr lang="sr-Cyrl-RS" sz="2200" b="1" dirty="0" smtClean="0">
              <a:solidFill>
                <a:srgbClr val="2933D6"/>
              </a:solidFill>
              <a:latin typeface="Futura Light"/>
            </a:endParaRPr>
          </a:p>
          <a:p>
            <a:pPr algn="just">
              <a:buFont typeface="Wingdings" pitchFamily="2" charset="2"/>
              <a:buChar char="§"/>
            </a:pPr>
            <a:r>
              <a:rPr lang="sr-Cyrl-R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Изузеци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из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овог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члана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преузети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из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Директиве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ЕУ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јавним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набавкама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Једино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изузетак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из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става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1.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тачка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4) (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израда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новчаница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идентификационих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докумената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)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постоји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Директиви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ЕУ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већ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преузет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из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претходног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endParaRPr lang="en-US" sz="2300" b="1" dirty="0">
              <a:solidFill>
                <a:srgbClr val="2933D6"/>
              </a:solidFill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8654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235527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4.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Посебни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изузеци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за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јавне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наручиоце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 (2)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980748" y="983673"/>
            <a:ext cx="10643215" cy="5216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sr-Cyrl-R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3.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прописује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из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става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1.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примењују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начела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i="1" dirty="0" err="1" smtClean="0">
                <a:solidFill>
                  <a:srgbClr val="2933D6"/>
                </a:solidFill>
                <a:latin typeface="Futura Light"/>
              </a:rPr>
              <a:t>начин</a:t>
            </a:r>
            <a:r>
              <a:rPr lang="en-US" sz="23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i="1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23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i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3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i="1" dirty="0" err="1" smtClean="0">
                <a:solidFill>
                  <a:srgbClr val="2933D6"/>
                </a:solidFill>
                <a:latin typeface="Futura Light"/>
              </a:rPr>
              <a:t>примерен</a:t>
            </a:r>
            <a:r>
              <a:rPr lang="en-US" sz="23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i="1" dirty="0" err="1" smtClean="0">
                <a:solidFill>
                  <a:srgbClr val="2933D6"/>
                </a:solidFill>
                <a:latin typeface="Futura Light"/>
              </a:rPr>
              <a:t>околностима</a:t>
            </a:r>
            <a:r>
              <a:rPr lang="en-US" sz="23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i="1" dirty="0" err="1" smtClean="0">
                <a:solidFill>
                  <a:srgbClr val="2933D6"/>
                </a:solidFill>
                <a:latin typeface="Futura Light"/>
              </a:rPr>
              <a:t>конкретне</a:t>
            </a:r>
            <a:r>
              <a:rPr lang="en-US" sz="23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i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(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исто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стоји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и у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члану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12.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2).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Дакле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изузеци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примене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нису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апсолутни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као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што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случај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набавкама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између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повезаних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субјеката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набавкама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из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области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одбране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безбедности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Начела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представљају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i="1" dirty="0" err="1" smtClean="0">
                <a:solidFill>
                  <a:srgbClr val="2933D6"/>
                </a:solidFill>
                <a:latin typeface="Futura Light"/>
              </a:rPr>
              <a:t>процесни</a:t>
            </a:r>
            <a:r>
              <a:rPr lang="en-US" sz="23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i="1" dirty="0" err="1" smtClean="0">
                <a:solidFill>
                  <a:srgbClr val="2933D6"/>
                </a:solidFill>
                <a:latin typeface="Futura Light"/>
              </a:rPr>
              <a:t>минимум</a:t>
            </a:r>
            <a:r>
              <a:rPr lang="en-US" sz="23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из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става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1.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Ипак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постоје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ситуације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кад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због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природе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посебних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околности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конкретне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одређена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начела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могу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применити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Примера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ради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из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члана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14.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1.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тачка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2) –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услуге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централне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банке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може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примени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начело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обезбеђивања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конкуренције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зато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што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конкуренција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датој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области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постоји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/>
            <a:endParaRPr lang="en-US" sz="2200" dirty="0" smtClean="0">
              <a:solidFill>
                <a:srgbClr val="2933D6"/>
              </a:solidFill>
              <a:latin typeface="Futura Light"/>
            </a:endParaRPr>
          </a:p>
          <a:p>
            <a:pPr algn="just">
              <a:buFont typeface="Wingdings" pitchFamily="2" charset="2"/>
              <a:buChar char="§"/>
            </a:pPr>
            <a:endParaRPr lang="en-US" sz="2300" b="1" dirty="0">
              <a:solidFill>
                <a:srgbClr val="2933D6"/>
              </a:solidFill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8654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235527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5.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Посебни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изузеци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за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секторске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наручиоце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 (1)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983673"/>
            <a:ext cx="10643215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У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члану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16.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1.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прописани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садржински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изузеци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секторске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b="1" dirty="0" err="1" smtClean="0">
                <a:solidFill>
                  <a:srgbClr val="2933D6"/>
                </a:solidFill>
                <a:latin typeface="Futura Light"/>
              </a:rPr>
              <a:t>наручиоце</a:t>
            </a:r>
            <a:r>
              <a:rPr lang="en-US" sz="2300" b="1" dirty="0" smtClean="0">
                <a:solidFill>
                  <a:srgbClr val="2933D6"/>
                </a:solidFill>
                <a:latin typeface="Futura Light"/>
              </a:rPr>
              <a:t>: </a:t>
            </a:r>
          </a:p>
          <a:p>
            <a:pPr marL="457200" lvl="0" indent="-457200" algn="just">
              <a:buFont typeface="+mj-lt"/>
              <a:buAutoNum type="arabicParenR"/>
            </a:pP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секторски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наручиоци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спроводе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сврху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која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укључује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обављање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њихових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секторских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делатности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ради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обављања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секторских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делатности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иностранству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под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условом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то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укључује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употребу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мреже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територије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унутар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Р</a:t>
            </a:r>
            <a:r>
              <a:rPr lang="sr-Cyrl-RS" sz="2300" dirty="0" smtClean="0">
                <a:solidFill>
                  <a:srgbClr val="2933D6"/>
                </a:solidFill>
                <a:latin typeface="Futura Light"/>
              </a:rPr>
              <a:t>С 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и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Европске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уније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;</a:t>
            </a:r>
          </a:p>
          <a:p>
            <a:pPr marL="457200" lvl="0" indent="-457200" algn="just">
              <a:buFont typeface="+mj-lt"/>
              <a:buAutoNum type="arabicParenR"/>
            </a:pP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воде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пиће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, </a:t>
            </a:r>
          </a:p>
          <a:p>
            <a:pPr marL="457200" lvl="0" indent="-457200" algn="just">
              <a:buFont typeface="+mj-lt"/>
              <a:buAutoNum type="arabicParenR"/>
            </a:pP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енергије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горива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производњу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енергије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и </a:t>
            </a:r>
          </a:p>
          <a:p>
            <a:pPr marL="457200" lvl="0" indent="-457200" algn="just">
              <a:buFont typeface="+mj-lt"/>
              <a:buAutoNum type="arabicParenR"/>
            </a:pP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намењене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даљој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продаји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изнајмљивању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трећим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лицима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300" dirty="0" err="1" smtClean="0">
                <a:solidFill>
                  <a:srgbClr val="2933D6"/>
                </a:solidFill>
                <a:latin typeface="Futura Light"/>
              </a:rPr>
              <a:t>тржишту</a:t>
            </a:r>
            <a:r>
              <a:rPr lang="en-US" sz="2300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/>
            <a:endParaRPr lang="en-US" sz="2300" b="1" dirty="0">
              <a:solidFill>
                <a:srgbClr val="2933D6"/>
              </a:solidFill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8654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235527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5.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Посебни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изузеци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за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секторске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наручиоце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 (2)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1288473"/>
            <a:ext cx="1064321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Cyrl-RS" sz="2000" b="1" dirty="0" smtClean="0">
                <a:solidFill>
                  <a:srgbClr val="2933D6"/>
                </a:solidFill>
                <a:latin typeface="Futura Light"/>
              </a:rPr>
              <a:t>Евентуалну п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отешкоћ</a:t>
            </a:r>
            <a:r>
              <a:rPr lang="sr-Cyrl-RS" sz="2000" b="1" dirty="0" smtClean="0">
                <a:solidFill>
                  <a:srgbClr val="2933D6"/>
                </a:solidFill>
                <a:latin typeface="Futura Light"/>
              </a:rPr>
              <a:t>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примени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ове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норме</a:t>
            </a:r>
            <a:r>
              <a:rPr lang="sr-Cyrl-RS" sz="2000" b="1" dirty="0" smtClean="0">
                <a:solidFill>
                  <a:srgbClr val="2933D6"/>
                </a:solidFill>
                <a:latin typeface="Futura Light"/>
              </a:rPr>
              <a:t> представља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тумачење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правног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стандарда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„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сврхе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која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укључује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обављање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секторских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делатности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“ </a:t>
            </a:r>
          </a:p>
          <a:p>
            <a:pPr algn="just"/>
            <a:endParaRPr lang="sr-Cyrl-RS" sz="2000" b="1" dirty="0" smtClean="0">
              <a:solidFill>
                <a:srgbClr val="2933D6"/>
              </a:solidFill>
              <a:latin typeface="Futura Light"/>
            </a:endParaRPr>
          </a:p>
          <a:p>
            <a:pPr algn="just"/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Прва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могућност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заузимање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става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све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оно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што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секторски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наручиоци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набављају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потребе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свог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рада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посредно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служи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обављању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секторске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делатности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/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Друга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могућност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заузимање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ужег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схватања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према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којем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предметна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набавка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мора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непосредно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служи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обављању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секторске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делатности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/>
            <a:endParaRPr lang="en-US" sz="2000" dirty="0" smtClean="0">
              <a:solidFill>
                <a:srgbClr val="2933D6"/>
              </a:solidFill>
              <a:latin typeface="Futura Light"/>
            </a:endParaRPr>
          </a:p>
          <a:p>
            <a:pPr algn="just"/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Тек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треба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види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како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ће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Канцеларија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Републичка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комисија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заштиту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права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поступцима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јавних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Управни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суд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тумачити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овај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појам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blue, colorfulness, electric blue&#10;&#10;Description automatically generated">
            <a:extLst>
              <a:ext uri="{FF2B5EF4-FFF2-40B4-BE49-F238E27FC236}">
                <a16:creationId xmlns:a16="http://schemas.microsoft.com/office/drawing/2014/main" id="{9B3B6FC3-A533-FD76-CA9B-7D2A94A8DB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579417" y="1524000"/>
            <a:ext cx="922712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 smtClean="0">
                <a:solidFill>
                  <a:schemeClr val="bg1"/>
                </a:solidFill>
                <a:latin typeface="Futura Light"/>
              </a:rPr>
              <a:t>Пројекат</a:t>
            </a:r>
            <a:r>
              <a:rPr lang="en-US" sz="2800" b="1" dirty="0" smtClean="0">
                <a:solidFill>
                  <a:schemeClr val="bg1"/>
                </a:solidFill>
                <a:latin typeface="Futura Light"/>
              </a:rPr>
              <a:t> “</a:t>
            </a:r>
            <a:r>
              <a:rPr lang="en-US" sz="2800" b="1" dirty="0" err="1" smtClean="0">
                <a:solidFill>
                  <a:schemeClr val="bg1"/>
                </a:solidFill>
                <a:latin typeface="Futura Light"/>
              </a:rPr>
              <a:t>Јавне</a:t>
            </a:r>
            <a:r>
              <a:rPr lang="en-US" sz="2800" b="1" dirty="0" smtClean="0">
                <a:solidFill>
                  <a:schemeClr val="bg1"/>
                </a:solidFill>
                <a:latin typeface="Futura Light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Futura Light"/>
              </a:rPr>
              <a:t>набавке</a:t>
            </a:r>
            <a:r>
              <a:rPr lang="en-US" sz="2800" b="1" dirty="0" smtClean="0">
                <a:solidFill>
                  <a:schemeClr val="bg1"/>
                </a:solidFill>
                <a:latin typeface="Futura Light"/>
              </a:rPr>
              <a:t> и </a:t>
            </a:r>
            <a:r>
              <a:rPr lang="en-US" sz="2800" b="1" dirty="0" err="1" smtClean="0">
                <a:solidFill>
                  <a:schemeClr val="bg1"/>
                </a:solidFill>
                <a:latin typeface="Futura Light"/>
              </a:rPr>
              <a:t>добра</a:t>
            </a:r>
            <a:r>
              <a:rPr lang="en-US" sz="2800" b="1" dirty="0" smtClean="0">
                <a:solidFill>
                  <a:schemeClr val="bg1"/>
                </a:solidFill>
                <a:latin typeface="Futura Light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Futura Light"/>
              </a:rPr>
              <a:t>управа</a:t>
            </a:r>
            <a:r>
              <a:rPr lang="en-US" sz="2800" b="1" dirty="0" smtClean="0">
                <a:solidFill>
                  <a:schemeClr val="bg1"/>
                </a:solidFill>
                <a:latin typeface="Futura Light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Futura Light"/>
              </a:rPr>
              <a:t>за</a:t>
            </a:r>
            <a:r>
              <a:rPr lang="en-US" sz="2800" b="1" dirty="0" smtClean="0">
                <a:solidFill>
                  <a:schemeClr val="bg1"/>
                </a:solidFill>
                <a:latin typeface="Futura Light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Futura Light"/>
              </a:rPr>
              <a:t>унапређење</a:t>
            </a:r>
            <a:r>
              <a:rPr lang="en-US" sz="2800" b="1" dirty="0" smtClean="0">
                <a:solidFill>
                  <a:schemeClr val="bg1"/>
                </a:solidFill>
                <a:latin typeface="Futura Light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Futura Light"/>
              </a:rPr>
              <a:t>конкурентности</a:t>
            </a:r>
            <a:r>
              <a:rPr lang="en-US" sz="2800" b="1" dirty="0" smtClean="0">
                <a:solidFill>
                  <a:schemeClr val="bg1"/>
                </a:solidFill>
                <a:latin typeface="Futura Light"/>
              </a:rPr>
              <a:t>”</a:t>
            </a:r>
            <a:endParaRPr lang="sr-Latn-RS" sz="2800" b="1" dirty="0" smtClean="0">
              <a:solidFill>
                <a:schemeClr val="bg1"/>
              </a:solidFill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n-US" sz="2800" dirty="0" smtClean="0">
              <a:solidFill>
                <a:schemeClr val="bg1"/>
              </a:solidFill>
              <a:latin typeface="Futura Light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 smtClean="0">
                <a:solidFill>
                  <a:schemeClr val="bg1"/>
                </a:solidFill>
                <a:latin typeface="Futura Light"/>
                <a:ea typeface="Calibri" pitchFamily="34" charset="0"/>
                <a:cs typeface="Times New Roman" pitchFamily="18" charset="0"/>
              </a:rPr>
              <a:t>ОСНОВНИ</a:t>
            </a:r>
            <a:r>
              <a:rPr lang="en-US" sz="2800" b="1" dirty="0" smtClean="0">
                <a:solidFill>
                  <a:schemeClr val="bg1"/>
                </a:solidFill>
                <a:latin typeface="Futura Light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Futura Light"/>
                <a:ea typeface="Calibri" pitchFamily="34" charset="0"/>
                <a:cs typeface="Times New Roman" pitchFamily="18" charset="0"/>
              </a:rPr>
              <a:t>ПОЈМОВИ</a:t>
            </a:r>
            <a:r>
              <a:rPr lang="en-US" sz="2800" b="1" dirty="0" smtClean="0">
                <a:solidFill>
                  <a:schemeClr val="bg1"/>
                </a:solidFill>
                <a:latin typeface="Futura Light"/>
                <a:ea typeface="Calibri" pitchFamily="34" charset="0"/>
                <a:cs typeface="Times New Roman" pitchFamily="18" charset="0"/>
              </a:rPr>
              <a:t> </a:t>
            </a:r>
            <a:endParaRPr lang="sr-Latn-RS" sz="2800" b="1" dirty="0" smtClean="0">
              <a:solidFill>
                <a:schemeClr val="bg1"/>
              </a:solidFill>
              <a:latin typeface="Futura Light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chemeClr val="bg1"/>
                </a:solidFill>
                <a:latin typeface="Futura Light"/>
                <a:ea typeface="Calibri" pitchFamily="34" charset="0"/>
                <a:cs typeface="Times New Roman" pitchFamily="18" charset="0"/>
              </a:rPr>
              <a:t>У </a:t>
            </a:r>
            <a:r>
              <a:rPr lang="en-US" sz="2800" b="1" dirty="0" err="1" smtClean="0">
                <a:solidFill>
                  <a:schemeClr val="bg1"/>
                </a:solidFill>
                <a:latin typeface="Futura Light"/>
                <a:ea typeface="Calibri" pitchFamily="34" charset="0"/>
                <a:cs typeface="Times New Roman" pitchFamily="18" charset="0"/>
              </a:rPr>
              <a:t>ОБЛАСТИ</a:t>
            </a:r>
            <a:r>
              <a:rPr lang="en-US" sz="2800" b="1" dirty="0" smtClean="0">
                <a:solidFill>
                  <a:schemeClr val="bg1"/>
                </a:solidFill>
                <a:latin typeface="Futura Light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Futura Light"/>
                <a:ea typeface="Calibri" pitchFamily="34" charset="0"/>
                <a:cs typeface="Times New Roman" pitchFamily="18" charset="0"/>
              </a:rPr>
              <a:t>ЈАВНИХ</a:t>
            </a:r>
            <a:r>
              <a:rPr lang="en-US" sz="2800" b="1" dirty="0" smtClean="0">
                <a:solidFill>
                  <a:schemeClr val="bg1"/>
                </a:solidFill>
                <a:latin typeface="Futura Light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Futura Light"/>
                <a:ea typeface="Calibri" pitchFamily="34" charset="0"/>
                <a:cs typeface="Times New Roman" pitchFamily="18" charset="0"/>
              </a:rPr>
              <a:t>НАБАВКИ</a:t>
            </a:r>
            <a:r>
              <a:rPr lang="sr-Cyrl-RS" sz="2800" b="1" dirty="0" smtClean="0">
                <a:solidFill>
                  <a:schemeClr val="bg1"/>
                </a:solidFill>
                <a:latin typeface="Futura Light"/>
                <a:ea typeface="Calibri" pitchFamily="34" charset="0"/>
                <a:cs typeface="Times New Roman" pitchFamily="18" charset="0"/>
              </a:rPr>
              <a:t> (1)</a:t>
            </a:r>
            <a:endParaRPr lang="sr-Latn-RS" sz="2800" b="1" dirty="0" smtClean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20291" y="4384642"/>
            <a:ext cx="6096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RS" sz="2400" b="1" dirty="0" smtClean="0">
                <a:solidFill>
                  <a:schemeClr val="bg1"/>
                </a:solidFill>
                <a:latin typeface="Futura Light" pitchFamily="50" charset="0"/>
              </a:rPr>
              <a:t>Припремила: Блаженка Стојановић</a:t>
            </a:r>
          </a:p>
          <a:p>
            <a:pPr algn="ctr"/>
            <a:r>
              <a:rPr lang="sr-Cyrl-RS" sz="2400" b="1" dirty="0" smtClean="0">
                <a:solidFill>
                  <a:schemeClr val="bg1"/>
                </a:solidFill>
                <a:latin typeface="Futura Light" pitchFamily="50" charset="0"/>
              </a:rPr>
              <a:t>с</a:t>
            </a:r>
            <a:r>
              <a:rPr lang="sr-Cyrl-RS" sz="2400" b="1" smtClean="0">
                <a:solidFill>
                  <a:schemeClr val="bg1"/>
                </a:solidFill>
                <a:latin typeface="Futura Light" pitchFamily="50" charset="0"/>
              </a:rPr>
              <a:t>ептембар </a:t>
            </a:r>
            <a:r>
              <a:rPr lang="sr-Cyrl-RS" sz="2400" b="1" dirty="0" smtClean="0">
                <a:solidFill>
                  <a:schemeClr val="bg1"/>
                </a:solidFill>
                <a:latin typeface="Futura Light" pitchFamily="50" charset="0"/>
              </a:rPr>
              <a:t>– октобар 2023</a:t>
            </a:r>
            <a:endParaRPr lang="sr-Latn-RS" sz="2400" b="1" dirty="0">
              <a:solidFill>
                <a:schemeClr val="bg1"/>
              </a:solidFill>
              <a:latin typeface="Futura Light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91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8654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235527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5.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Посебни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изузеци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за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секторске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наручиоце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 (3)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1066800"/>
            <a:ext cx="10643215" cy="3524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sr-Cyrl-RS" sz="23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2.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прописује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из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става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1.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примењују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начела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начин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примерен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околностима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конкретне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Начела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представљају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процесни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минимум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из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става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1.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члану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17,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као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и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члану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13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прописан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интерни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изузетак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примене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то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виду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закључивања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уговора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између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повезаних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субјеката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Једина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разлика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између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члана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13. и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члана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17.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састоји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различитој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терминологији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степену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разрађености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правила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утврђивању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контроле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између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повезаних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субјеката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што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последица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чињенице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нивоу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ЕУ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јавних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секторских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наручилаца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уређују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две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различите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директиве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а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обухватио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обе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Чл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 18. и 19,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такође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уређују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између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повезаних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субјеката</a:t>
            </a:r>
            <a:r>
              <a:rPr lang="en-US" sz="2000" b="1" smtClean="0">
                <a:solidFill>
                  <a:srgbClr val="2933D6"/>
                </a:solidFill>
                <a:latin typeface="Futura Light"/>
              </a:rPr>
              <a:t>. </a:t>
            </a:r>
            <a:endParaRPr lang="sr-Cyrl-RS" sz="2000" b="1" dirty="0" smtClean="0">
              <a:solidFill>
                <a:srgbClr val="2933D6"/>
              </a:solidFill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8654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235527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b="1" dirty="0" smtClean="0">
                <a:solidFill>
                  <a:srgbClr val="100E65"/>
                </a:solidFill>
                <a:latin typeface="Futura Light"/>
              </a:rPr>
              <a:t>6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.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Посебни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изузеци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у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области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одбране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и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безбедности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 (</a:t>
            </a:r>
            <a:r>
              <a:rPr lang="sr-Latn-RS" sz="2400" b="1" dirty="0" smtClean="0">
                <a:solidFill>
                  <a:srgbClr val="100E65"/>
                </a:solidFill>
                <a:latin typeface="Futura Light"/>
              </a:rPr>
              <a:t>1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928255"/>
            <a:ext cx="10643215" cy="41395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sr-Latn-R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Производња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продаја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одбрамбене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безбедоносне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опреме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тесно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повезана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суверенитетом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једне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земље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тако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том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случају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безбед</a:t>
            </a:r>
            <a:r>
              <a:rPr lang="sr-Cyrl-RS" sz="2200" b="1" dirty="0" smtClean="0">
                <a:solidFill>
                  <a:srgbClr val="2933D6"/>
                </a:solidFill>
                <a:latin typeface="Futura Light"/>
              </a:rPr>
              <a:t>о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н</a:t>
            </a:r>
            <a:r>
              <a:rPr lang="sr-Cyrl-RS" sz="2200" b="1" dirty="0" smtClean="0">
                <a:solidFill>
                  <a:srgbClr val="2933D6"/>
                </a:solidFill>
                <a:latin typeface="Futura Light"/>
              </a:rPr>
              <a:t>о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сни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политички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спољнополитички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разлози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претежу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над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економским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Latn-R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Из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тог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разлога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Србија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попут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ЕУ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искључила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примену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правила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поступка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јавних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набавки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у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области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одбране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безбедности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sr-Latn-RS" sz="2200" dirty="0" smtClean="0">
                <a:solidFill>
                  <a:srgbClr val="2933D6"/>
                </a:solidFill>
                <a:latin typeface="Futura Light"/>
              </a:rPr>
              <a:t> 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Важно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нагласити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изузимање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примене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набавки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области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одбране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безбедности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потпуно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што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их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разликује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набавки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из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чл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. 11, 12. и 14</a:t>
            </a:r>
            <a:r>
              <a:rPr lang="sr-Cyrl-RS" sz="2200" b="1" dirty="0" smtClean="0">
                <a:solidFill>
                  <a:srgbClr val="2933D6"/>
                </a:solidFill>
                <a:latin typeface="Futura Light"/>
              </a:rPr>
              <a:t>.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само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делимично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изузете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примене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јер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наручиоци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приликом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њиховог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спровођења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дужни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примењују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начела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било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целости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било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начин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примерен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околностима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конкретне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/>
            <a:endParaRPr lang="en-US" sz="2100" dirty="0" smtClean="0">
              <a:solidFill>
                <a:srgbClr val="2933D6"/>
              </a:solidFill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8654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235527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b="1" dirty="0" smtClean="0">
                <a:solidFill>
                  <a:srgbClr val="100E65"/>
                </a:solidFill>
                <a:latin typeface="Futura Light"/>
              </a:rPr>
              <a:t>6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.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Посебни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изузеци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у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области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одбране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и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безбедности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 (</a:t>
            </a:r>
            <a:r>
              <a:rPr lang="sr-Latn-RS" sz="2400" b="1" dirty="0" smtClean="0">
                <a:solidFill>
                  <a:srgbClr val="100E65"/>
                </a:solidFill>
                <a:latin typeface="Futura Light"/>
              </a:rPr>
              <a:t>2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817418"/>
            <a:ext cx="1064321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члану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20.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прописано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одредбе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наручиоци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примењују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доделу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уговора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јавним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набавкама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конкурса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дизајн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области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одбране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безбедности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:</a:t>
            </a:r>
          </a:p>
          <a:p>
            <a:pPr algn="just"/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1)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примењују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посебна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правила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набавки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у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складу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међународним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уговором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аранжманом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односи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размештај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снага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тиче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активности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Републике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Србије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државе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чланице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Европске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уније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треће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државе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;</a:t>
            </a:r>
          </a:p>
          <a:p>
            <a:pPr algn="just"/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2)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код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којих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би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примена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одредаба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овог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закона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обавезала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Републику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Србију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открије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податке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чије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откривање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супротности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битним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интересима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њене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безбедности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а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основу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одлуке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Владе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;</a:t>
            </a:r>
          </a:p>
          <a:p>
            <a:pPr algn="just"/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3)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потребе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обавештајних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активности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;</a:t>
            </a:r>
            <a:endParaRPr lang="sr-Latn-RS" sz="2000" dirty="0" smtClean="0">
              <a:solidFill>
                <a:srgbClr val="2933D6"/>
              </a:solidFill>
              <a:latin typeface="Futura Light"/>
            </a:endParaRPr>
          </a:p>
          <a:p>
            <a:pPr algn="just"/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4) у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оквиру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програма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сарадње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заснивају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истраживању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развоју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новог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производа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заједно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реализује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Република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Србија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једна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више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држава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чланица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Европске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уније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када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то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примењиво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наредне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фазе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целог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дела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животног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циклуса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тог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производа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;</a:t>
            </a:r>
          </a:p>
          <a:p>
            <a:pPr algn="just"/>
            <a:endParaRPr lang="en-US" sz="2000" dirty="0" smtClean="0"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8654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235527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b="1" dirty="0" smtClean="0">
                <a:solidFill>
                  <a:srgbClr val="100E65"/>
                </a:solidFill>
                <a:latin typeface="Futura Light"/>
              </a:rPr>
              <a:t>6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.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Посебни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изузеци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у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области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одбране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и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безбедности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 (</a:t>
            </a:r>
            <a:r>
              <a:rPr lang="sr-Latn-RS" sz="2400" b="1" dirty="0" smtClean="0">
                <a:solidFill>
                  <a:srgbClr val="100E65"/>
                </a:solidFill>
                <a:latin typeface="Futura Light"/>
              </a:rPr>
              <a:t>3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817417"/>
            <a:ext cx="1064321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5)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закључују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трећој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држави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укључујући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цивилне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потребе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када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снаге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размештене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изван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територије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Републике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Србије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Европске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уније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ако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оперативне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потребе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захтевају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уговори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буду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закључени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привредним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субјектима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територији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вршења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активности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;</a:t>
            </a:r>
          </a:p>
          <a:p>
            <a:pPr algn="just"/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6)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закључује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Република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Србија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органима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државне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регионалне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локалне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самоуправе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других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држава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а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односе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:</a:t>
            </a:r>
          </a:p>
          <a:p>
            <a:pPr algn="just"/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(1)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набавку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војне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опреме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безбедносно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осетљиве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опреме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;</a:t>
            </a:r>
          </a:p>
          <a:p>
            <a:pPr algn="just"/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(2)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радове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услуге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директно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повезане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таквом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опремом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или</a:t>
            </a:r>
            <a:endParaRPr lang="en-US" sz="2000" dirty="0" smtClean="0">
              <a:solidFill>
                <a:srgbClr val="2933D6"/>
              </a:solidFill>
              <a:latin typeface="Futura Light"/>
            </a:endParaRPr>
          </a:p>
          <a:p>
            <a:pPr algn="just"/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(3)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радове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услуге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искључиво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војне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потребе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безбедносно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осетљиве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радове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безбедносно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осетљиве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услуге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/>
            <a:endParaRPr lang="en-US" sz="2000" dirty="0" smtClean="0"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8654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235527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b="1" dirty="0" smtClean="0">
                <a:solidFill>
                  <a:srgbClr val="100E65"/>
                </a:solidFill>
                <a:latin typeface="Futura Light"/>
              </a:rPr>
              <a:t>6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.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Посебни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изузеци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у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области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одбране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и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безбедности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 (</a:t>
            </a:r>
            <a:r>
              <a:rPr lang="sr-Latn-RS" sz="2400" b="1" dirty="0" smtClean="0">
                <a:solidFill>
                  <a:srgbClr val="100E65"/>
                </a:solidFill>
                <a:latin typeface="Futura Light"/>
              </a:rPr>
              <a:t>4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817417"/>
            <a:ext cx="1064321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sr-Latn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Изузетке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области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одбране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безбедности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садржане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члану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20.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ставу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1 (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осим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изузетка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из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тачке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2)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можемо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означимо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као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законске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изузетке</a:t>
            </a:r>
            <a:r>
              <a:rPr lang="sr-Latn-RS" sz="2000" b="1" i="1" dirty="0" smtClean="0">
                <a:solidFill>
                  <a:srgbClr val="2933D6"/>
                </a:solidFill>
                <a:latin typeface="Futura Light"/>
              </a:rPr>
              <a:t> - </a:t>
            </a:r>
            <a:r>
              <a:rPr lang="sr-Latn-RS" sz="2000" b="1" dirty="0" smtClean="0">
                <a:solidFill>
                  <a:srgbClr val="2933D6"/>
                </a:solidFill>
                <a:latin typeface="Futura Light"/>
              </a:rPr>
              <a:t>o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разлику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изузетака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из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наредног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члана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члан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21),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примењују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основу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самог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закона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sr-Latn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Изузетак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из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тачке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2)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попут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изузетака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из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наредног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члана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21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можемо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назвати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службеним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изузетком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области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одбране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безбедности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Latn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sr-Cyrl-RS" sz="2000" b="1" dirty="0" smtClean="0">
                <a:solidFill>
                  <a:srgbClr val="2933D6"/>
                </a:solidFill>
                <a:latin typeface="Futura Light"/>
              </a:rPr>
              <a:t>О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вај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изузетак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примењује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основу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закона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али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само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под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условом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тако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одлучи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Влада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Влада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одлучује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зато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што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постоји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потреба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очувања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безбедносних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интереса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државе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што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њена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надлежност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Latn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Одредбе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ст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 2. и 3.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намећу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Републици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Србији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обавезу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извештавања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Европске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комисије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анализираним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набавкама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области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одбране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безбедности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израз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заједничке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спољне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безбедносне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политике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Европске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уније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</a:t>
            </a:r>
            <a:r>
              <a:rPr lang="sr-Cyrl-RS" sz="2000" b="1" dirty="0" smtClean="0">
                <a:solidFill>
                  <a:srgbClr val="2933D6"/>
                </a:solidFill>
                <a:latin typeface="Futura Light"/>
              </a:rPr>
              <a:t>ама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ове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врсте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Latn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Члан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247.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тач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 3)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прописује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примена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датих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одредби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одлаже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тренутка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приступања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Р</a:t>
            </a:r>
            <a:r>
              <a:rPr lang="sr-Cyrl-RS" sz="2000" b="1" dirty="0" smtClean="0">
                <a:solidFill>
                  <a:srgbClr val="2933D6"/>
                </a:solidFill>
                <a:latin typeface="Futura Light"/>
              </a:rPr>
              <a:t>С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Европској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унији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/>
            <a:endParaRPr lang="en-US" sz="2000" dirty="0" smtClean="0"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8654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235527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b="1" dirty="0" smtClean="0">
                <a:solidFill>
                  <a:srgbClr val="100E65"/>
                </a:solidFill>
                <a:latin typeface="Futura Light"/>
              </a:rPr>
              <a:t>6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.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Посебни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изузеци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у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области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одбране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и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безбедности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 (5)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817417"/>
            <a:ext cx="1064321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sr-Cyrl-R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Посебни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изузеци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имају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одбрамбене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безбедносне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аспекте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утврђени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члану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21.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1. </a:t>
            </a:r>
          </a:p>
          <a:p>
            <a:pPr algn="just"/>
            <a:endParaRPr lang="sr-Cyrl-RS" sz="2000" dirty="0" smtClean="0">
              <a:solidFill>
                <a:srgbClr val="2933D6"/>
              </a:solidFill>
              <a:latin typeface="Futura Light"/>
            </a:endParaRPr>
          </a:p>
          <a:p>
            <a:pPr algn="just"/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Одредбе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примењују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:</a:t>
            </a:r>
          </a:p>
          <a:p>
            <a:pPr algn="just"/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1)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закључење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уговора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јавној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набавци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конкурсе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дизајн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нису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изузети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чланом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20.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1.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овог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закона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уколико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би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Република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Србија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применом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овог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закона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била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обавезна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пружи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информације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сматра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би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њихово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откривање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штетило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битним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интересима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њене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безбедности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;</a:t>
            </a:r>
          </a:p>
          <a:p>
            <a:pPr algn="just"/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2)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закључење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уговора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јавној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набавци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конкурсе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дизајн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нису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изузети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чланом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20.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1.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овог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закона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уколико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заштита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битних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безбедносних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интереса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Републике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Србије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може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гарантовати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другим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мерама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као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што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одређивање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захтева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циљу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заштите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тајности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података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наручилац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ставља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располагање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поступку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складу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овим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законом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;</a:t>
            </a:r>
          </a:p>
          <a:p>
            <a:pPr algn="just"/>
            <a:endParaRPr lang="en-US" sz="2000" dirty="0" smtClean="0"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8654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235527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b="1" dirty="0" smtClean="0">
                <a:solidFill>
                  <a:srgbClr val="100E65"/>
                </a:solidFill>
                <a:latin typeface="Futura Light"/>
              </a:rPr>
              <a:t>6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.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Посебни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изузеци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у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области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одбране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и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безбедности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 (6)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1177636"/>
            <a:ext cx="1064321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3)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ако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извршење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уговора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јавној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набавци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конкурси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дизајн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проглашени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тајним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морају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бити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пропраћени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посебним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безбедносним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мерама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складу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законима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подзаконским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актима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управним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актима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под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условом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Република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Србија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утврдила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битне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безбедносне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интересе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није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могуће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заштитити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другим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мерама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попут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мера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из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тачке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2)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овог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става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/>
            <a:endParaRPr lang="sr-Cyrl-RS" sz="2000" dirty="0" smtClean="0">
              <a:solidFill>
                <a:srgbClr val="2933D6"/>
              </a:solidFill>
              <a:latin typeface="Futura Light"/>
            </a:endParaRPr>
          </a:p>
          <a:p>
            <a:pPr algn="just">
              <a:buFont typeface="Wingdings" pitchFamily="2" charset="2"/>
              <a:buChar char="§"/>
            </a:pPr>
            <a:r>
              <a:rPr lang="sr-Cyrl-R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Изузетке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садржане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овом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ставу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можемо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назвати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службеним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изузецима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области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одбране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безбедности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Службени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јер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примењују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непосредно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основу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закона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већ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основу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одлуке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Владе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</a:t>
            </a:r>
            <a:endParaRPr lang="en-US" sz="2000" b="1" dirty="0">
              <a:solidFill>
                <a:srgbClr val="2933D6"/>
              </a:solidFill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72145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b="1" dirty="0" smtClean="0">
                <a:solidFill>
                  <a:srgbClr val="100E65"/>
                </a:solidFill>
                <a:latin typeface="Futura Light"/>
              </a:rPr>
              <a:t>7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.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Мешовита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набавка</a:t>
            </a:r>
            <a:r>
              <a:rPr lang="sr-Latn-R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(1)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1551709"/>
            <a:ext cx="10643215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sr-Latn-RS" sz="2200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i="1" dirty="0" err="1" smtClean="0">
                <a:solidFill>
                  <a:srgbClr val="2933D6"/>
                </a:solidFill>
                <a:latin typeface="Futura Light"/>
              </a:rPr>
              <a:t>Економска</a:t>
            </a:r>
            <a:r>
              <a:rPr lang="en-US" sz="22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i="1" dirty="0" err="1" smtClean="0">
                <a:solidFill>
                  <a:srgbClr val="2933D6"/>
                </a:solidFill>
                <a:latin typeface="Futura Light"/>
              </a:rPr>
              <a:t>логика</a:t>
            </a:r>
            <a:r>
              <a:rPr lang="en-US" sz="22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i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мора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нити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увек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може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следи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њену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i="1" dirty="0" err="1" smtClean="0">
                <a:solidFill>
                  <a:srgbClr val="2933D6"/>
                </a:solidFill>
                <a:latin typeface="Futura Light"/>
              </a:rPr>
              <a:t>правну</a:t>
            </a:r>
            <a:r>
              <a:rPr lang="en-US" sz="22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i="1" dirty="0" err="1" smtClean="0">
                <a:solidFill>
                  <a:srgbClr val="2933D6"/>
                </a:solidFill>
                <a:latin typeface="Futura Light"/>
              </a:rPr>
              <a:t>логику</a:t>
            </a:r>
            <a:r>
              <a:rPr lang="en-US" sz="22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i="1" dirty="0" smtClean="0">
                <a:solidFill>
                  <a:srgbClr val="2933D6"/>
                </a:solidFill>
                <a:latin typeface="Futura Light"/>
              </a:rPr>
              <a:t>- 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некад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оптимално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економско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решење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комбиновање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јавних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набавки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би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раздвојене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потпадале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под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различит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правни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режим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оквиру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Latn-R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Примера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ради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економски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би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могло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има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смисла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једног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привредног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субјекта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истим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уговором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прибаве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сервери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као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добра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услуге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одржавања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сервера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sr-Latn-R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Ту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говоримо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мешовитим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набавкама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прописане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чл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. 22 – 26.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Latn-R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Члан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22.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1.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наводи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, а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чл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. 23–26.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разрађују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i="1" dirty="0" err="1" smtClean="0">
                <a:solidFill>
                  <a:srgbClr val="2933D6"/>
                </a:solidFill>
                <a:latin typeface="Futura Light"/>
              </a:rPr>
              <a:t>могуће</a:t>
            </a:r>
            <a:r>
              <a:rPr lang="en-US" sz="22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i="1" dirty="0" err="1" smtClean="0">
                <a:solidFill>
                  <a:srgbClr val="2933D6"/>
                </a:solidFill>
                <a:latin typeface="Futura Light"/>
              </a:rPr>
              <a:t>комбинације</a:t>
            </a:r>
            <a:r>
              <a:rPr lang="en-US" sz="22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различитих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врста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набавки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endParaRPr lang="en-US" sz="2200" dirty="0" smtClean="0">
              <a:solidFill>
                <a:srgbClr val="2933D6"/>
              </a:solidFill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70960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263236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b="1" dirty="0" smtClean="0">
                <a:solidFill>
                  <a:srgbClr val="100E65"/>
                </a:solidFill>
                <a:latin typeface="Futura Light"/>
              </a:rPr>
              <a:t>7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.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Мешовита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набавка</a:t>
            </a:r>
            <a:r>
              <a:rPr lang="sr-Latn-R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(</a:t>
            </a:r>
            <a:r>
              <a:rPr lang="sr-Latn-RS" sz="2400" b="1" dirty="0" smtClean="0">
                <a:solidFill>
                  <a:srgbClr val="100E65"/>
                </a:solidFill>
                <a:latin typeface="Futura Light"/>
              </a:rPr>
              <a:t>2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1080655"/>
            <a:ext cx="1064321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члану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22.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1.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прописано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могу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комбиновати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: </a:t>
            </a:r>
          </a:p>
          <a:p>
            <a:pPr marL="457200" lvl="0" indent="-457200" algn="just">
              <a:buFont typeface="+mj-lt"/>
              <a:buAutoNum type="arabicParenR"/>
            </a:pP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имају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различите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предмете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(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добра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услуге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радове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), </a:t>
            </a:r>
          </a:p>
          <a:p>
            <a:pPr marL="457200" lvl="0" indent="-457200" algn="just">
              <a:buFont typeface="+mj-lt"/>
              <a:buAutoNum type="arabicParenR"/>
            </a:pP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примењују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различита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правила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(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пример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добара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услуга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радова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из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општег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)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режима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јавних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набавки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друштвених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других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посебних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услуга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), </a:t>
            </a:r>
          </a:p>
          <a:p>
            <a:pPr marL="457200" lvl="0" indent="-457200" algn="just">
              <a:buFont typeface="+mj-lt"/>
              <a:buAutoNum type="arabicParenR"/>
            </a:pP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секторских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наручилаца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набавкама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из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општег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)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режима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јавних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и </a:t>
            </a:r>
          </a:p>
          <a:p>
            <a:pPr marL="457200" lvl="0" indent="-457200" algn="just">
              <a:buFont typeface="+mj-lt"/>
              <a:buAutoNum type="arabicParenR"/>
            </a:pP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елементима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одбране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безбедности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набавкама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из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општег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)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режима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јавних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/>
            <a:endParaRPr lang="sr-Latn-RS" sz="2000" dirty="0" smtClean="0">
              <a:solidFill>
                <a:srgbClr val="2933D6"/>
              </a:solidFill>
              <a:latin typeface="Futura Light"/>
            </a:endParaRPr>
          </a:p>
          <a:p>
            <a:pPr algn="just"/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Према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одредби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става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2,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правила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мешовитим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набавкама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могу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примењују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с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циљем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избегавања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примене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закона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којим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уређује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јавно-приватно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партнерство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концесије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/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Ова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одредба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конкретизује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имплицитно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неименовано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)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начело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забране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злоупотребе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овлашћења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из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члана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5.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2. </a:t>
            </a:r>
          </a:p>
          <a:p>
            <a:pPr algn="just"/>
            <a:endParaRPr lang="en-US" sz="2000" dirty="0" smtClean="0">
              <a:solidFill>
                <a:srgbClr val="2933D6"/>
              </a:solidFill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320260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19396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b="1" dirty="0" smtClean="0">
                <a:solidFill>
                  <a:srgbClr val="100E65"/>
                </a:solidFill>
                <a:latin typeface="Futura Light"/>
              </a:rPr>
              <a:t>7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.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Мешовита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набавка</a:t>
            </a:r>
            <a:r>
              <a:rPr lang="sr-Latn-R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(</a:t>
            </a:r>
            <a:r>
              <a:rPr lang="sr-Latn-RS" sz="2400" b="1" dirty="0" smtClean="0">
                <a:solidFill>
                  <a:srgbClr val="100E65"/>
                </a:solidFill>
                <a:latin typeface="Futura Light"/>
              </a:rPr>
              <a:t>3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817418"/>
            <a:ext cx="10643215" cy="5370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Члан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23.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уређује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уговоре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обухватају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различите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предмете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Latn-R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1.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поставља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i="1" dirty="0" err="1" smtClean="0">
                <a:solidFill>
                  <a:srgbClr val="2933D6"/>
                </a:solidFill>
                <a:latin typeface="Futura Light"/>
              </a:rPr>
              <a:t>опште</a:t>
            </a:r>
            <a:r>
              <a:rPr lang="en-US" sz="19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i="1" dirty="0" err="1" smtClean="0">
                <a:solidFill>
                  <a:srgbClr val="2933D6"/>
                </a:solidFill>
                <a:latin typeface="Futura Light"/>
              </a:rPr>
              <a:t>правило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ову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врсту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мешовитих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набавки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-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ако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комбинују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различити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предмети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набавки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добра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услуге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радови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),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онда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уговор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јавној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набавци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додељује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, у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складу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одредбама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sr-Cyrl-RS" sz="1900" b="1" dirty="0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примењују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i="1" dirty="0" err="1" smtClean="0">
                <a:solidFill>
                  <a:srgbClr val="2933D6"/>
                </a:solidFill>
                <a:latin typeface="Futura Light"/>
              </a:rPr>
              <a:t>основни</a:t>
            </a:r>
            <a:r>
              <a:rPr lang="en-US" sz="19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i="1" dirty="0" err="1" smtClean="0">
                <a:solidFill>
                  <a:srgbClr val="2933D6"/>
                </a:solidFill>
                <a:latin typeface="Futura Light"/>
              </a:rPr>
              <a:t>предмет</a:t>
            </a:r>
            <a:r>
              <a:rPr lang="en-US" sz="19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i="1" dirty="0" err="1" smtClean="0">
                <a:solidFill>
                  <a:srgbClr val="2933D6"/>
                </a:solidFill>
                <a:latin typeface="Futura Light"/>
              </a:rPr>
              <a:t>уговора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sr-Latn-R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Основни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предмет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уговора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како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то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види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из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одредби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ст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. 2. и </a:t>
            </a:r>
            <a:r>
              <a:rPr lang="sr-Latn-RS" sz="1900" dirty="0" smtClean="0">
                <a:solidFill>
                  <a:srgbClr val="2933D6"/>
                </a:solidFill>
                <a:latin typeface="Futura Light"/>
              </a:rPr>
              <a:t>3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одређује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зависности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тога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део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предмета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има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i="1" dirty="0" err="1" smtClean="0">
                <a:solidFill>
                  <a:srgbClr val="2933D6"/>
                </a:solidFill>
                <a:latin typeface="Futura Light"/>
              </a:rPr>
              <a:t>већу</a:t>
            </a:r>
            <a:r>
              <a:rPr lang="en-US" sz="19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i="1" dirty="0" err="1" smtClean="0">
                <a:solidFill>
                  <a:srgbClr val="2933D6"/>
                </a:solidFill>
                <a:latin typeface="Futura Light"/>
              </a:rPr>
              <a:t>процењену</a:t>
            </a:r>
            <a:r>
              <a:rPr lang="en-US" sz="19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i="1" dirty="0" err="1" smtClean="0">
                <a:solidFill>
                  <a:srgbClr val="2933D6"/>
                </a:solidFill>
                <a:latin typeface="Futura Light"/>
              </a:rPr>
              <a:t>вредност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sr-Latn-R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2.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уређује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мешовите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уговоре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код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којих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предмет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уговора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јавној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набавци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делом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чине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добра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, а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делом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услуге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, а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3.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мешовите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уговоре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код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којих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предмет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уговора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јавној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набавци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делом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чине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услуге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, а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делом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друштвене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друге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посебне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услуге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У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оба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случаја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уговор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примењују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правила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која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важе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основни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предмет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уговора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одређен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као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предмет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има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већу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процењену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вредност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.</a:t>
            </a:r>
            <a:endParaRPr lang="sr-Cyrl-RS" sz="1900" b="1" dirty="0" smtClean="0">
              <a:solidFill>
                <a:srgbClr val="2933D6"/>
              </a:solidFill>
              <a:latin typeface="Futura Light"/>
            </a:endParaRPr>
          </a:p>
          <a:p>
            <a:pPr algn="just"/>
            <a:endParaRPr lang="en-US" sz="1900" b="1" dirty="0" smtClean="0">
              <a:solidFill>
                <a:srgbClr val="2933D6"/>
              </a:solidFill>
              <a:latin typeface="Futura Light"/>
            </a:endParaRPr>
          </a:p>
          <a:p>
            <a:pPr algn="just">
              <a:buFont typeface="Wingdings" pitchFamily="2" charset="2"/>
              <a:buChar char="§"/>
            </a:pPr>
            <a:r>
              <a:rPr lang="sr-Latn-R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Ст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. 2. и 3.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уређују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ситуацију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којој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предмет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уговора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чине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делом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добра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, а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делом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радови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нити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ону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којој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предмет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уговора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чине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делом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услуге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, а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делом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радови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- у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тим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ситуацијама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примењивало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би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опште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правило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из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става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1,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то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јест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применила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би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правила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која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важе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предмет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има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већу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процењену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вредност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/>
            <a:r>
              <a:rPr lang="sr-Latn-R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endParaRPr lang="en-US" sz="2000" dirty="0" smtClean="0">
              <a:solidFill>
                <a:srgbClr val="2933D6"/>
              </a:solidFill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252056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screenshot, blue, electric blue, majorelle blue&#10;&#10;Description automatically generated">
            <a:extLst>
              <a:ext uri="{FF2B5EF4-FFF2-40B4-BE49-F238E27FC236}">
                <a16:creationId xmlns:a16="http://schemas.microsoft.com/office/drawing/2014/main" id="{E77B597A-97C9-F52B-8303-5B1EAF73CE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443345"/>
            <a:ext cx="66440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bg1"/>
                </a:solidFill>
                <a:latin typeface="Futura Light"/>
              </a:rPr>
              <a:t>Садржај</a:t>
            </a:r>
            <a:r>
              <a:rPr lang="en-US" sz="2800" b="1" dirty="0" smtClean="0">
                <a:solidFill>
                  <a:schemeClr val="bg1"/>
                </a:solidFill>
                <a:latin typeface="Futura Light"/>
              </a:rPr>
              <a:t>:</a:t>
            </a:r>
            <a:endParaRPr lang="en-US" sz="2800" dirty="0" smtClean="0">
              <a:solidFill>
                <a:schemeClr val="bg1"/>
              </a:solidFill>
              <a:latin typeface="Futura Ligh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A537FE-DED8-D1CE-9635-1818D68AFAB0}"/>
              </a:ext>
            </a:extLst>
          </p:cNvPr>
          <p:cNvSpPr txBox="1"/>
          <p:nvPr/>
        </p:nvSpPr>
        <p:spPr>
          <a:xfrm>
            <a:off x="897621" y="1482436"/>
            <a:ext cx="974267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sz="2400" b="1" dirty="0" err="1" smtClean="0">
                <a:solidFill>
                  <a:schemeClr val="bg1"/>
                </a:solidFill>
              </a:rPr>
              <a:t>Појам</a:t>
            </a:r>
            <a:r>
              <a:rPr lang="en-US" sz="2400" b="1" dirty="0" smtClean="0">
                <a:solidFill>
                  <a:schemeClr val="bg1"/>
                </a:solidFill>
              </a:rPr>
              <a:t>/</a:t>
            </a:r>
            <a:r>
              <a:rPr lang="en-US" sz="2400" b="1" dirty="0" err="1" smtClean="0">
                <a:solidFill>
                  <a:schemeClr val="bg1"/>
                </a:solidFill>
              </a:rPr>
              <a:t>дефиниција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јавних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набавки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endParaRPr lang="en-US" sz="2400" dirty="0" smtClean="0">
              <a:solidFill>
                <a:schemeClr val="bg1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400" b="1" dirty="0" err="1" smtClean="0">
                <a:solidFill>
                  <a:schemeClr val="bg1"/>
                </a:solidFill>
              </a:rPr>
              <a:t>Наручилац</a:t>
            </a:r>
            <a:r>
              <a:rPr lang="en-US" sz="2400" b="1" dirty="0" smtClean="0">
                <a:solidFill>
                  <a:schemeClr val="bg1"/>
                </a:solidFill>
              </a:rPr>
              <a:t> (</a:t>
            </a:r>
            <a:r>
              <a:rPr lang="en-US" sz="2400" b="1" dirty="0" err="1" smtClean="0">
                <a:solidFill>
                  <a:schemeClr val="bg1"/>
                </a:solidFill>
              </a:rPr>
              <a:t>јавни</a:t>
            </a:r>
            <a:r>
              <a:rPr lang="en-US" sz="2400" b="1" dirty="0" smtClean="0">
                <a:solidFill>
                  <a:schemeClr val="bg1"/>
                </a:solidFill>
              </a:rPr>
              <a:t> и </a:t>
            </a:r>
            <a:r>
              <a:rPr lang="en-US" sz="2400" b="1" dirty="0" err="1" smtClean="0">
                <a:solidFill>
                  <a:schemeClr val="bg1"/>
                </a:solidFill>
              </a:rPr>
              <a:t>секторски</a:t>
            </a:r>
            <a:r>
              <a:rPr lang="en-US" sz="2400" b="1" dirty="0" smtClean="0">
                <a:solidFill>
                  <a:schemeClr val="bg1"/>
                </a:solidFill>
              </a:rPr>
              <a:t>) </a:t>
            </a:r>
            <a:endParaRPr lang="en-US" sz="2400" dirty="0" smtClean="0">
              <a:solidFill>
                <a:schemeClr val="bg1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400" b="1" dirty="0" err="1" smtClean="0">
                <a:solidFill>
                  <a:schemeClr val="bg1"/>
                </a:solidFill>
              </a:rPr>
              <a:t>Општи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изузеци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од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примене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Закона</a:t>
            </a:r>
            <a:r>
              <a:rPr lang="en-US" sz="2400" b="1" dirty="0" smtClean="0">
                <a:solidFill>
                  <a:schemeClr val="bg1"/>
                </a:solidFill>
              </a:rPr>
              <a:t> о </a:t>
            </a:r>
            <a:r>
              <a:rPr lang="en-US" sz="2400" b="1" dirty="0" err="1" smtClean="0">
                <a:solidFill>
                  <a:schemeClr val="bg1"/>
                </a:solidFill>
              </a:rPr>
              <a:t>јавним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набавкама</a:t>
            </a:r>
            <a:r>
              <a:rPr lang="sr-Cyrl-RS" sz="2400" b="1" dirty="0" smtClean="0">
                <a:solidFill>
                  <a:schemeClr val="bg1"/>
                </a:solidFill>
              </a:rPr>
              <a:t> (ЗЈН)</a:t>
            </a:r>
            <a:endParaRPr lang="en-US" sz="2400" dirty="0" smtClean="0">
              <a:solidFill>
                <a:schemeClr val="bg1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400" b="1" dirty="0" err="1" smtClean="0">
                <a:solidFill>
                  <a:schemeClr val="bg1"/>
                </a:solidFill>
              </a:rPr>
              <a:t>Посебни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изузеци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за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јавне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наручиоце</a:t>
            </a:r>
            <a:endParaRPr lang="en-US" sz="2400" dirty="0" smtClean="0">
              <a:solidFill>
                <a:schemeClr val="bg1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400" b="1" dirty="0" err="1" smtClean="0">
                <a:solidFill>
                  <a:schemeClr val="bg1"/>
                </a:solidFill>
              </a:rPr>
              <a:t>Посебни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изузеци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за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секторске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наручиоце</a:t>
            </a:r>
            <a:endParaRPr lang="en-US" sz="2400" dirty="0" smtClean="0">
              <a:solidFill>
                <a:schemeClr val="bg1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400" b="1" dirty="0" err="1" smtClean="0">
                <a:solidFill>
                  <a:schemeClr val="bg1"/>
                </a:solidFill>
              </a:rPr>
              <a:t>Посебни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изузеци</a:t>
            </a:r>
            <a:r>
              <a:rPr lang="en-US" sz="2400" b="1" dirty="0" smtClean="0">
                <a:solidFill>
                  <a:schemeClr val="bg1"/>
                </a:solidFill>
              </a:rPr>
              <a:t> у </a:t>
            </a:r>
            <a:r>
              <a:rPr lang="en-US" sz="2400" b="1" dirty="0" err="1" smtClean="0">
                <a:solidFill>
                  <a:schemeClr val="bg1"/>
                </a:solidFill>
              </a:rPr>
              <a:t>области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одбране</a:t>
            </a:r>
            <a:r>
              <a:rPr lang="en-US" sz="2400" b="1" dirty="0" smtClean="0">
                <a:solidFill>
                  <a:schemeClr val="bg1"/>
                </a:solidFill>
              </a:rPr>
              <a:t> и </a:t>
            </a:r>
            <a:r>
              <a:rPr lang="en-US" sz="2400" b="1" dirty="0" err="1" smtClean="0">
                <a:solidFill>
                  <a:schemeClr val="bg1"/>
                </a:solidFill>
              </a:rPr>
              <a:t>безбедности</a:t>
            </a:r>
            <a:endParaRPr lang="en-US" sz="2400" dirty="0" smtClean="0">
              <a:solidFill>
                <a:schemeClr val="bg1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400" b="1" dirty="0" err="1" smtClean="0">
                <a:solidFill>
                  <a:schemeClr val="bg1"/>
                </a:solidFill>
              </a:rPr>
              <a:t>Мешовита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набавка</a:t>
            </a:r>
            <a:endParaRPr lang="en-US" sz="2400" dirty="0" smtClean="0">
              <a:solidFill>
                <a:schemeClr val="bg1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400" b="1" dirty="0" err="1" smtClean="0">
                <a:solidFill>
                  <a:schemeClr val="bg1"/>
                </a:solidFill>
              </a:rPr>
              <a:t>Прагови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endParaRPr lang="en-US" sz="2400" dirty="0" smtClean="0">
              <a:solidFill>
                <a:schemeClr val="bg1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400" b="1" dirty="0" err="1" smtClean="0">
                <a:solidFill>
                  <a:schemeClr val="bg1"/>
                </a:solidFill>
              </a:rPr>
              <a:t>Начин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одређивања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процењене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вредности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јавне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набавке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endParaRPr lang="en-US" sz="2400" dirty="0" smtClean="0">
              <a:solidFill>
                <a:schemeClr val="bg1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400" b="1" dirty="0" err="1" smtClean="0">
                <a:solidFill>
                  <a:schemeClr val="bg1"/>
                </a:solidFill>
              </a:rPr>
              <a:t>Подела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набавке</a:t>
            </a:r>
            <a:r>
              <a:rPr lang="en-US" sz="2400" b="1" dirty="0" smtClean="0">
                <a:solidFill>
                  <a:schemeClr val="bg1"/>
                </a:solidFill>
              </a:rPr>
              <a:t> у </a:t>
            </a:r>
            <a:r>
              <a:rPr lang="en-US" sz="2400" b="1" dirty="0" err="1" smtClean="0">
                <a:solidFill>
                  <a:schemeClr val="bg1"/>
                </a:solidFill>
              </a:rPr>
              <a:t>партије</a:t>
            </a:r>
            <a:endParaRPr lang="en-US" sz="2400" dirty="0" smtClean="0">
              <a:solidFill>
                <a:schemeClr val="bg1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400" b="1" dirty="0" err="1" smtClean="0">
                <a:solidFill>
                  <a:schemeClr val="bg1"/>
                </a:solidFill>
              </a:rPr>
              <a:t>Резервисане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јавне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набавке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endParaRPr lang="en-US" sz="2400" dirty="0" smtClean="0">
              <a:solidFill>
                <a:schemeClr val="bg1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400" b="1" dirty="0" err="1" smtClean="0">
                <a:solidFill>
                  <a:schemeClr val="bg1"/>
                </a:solidFill>
              </a:rPr>
              <a:t>Заштита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података</a:t>
            </a:r>
            <a:r>
              <a:rPr lang="en-US" sz="2400" b="1" dirty="0" smtClean="0">
                <a:solidFill>
                  <a:schemeClr val="bg1"/>
                </a:solidFill>
              </a:rPr>
              <a:t>, </a:t>
            </a:r>
            <a:r>
              <a:rPr lang="en-US" sz="2400" b="1" dirty="0" err="1" smtClean="0">
                <a:solidFill>
                  <a:schemeClr val="bg1"/>
                </a:solidFill>
              </a:rPr>
              <a:t>документација</a:t>
            </a:r>
            <a:r>
              <a:rPr lang="en-US" sz="2400" b="1" dirty="0" smtClean="0">
                <a:solidFill>
                  <a:schemeClr val="bg1"/>
                </a:solidFill>
              </a:rPr>
              <a:t> и </a:t>
            </a:r>
            <a:r>
              <a:rPr lang="en-US" sz="2400" b="1" dirty="0" err="1" smtClean="0">
                <a:solidFill>
                  <a:schemeClr val="bg1"/>
                </a:solidFill>
              </a:rPr>
              <a:t>евидентирање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поступка</a:t>
            </a:r>
            <a:endParaRPr lang="en-US" sz="2400" dirty="0" smtClean="0">
              <a:solidFill>
                <a:schemeClr val="bg1"/>
              </a:solidFill>
            </a:endParaRPr>
          </a:p>
          <a:p>
            <a:pPr marL="514350" indent="-514350"/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86069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19396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b="1" dirty="0" smtClean="0">
                <a:solidFill>
                  <a:srgbClr val="100E65"/>
                </a:solidFill>
                <a:latin typeface="Futura Light"/>
              </a:rPr>
              <a:t>7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.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Мешовита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набавка</a:t>
            </a:r>
            <a:r>
              <a:rPr lang="sr-Latn-R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(</a:t>
            </a:r>
            <a:r>
              <a:rPr lang="sr-Latn-RS" sz="2400" b="1" dirty="0" smtClean="0">
                <a:solidFill>
                  <a:srgbClr val="100E65"/>
                </a:solidFill>
                <a:latin typeface="Futura Light"/>
              </a:rPr>
              <a:t>4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692728"/>
            <a:ext cx="10643215" cy="5370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Члан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24.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уређује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уговоре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примењују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различита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правила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sr-Latn-R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Одредбе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ст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. 1. и 2.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овог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члана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указују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i="1" dirty="0" err="1" smtClean="0">
                <a:solidFill>
                  <a:srgbClr val="2933D6"/>
                </a:solidFill>
                <a:latin typeface="Futura Light"/>
              </a:rPr>
              <a:t>намеру</a:t>
            </a:r>
            <a:r>
              <a:rPr lang="en-US" sz="19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i="1" dirty="0" err="1" smtClean="0">
                <a:solidFill>
                  <a:srgbClr val="2933D6"/>
                </a:solidFill>
                <a:latin typeface="Futura Light"/>
              </a:rPr>
              <a:t>законодавца</a:t>
            </a:r>
            <a:r>
              <a:rPr lang="en-US" sz="19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i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19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i="1" dirty="0" err="1" smtClean="0">
                <a:solidFill>
                  <a:srgbClr val="2933D6"/>
                </a:solidFill>
                <a:latin typeface="Futura Light"/>
              </a:rPr>
              <a:t>прошири</a:t>
            </a:r>
            <a:r>
              <a:rPr lang="en-US" sz="19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i="1" dirty="0" err="1" smtClean="0">
                <a:solidFill>
                  <a:srgbClr val="2933D6"/>
                </a:solidFill>
                <a:latin typeface="Futura Light"/>
              </a:rPr>
              <a:t>обухват</a:t>
            </a:r>
            <a:r>
              <a:rPr lang="en-US" sz="19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i="1" dirty="0" err="1" smtClean="0">
                <a:solidFill>
                  <a:srgbClr val="2933D6"/>
                </a:solidFill>
                <a:latin typeface="Futura Light"/>
              </a:rPr>
              <a:t>закона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Latn-R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То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најпре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види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из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одредаба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прописују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ће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бити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примењен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изузете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његове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примене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осим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када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предмет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чине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из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области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одбране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безбедности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)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ако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буду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упарене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набавком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коју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закон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примењује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Latn-R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Законодавац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предност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примени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дао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односу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Закон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јавно-приватном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партнерству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концесијама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(„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Службени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гласник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РС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“,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бр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. 88/11, 15/16 и 104/16),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иако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тај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закон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прописује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исте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финансијске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прагове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примену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sr-Latn-R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Наиме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, у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члану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25.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поменутог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закона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стоји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ће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он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бити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примењен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све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уговоре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нису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изузети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чија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процењена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вредност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без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пореза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додату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вредност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ПДВ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)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једнака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виша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доњих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граничних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вредности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испод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којих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јавна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тела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нису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обавези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примењују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закон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којим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уређују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sr-Latn-R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правило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из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става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1.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није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постављено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дати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начин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постојала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би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i="1" dirty="0" err="1" smtClean="0">
                <a:solidFill>
                  <a:srgbClr val="2933D6"/>
                </a:solidFill>
                <a:latin typeface="Futura Light"/>
              </a:rPr>
              <a:t>могућност</a:t>
            </a:r>
            <a:r>
              <a:rPr lang="en-US" sz="1900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i="1" dirty="0" err="1" smtClean="0">
                <a:solidFill>
                  <a:srgbClr val="2933D6"/>
                </a:solidFill>
                <a:latin typeface="Futura Light"/>
              </a:rPr>
              <a:t>злоупотребе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тако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што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би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набавкама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по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различитим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основима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изузетим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примене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прикључивале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би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исти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иначе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требало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примени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/>
            <a:endParaRPr lang="en-US" sz="2000" dirty="0" smtClean="0">
              <a:solidFill>
                <a:srgbClr val="2933D6"/>
              </a:solidFill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320590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19396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b="1" dirty="0" smtClean="0">
                <a:solidFill>
                  <a:srgbClr val="100E65"/>
                </a:solidFill>
                <a:latin typeface="Futura Light"/>
              </a:rPr>
              <a:t>7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.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Мешовита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набавка</a:t>
            </a:r>
            <a:r>
              <a:rPr lang="sr-Latn-R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(</a:t>
            </a:r>
            <a:r>
              <a:rPr lang="sr-Latn-RS" sz="2400" b="1" dirty="0" smtClean="0">
                <a:solidFill>
                  <a:srgbClr val="100E65"/>
                </a:solidFill>
                <a:latin typeface="Futura Light"/>
              </a:rPr>
              <a:t>5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817419"/>
            <a:ext cx="10643215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Члан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25.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уређује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уговоре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додељују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секторски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наручиоци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sr-Latn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Законодавац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овој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одредби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оставља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широку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дискрецију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секторским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наручиоцима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-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ако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уговор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предмет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има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намењену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обављању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више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делатности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они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слободни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доделе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засебне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уговоре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потребе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сваке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делатности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коју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обављају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складу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правилима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која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односе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одговарајућу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делатност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доделе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један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уговор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sr-Latn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Ширина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дискреције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може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сагледати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кад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ова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одредба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доведе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везу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чланом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16.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1.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тачка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) 1.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 </a:t>
            </a:r>
            <a:endParaRPr lang="sr-Latn-RS" sz="2000" b="1" dirty="0" smtClean="0">
              <a:solidFill>
                <a:srgbClr val="2933D6"/>
              </a:solidFill>
              <a:latin typeface="Futura Light"/>
            </a:endParaRPr>
          </a:p>
          <a:p>
            <a:pPr algn="just">
              <a:buFont typeface="Wingdings" pitchFamily="2" charset="2"/>
              <a:buChar char="§"/>
            </a:pPr>
            <a:r>
              <a:rPr lang="sr-Latn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Та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одредба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предвиђа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изузев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његових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начела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а и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то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начин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примерен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околностима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конкретне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–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члан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16.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2)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примењује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секторски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наручиоци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спроводе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сврху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која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укључује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обављање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њихових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секторских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делатности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Latn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Другим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речима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ако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секторски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наручилац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одлучи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додели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засебне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уговоре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онај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чији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предмет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намењен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другој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делатности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која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није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секторска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биће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додељен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без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примене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sr-Latn-RS" sz="2000" b="1" dirty="0" smtClean="0">
                <a:solidFill>
                  <a:srgbClr val="2933D6"/>
                </a:solidFill>
                <a:latin typeface="Futura Light"/>
              </a:rPr>
              <a:t>.</a:t>
            </a:r>
            <a:endParaRPr lang="en-US" sz="2000" dirty="0" smtClean="0">
              <a:solidFill>
                <a:srgbClr val="2933D6"/>
              </a:solidFill>
              <a:latin typeface="Futura Light"/>
            </a:endParaRPr>
          </a:p>
          <a:p>
            <a:pPr algn="just"/>
            <a:endParaRPr lang="en-US" sz="2000" dirty="0" smtClean="0">
              <a:solidFill>
                <a:srgbClr val="2933D6"/>
              </a:solidFill>
              <a:latin typeface="Futura Light"/>
            </a:endParaRPr>
          </a:p>
          <a:p>
            <a:pPr algn="just"/>
            <a:endParaRPr lang="en-US" sz="2000" dirty="0" smtClean="0">
              <a:solidFill>
                <a:srgbClr val="2933D6"/>
              </a:solidFill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398591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19396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b="1" dirty="0" smtClean="0">
                <a:solidFill>
                  <a:srgbClr val="100E65"/>
                </a:solidFill>
                <a:latin typeface="Futura Light"/>
              </a:rPr>
              <a:t>7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.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Мешовита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набавка</a:t>
            </a:r>
            <a:r>
              <a:rPr lang="sr-Latn-R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(</a:t>
            </a:r>
            <a:r>
              <a:rPr lang="sr-Latn-RS" sz="2400" b="1" dirty="0" smtClean="0">
                <a:solidFill>
                  <a:srgbClr val="100E65"/>
                </a:solidFill>
                <a:latin typeface="Futura Light"/>
              </a:rPr>
              <a:t>6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1260763"/>
            <a:ext cx="10643215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2.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прописује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опште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правило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мешовитим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набавкама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секторских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наручилаца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- 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ако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секторски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наручилац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одлучи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додели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један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уговор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примењују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правила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која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односе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делатност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чије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обављање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предмет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првенствено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намењен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sr-Latn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Иста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одредба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предвиђа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изузетак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сагласно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којем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случају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када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предмет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чине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из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области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одбране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безбедности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уговор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додељује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складу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чланом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26.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овог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закона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Latn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из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области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одбране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безбедности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чл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. 20. и 21) и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иначе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свему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имају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посебан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третман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те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представљају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апсолутни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изузетак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примене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чак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кад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уговором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повезане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другим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врстама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/>
            <a:endParaRPr lang="en-US" sz="2000" dirty="0" smtClean="0">
              <a:solidFill>
                <a:srgbClr val="2933D6"/>
              </a:solidFill>
              <a:latin typeface="Futura Light"/>
            </a:endParaRPr>
          </a:p>
          <a:p>
            <a:pPr algn="just"/>
            <a:endParaRPr lang="en-US" sz="2000" dirty="0" smtClean="0">
              <a:solidFill>
                <a:srgbClr val="2933D6"/>
              </a:solidFill>
              <a:latin typeface="Futura Light"/>
            </a:endParaRPr>
          </a:p>
          <a:p>
            <a:pPr algn="just"/>
            <a:endParaRPr lang="en-US" sz="2000" dirty="0" smtClean="0">
              <a:solidFill>
                <a:srgbClr val="2933D6"/>
              </a:solidFill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320972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19396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b="1" dirty="0" smtClean="0">
                <a:solidFill>
                  <a:srgbClr val="100E65"/>
                </a:solidFill>
                <a:latin typeface="Futura Light"/>
              </a:rPr>
              <a:t>7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.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Мешовита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набавка</a:t>
            </a:r>
            <a:r>
              <a:rPr lang="sr-Latn-R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(</a:t>
            </a:r>
            <a:r>
              <a:rPr lang="sr-Latn-RS" sz="2400" b="1" dirty="0" smtClean="0">
                <a:solidFill>
                  <a:srgbClr val="100E65"/>
                </a:solidFill>
                <a:latin typeface="Futura Light"/>
              </a:rPr>
              <a:t>7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900545"/>
            <a:ext cx="10643215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3.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одређује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правила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која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примењују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случају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  <a:latin typeface="Futura Light"/>
              </a:rPr>
              <a:t>није</a:t>
            </a:r>
            <a:r>
              <a:rPr lang="en-US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  <a:latin typeface="Futura Light"/>
              </a:rPr>
              <a:t>могуће</a:t>
            </a:r>
            <a:r>
              <a:rPr lang="en-US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  <a:latin typeface="Futura Light"/>
              </a:rPr>
              <a:t>објективно</a:t>
            </a:r>
            <a:r>
              <a:rPr lang="en-US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  <a:latin typeface="Futura Light"/>
              </a:rPr>
              <a:t>утврдити</a:t>
            </a:r>
            <a:r>
              <a:rPr lang="en-US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  <a:latin typeface="Futura Light"/>
              </a:rPr>
              <a:t>првенствену</a:t>
            </a:r>
            <a:r>
              <a:rPr lang="en-US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  <a:latin typeface="Futura Light"/>
              </a:rPr>
              <a:t>намену</a:t>
            </a:r>
            <a:r>
              <a:rPr lang="en-US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  <a:latin typeface="Futura Light"/>
              </a:rPr>
              <a:t>уговора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/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Три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прописана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правила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имају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циљ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  <a:latin typeface="Futura Light"/>
              </a:rPr>
              <a:t>проширење</a:t>
            </a:r>
            <a:r>
              <a:rPr lang="en-US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  <a:latin typeface="Futura Light"/>
              </a:rPr>
              <a:t>домашаја</a:t>
            </a:r>
            <a:r>
              <a:rPr lang="en-US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b="1" i="1" dirty="0" smtClean="0">
                <a:solidFill>
                  <a:srgbClr val="2933D6"/>
                </a:solidFill>
                <a:latin typeface="Futura Light"/>
              </a:rPr>
              <a:t>: </a:t>
            </a:r>
            <a:endParaRPr lang="en-US" b="1" dirty="0" smtClean="0">
              <a:solidFill>
                <a:srgbClr val="2933D6"/>
              </a:solidFill>
              <a:latin typeface="Futura Light"/>
            </a:endParaRPr>
          </a:p>
          <a:p>
            <a:pPr algn="just"/>
            <a:r>
              <a:rPr lang="en-US" dirty="0" smtClean="0">
                <a:solidFill>
                  <a:srgbClr val="2933D6"/>
                </a:solidFill>
                <a:latin typeface="Futura Light"/>
              </a:rPr>
              <a:t>1) у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случају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кад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уговор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обухвата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предмет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намењен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секторској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делатности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другој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делатности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која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није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секторска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примењују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правила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поступка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која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односе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наручиоце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; </a:t>
            </a:r>
          </a:p>
          <a:p>
            <a:pPr algn="just"/>
            <a:r>
              <a:rPr lang="en-US" dirty="0" smtClean="0">
                <a:solidFill>
                  <a:srgbClr val="2933D6"/>
                </a:solidFill>
                <a:latin typeface="Futura Light"/>
              </a:rPr>
              <a:t>2) у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случају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кад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уговор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обухвата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предмет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намењене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секторској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делатности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примењују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одредбе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закона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којима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уређују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концесије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примењују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правила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поступка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која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односе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секторске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наручиоце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; </a:t>
            </a:r>
          </a:p>
          <a:p>
            <a:pPr algn="just"/>
            <a:r>
              <a:rPr lang="en-US" dirty="0" smtClean="0">
                <a:solidFill>
                  <a:srgbClr val="2933D6"/>
                </a:solidFill>
                <a:latin typeface="Futura Light"/>
              </a:rPr>
              <a:t>3) у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случају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кад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уговор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обухвата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предмет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намењен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секторској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делатности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другој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делатности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коју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примењују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одредбе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овог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закона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односе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секторске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наручиоце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наручиоце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нити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одредбе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закона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којим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уређују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концесије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примењују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правила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поступка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која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односе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секторске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наручиоце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/>
            <a:r>
              <a:rPr lang="sr-Cyrl-RS" b="1" dirty="0" smtClean="0">
                <a:solidFill>
                  <a:srgbClr val="2933D6"/>
                </a:solidFill>
                <a:latin typeface="Futura Light"/>
              </a:rPr>
              <a:t>У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првом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случају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примена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проширује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тако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што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примењују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правила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која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важе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јавних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наручилаца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која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предвиђају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ниже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финансијске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прагове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, у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другом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случају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предност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даје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односу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закон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уређује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концесије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, а у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трећем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правила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набавкама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секторских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наручилаца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шире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би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биле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изузете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примене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/>
            <a:endParaRPr lang="en-US" dirty="0" smtClean="0">
              <a:solidFill>
                <a:srgbClr val="2933D6"/>
              </a:solidFill>
              <a:latin typeface="Futura Light"/>
            </a:endParaRPr>
          </a:p>
          <a:p>
            <a:pPr algn="just"/>
            <a:endParaRPr lang="en-US" dirty="0" smtClean="0">
              <a:solidFill>
                <a:srgbClr val="2933D6"/>
              </a:solidFill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127029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19396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b="1" dirty="0" smtClean="0">
                <a:solidFill>
                  <a:srgbClr val="100E65"/>
                </a:solidFill>
                <a:latin typeface="Futura Light"/>
              </a:rPr>
              <a:t>7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.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Мешовита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набавка</a:t>
            </a:r>
            <a:r>
              <a:rPr lang="sr-Latn-R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(</a:t>
            </a:r>
            <a:r>
              <a:rPr lang="sr-Latn-RS" sz="2400" b="1" dirty="0" smtClean="0">
                <a:solidFill>
                  <a:srgbClr val="100E65"/>
                </a:solidFill>
                <a:latin typeface="Futura Light"/>
              </a:rPr>
              <a:t>8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900544"/>
            <a:ext cx="10643215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Члан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26.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уређује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уговоре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елементима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одбране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безбедности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случају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постојања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мешовитих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делом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укључују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из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области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одбране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безбедности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закон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апсолутни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примат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даје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примени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правила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која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важе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ту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врсту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То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прописује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само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наведени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члан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већ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одредбе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чл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 24. и 25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Законодавац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посебно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нагласио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потребу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уговори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набавкама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општем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режиму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јавних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режим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важи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наручиоце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)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спајају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исти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уговор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набавкама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из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области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одбране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безбедности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изузев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ако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различити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делови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уговора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могу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објективно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одвоје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ако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различити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делови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уговора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могу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одвоје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али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додела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једног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уговора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оправдана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објективним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разлозима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сврха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доделе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једног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уговора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нема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циљ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избегавање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примене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Тиме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законодавац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подробно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разрадио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одредбе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забрани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злоупотребе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овлашћења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приликом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уобличавања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јавних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набавки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предвиђене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начелима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члан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5.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2) и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општим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одредбама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мешовитим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набавкама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члан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22.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2). </a:t>
            </a:r>
          </a:p>
          <a:p>
            <a:pPr algn="just"/>
            <a:endParaRPr lang="en-US" sz="2000" dirty="0" smtClean="0">
              <a:solidFill>
                <a:srgbClr val="2933D6"/>
              </a:solidFill>
              <a:latin typeface="Futura Light"/>
            </a:endParaRPr>
          </a:p>
          <a:p>
            <a:pPr algn="just">
              <a:buFont typeface="Wingdings" pitchFamily="2" charset="2"/>
              <a:buChar char="§"/>
            </a:pPr>
            <a:endParaRPr lang="en-US" dirty="0" smtClean="0">
              <a:solidFill>
                <a:srgbClr val="2933D6"/>
              </a:solidFill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272992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19396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8.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Прагови (1)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900544"/>
            <a:ext cx="10643215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Члан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27.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одређује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финансијске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прагове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испод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којих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примењује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различите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врсте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јавних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/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Одредбе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примењују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:</a:t>
            </a:r>
          </a:p>
          <a:p>
            <a:pPr algn="just"/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1)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набавку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добара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услуга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спровођење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конкурса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дизајн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чија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процењена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вредност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мања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1.000.000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динара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набавку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радова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чија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процењена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вредност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мања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3.000.000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динара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;</a:t>
            </a:r>
          </a:p>
          <a:p>
            <a:pPr algn="just"/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2)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набавку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добара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услуга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спровођење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конкурса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дизајн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чија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процењена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вредност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мања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15.000.000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динара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потребе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дипломатских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мисија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дипломатско-конзуларних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представништава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обављање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других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активности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Републике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Србије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иностранству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као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набавку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радова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те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потребе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чија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процењена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вредност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мања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650.000.000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динара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;</a:t>
            </a:r>
          </a:p>
          <a:p>
            <a:pPr algn="just"/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3)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набавку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друштвених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других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посебних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услуга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из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члана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75.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овог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закона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чија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процењена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вредност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мања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15.000.000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динара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када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набавку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спроводи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јавни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наручилац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односно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мања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20.000.000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динара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када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набавку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спроводи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секторски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наручилац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/>
            <a:endParaRPr lang="en-US" sz="2000" dirty="0" smtClean="0">
              <a:solidFill>
                <a:srgbClr val="2933D6"/>
              </a:solidFill>
              <a:latin typeface="Futura Light"/>
            </a:endParaRPr>
          </a:p>
          <a:p>
            <a:pPr algn="just">
              <a:buFont typeface="Wingdings" pitchFamily="2" charset="2"/>
              <a:buChar char="§"/>
            </a:pPr>
            <a:endParaRPr lang="en-US" dirty="0" smtClean="0">
              <a:solidFill>
                <a:srgbClr val="2933D6"/>
              </a:solidFill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332760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19396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8.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Прагови (2)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900544"/>
            <a:ext cx="10643215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Реч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финансијском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изузетку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примене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закона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Треба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приметити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односу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свог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претходника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подигао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прагове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Претходни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закон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није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примењивао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чија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процењена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вредност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била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нижа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500.000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динара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Данас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ти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износи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најмање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двоструко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виши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(у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зависности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врсте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).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Такође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треба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истаћи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важну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промену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односу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претходни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закон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која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огледа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непостојању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режима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мале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вредности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Начела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представљају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процесни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минимум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из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става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1.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Код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ових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начела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примењују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целости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Тиме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разликују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изузетака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примене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из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чл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 12, 14. и 16,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код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којих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начела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примењују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али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начин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примерен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околностима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конкретне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/>
            <a:endParaRPr lang="en-US" sz="2000" dirty="0" smtClean="0">
              <a:solidFill>
                <a:srgbClr val="2933D6"/>
              </a:solidFill>
              <a:latin typeface="Futura Light"/>
            </a:endParaRPr>
          </a:p>
          <a:p>
            <a:pPr algn="just">
              <a:buFont typeface="Wingdings" pitchFamily="2" charset="2"/>
              <a:buChar char="§"/>
            </a:pPr>
            <a:endParaRPr lang="en-US" dirty="0" smtClean="0">
              <a:solidFill>
                <a:srgbClr val="2933D6"/>
              </a:solidFill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171771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19396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8.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Прагови (3)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734292"/>
            <a:ext cx="10643215" cy="5767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члану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28.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прописани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прагови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којих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закон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примењује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1.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прописује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оно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што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имплицитно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наведено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члану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27.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1.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примењује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чија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процењена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вредност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достиже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прелази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прагове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садржане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наведеној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одредби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Уз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прагове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изузимање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примене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закона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члан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27),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помиње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још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једну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категорију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прагова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–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европске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прагове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000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Европске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прагове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утврђује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Европска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комисија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складу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одговарајућим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директивама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ЕУ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а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њихову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вредност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динарима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утврђује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објављује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министарство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надлежно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послове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финансија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основу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вредности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прагова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објављује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Е</a:t>
            </a:r>
            <a:r>
              <a:rPr lang="sr-Cyrl-RS" sz="2000" b="1" dirty="0" smtClean="0">
                <a:solidFill>
                  <a:srgbClr val="2933D6"/>
                </a:solidFill>
                <a:latin typeface="Futura Light"/>
              </a:rPr>
              <a:t>У.</a:t>
            </a:r>
            <a:endParaRPr lang="en-US" sz="2000" b="1" dirty="0" smtClean="0">
              <a:solidFill>
                <a:srgbClr val="2933D6"/>
              </a:solidFill>
              <a:latin typeface="Futura Light"/>
            </a:endParaRPr>
          </a:p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Европски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прагови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представљају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основ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изузимање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примене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закона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већ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значаја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одређивање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минималних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рокова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подношење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понуда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пријава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поступцима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јавних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прописује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(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чл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. 52–56, 58, 60, 63, 68. и 97).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Одређивање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минималних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рокова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основу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европских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прагова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примењује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Републици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Србији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њеног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приступања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ЕУ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endParaRPr lang="en-US" sz="2000" dirty="0" smtClean="0">
              <a:solidFill>
                <a:srgbClr val="2933D6"/>
              </a:solidFill>
              <a:latin typeface="Futura Light"/>
            </a:endParaRPr>
          </a:p>
          <a:p>
            <a:pPr algn="just">
              <a:buFont typeface="Wingdings" pitchFamily="2" charset="2"/>
              <a:buChar char="§"/>
            </a:pPr>
            <a:endParaRPr lang="en-US" dirty="0" smtClean="0">
              <a:solidFill>
                <a:srgbClr val="2933D6"/>
              </a:solidFill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316887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19396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8.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Прагови (4)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734292"/>
            <a:ext cx="10643215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Европски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прагови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значајно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виши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прагова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прописује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(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Динарска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вредност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европских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прагова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„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Службени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гласник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РС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“,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бр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. 93/20).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Примера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ради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износ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европских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прагова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јавну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набавку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добара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услуга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преко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16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милиона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динара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републичке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органе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изнад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25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милиона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динара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органе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аутономне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покрајине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јединице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локалне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самоуправе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правна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лица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а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набавку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друштвених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других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посебних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услуга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преко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88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милиона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динара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а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јавну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набавку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радова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изнад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628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милиона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динара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дана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приступања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Републике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Србије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ЕУ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одговарајуће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вредности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европских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прагова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динарима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утврђује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Европска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комисија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објављује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Службеном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листу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Европске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уније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Дакле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након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приступања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Републике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Србије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ЕУ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једино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ће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променити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надлежност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објављивање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место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објављивања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износа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европских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прагова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а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они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ће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имати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исти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правни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значај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имају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тренутно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према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endParaRPr lang="en-US" sz="2000" dirty="0" smtClean="0">
              <a:solidFill>
                <a:srgbClr val="2933D6"/>
              </a:solidFill>
              <a:latin typeface="Futura Light"/>
            </a:endParaRPr>
          </a:p>
          <a:p>
            <a:pPr algn="just">
              <a:buFont typeface="Wingdings" pitchFamily="2" charset="2"/>
              <a:buChar char="§"/>
            </a:pPr>
            <a:endParaRPr lang="en-US" dirty="0" smtClean="0">
              <a:solidFill>
                <a:srgbClr val="2933D6"/>
              </a:solidFill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233720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19396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9.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Начин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одређивања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процењене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вредности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јавне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набавке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 (1)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734292"/>
            <a:ext cx="10643215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Cyrl-RS" sz="20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У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члану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29.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1.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утврђено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процењена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вредност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предмета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мора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буде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објективна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заснована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спроведеном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испитивању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истраживању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тржишта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предмета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укључује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проверу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цене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квалитета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периода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гаранције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одржавања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сл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. и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мора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буде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валидна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време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покретања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поступка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.</a:t>
            </a:r>
            <a:endParaRPr lang="sr-Cyrl-RS" sz="1900" b="1" dirty="0" smtClean="0">
              <a:solidFill>
                <a:srgbClr val="2933D6"/>
              </a:solidFill>
              <a:latin typeface="Futura Light"/>
            </a:endParaRPr>
          </a:p>
          <a:p>
            <a:pPr algn="just"/>
            <a:endParaRPr lang="en-US" sz="1900" b="1" dirty="0" smtClean="0">
              <a:solidFill>
                <a:srgbClr val="2933D6"/>
              </a:solidFill>
              <a:latin typeface="Futura Light"/>
            </a:endParaRPr>
          </a:p>
          <a:p>
            <a:pPr algn="just">
              <a:buFont typeface="Wingdings" pitchFamily="2" charset="2"/>
              <a:buChar char="§"/>
            </a:pPr>
            <a:r>
              <a:rPr lang="sr-Cyrl-R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У </a:t>
            </a:r>
            <a:r>
              <a:rPr lang="en-US" sz="1900" b="1" i="1" dirty="0" err="1" smtClean="0">
                <a:solidFill>
                  <a:srgbClr val="2933D6"/>
                </a:solidFill>
                <a:latin typeface="Futura Light"/>
              </a:rPr>
              <a:t>пракси</a:t>
            </a:r>
            <a:r>
              <a:rPr lang="en-US" sz="19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i="1" dirty="0" err="1" smtClean="0">
                <a:solidFill>
                  <a:srgbClr val="2933D6"/>
                </a:solidFill>
                <a:latin typeface="Futura Light"/>
              </a:rPr>
              <a:t>Републичке</a:t>
            </a:r>
            <a:r>
              <a:rPr lang="en-US" sz="19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i="1" dirty="0" err="1" smtClean="0">
                <a:solidFill>
                  <a:srgbClr val="2933D6"/>
                </a:solidFill>
                <a:latin typeface="Futura Light"/>
              </a:rPr>
              <a:t>комисије</a:t>
            </a:r>
            <a:r>
              <a:rPr lang="en-US" sz="19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i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19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i="1" dirty="0" err="1" smtClean="0">
                <a:solidFill>
                  <a:srgbClr val="2933D6"/>
                </a:solidFill>
                <a:latin typeface="Futura Light"/>
              </a:rPr>
              <a:t>заштиту</a:t>
            </a:r>
            <a:r>
              <a:rPr lang="en-US" sz="19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i="1" dirty="0" err="1" smtClean="0">
                <a:solidFill>
                  <a:srgbClr val="2933D6"/>
                </a:solidFill>
                <a:latin typeface="Futura Light"/>
              </a:rPr>
              <a:t>права</a:t>
            </a:r>
            <a:r>
              <a:rPr lang="en-US" sz="1900" b="1" i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1900" b="1" i="1" dirty="0" err="1" smtClean="0">
                <a:solidFill>
                  <a:srgbClr val="2933D6"/>
                </a:solidFill>
                <a:latin typeface="Futura Light"/>
              </a:rPr>
              <a:t>поступцима</a:t>
            </a:r>
            <a:r>
              <a:rPr lang="en-US" sz="19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i="1" dirty="0" err="1" smtClean="0">
                <a:solidFill>
                  <a:srgbClr val="2933D6"/>
                </a:solidFill>
                <a:latin typeface="Futura Light"/>
              </a:rPr>
              <a:t>јавних</a:t>
            </a:r>
            <a:r>
              <a:rPr lang="en-US" sz="19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i="1" dirty="0" err="1" smtClean="0">
                <a:solidFill>
                  <a:srgbClr val="2933D6"/>
                </a:solidFill>
                <a:latin typeface="Futura Light"/>
              </a:rPr>
              <a:t>набавки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додаје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то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процењена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вредност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мора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буде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одређена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начин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омогућава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законито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спровођење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поступка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свим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фазама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једнак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начин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све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учеснике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поступку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решење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бр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. 4-00-528/2020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15.7.2020.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године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).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првом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месту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то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значи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процењена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вредност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мора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буде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одређена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конкурсној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документацији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У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случају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њеног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изостанка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може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утврдити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прихватљивост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понуда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(у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решењу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бр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. 4-00-1177/2018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10.1.2019.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године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стоји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наручилац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пропустио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одреди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процењену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вредност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поступак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по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службеној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дужности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целини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поништен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). </a:t>
            </a:r>
            <a:endParaRPr lang="sr-Cyrl-RS" sz="1900" dirty="0" smtClean="0">
              <a:solidFill>
                <a:srgbClr val="2933D6"/>
              </a:solidFill>
              <a:latin typeface="Futura Light"/>
            </a:endParaRPr>
          </a:p>
          <a:p>
            <a:pPr algn="just">
              <a:buFont typeface="Wingdings" pitchFamily="2" charset="2"/>
              <a:buChar char="§"/>
            </a:pPr>
            <a:r>
              <a:rPr lang="sr-Cyrl-R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Такође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процењена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вредност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мора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буде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јасно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идентично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одређена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свим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местима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конкурсној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документацији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endParaRPr lang="en-US" sz="2000" dirty="0" smtClean="0">
              <a:solidFill>
                <a:srgbClr val="100E65"/>
              </a:solidFill>
              <a:latin typeface="Futura Light"/>
            </a:endParaRPr>
          </a:p>
          <a:p>
            <a:pPr algn="just">
              <a:buFont typeface="Wingdings" pitchFamily="2" charset="2"/>
              <a:buChar char="§"/>
            </a:pPr>
            <a:endParaRPr lang="en-US" dirty="0" smtClean="0">
              <a:solidFill>
                <a:srgbClr val="100E65"/>
              </a:solidFill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144707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72145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1.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Појам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/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дефиниција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јавних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набавки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 (1)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1551709"/>
            <a:ext cx="1064321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Јавна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набавка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, у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смислу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члан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1.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3)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:</a:t>
            </a:r>
            <a:endParaRPr lang="en-US" sz="2200" dirty="0" smtClean="0">
              <a:solidFill>
                <a:srgbClr val="2933D6"/>
              </a:solidFill>
              <a:latin typeface="Futura Light"/>
            </a:endParaRPr>
          </a:p>
          <a:p>
            <a:pPr algn="just"/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1)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набавка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основу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уговора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јавној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набавци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добара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услуга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радова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набавља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један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више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јавних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наручилаца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привредних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субјеката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ти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наручиоци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одабрали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без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обзира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ли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добра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услуге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радови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намењени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сврхе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;</a:t>
            </a:r>
          </a:p>
          <a:p>
            <a:pPr algn="just"/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2)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набавка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основу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уговора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јавној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набавци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добара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услуга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радова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набавља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један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више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секторских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наручилаца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привредних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субјеката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ти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наручиоци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одабрали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под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условом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добра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услуге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радови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намењени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обављању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неке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секторских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делатности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19396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9.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Начин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одређивања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процењене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вредности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јавне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набавке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 (2)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734292"/>
            <a:ext cx="10643215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sr-Cyrl-R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Тако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случају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којем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наручилац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одредио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процењену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вредност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износу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700.000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динара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, а у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загради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додао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1.400.000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динара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две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године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Републичка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комисија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утврдила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постоји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могућност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објективну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накнадно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проверљиву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стручну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оцену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понуда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јер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није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могуће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неспорно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утврдити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односу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два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наведена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износа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прихватљивост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понуда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цени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решење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бр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. 4-00-173/2019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22.5.2019.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године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).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Уколико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јавна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набавка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подељена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партије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није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довољно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одредити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само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укупну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процењену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вредност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већ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наручилац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мора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одреди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процењену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вредност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сваке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партије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понаособ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како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би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могла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утврди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прихватљивост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поднетих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понуда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решење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бр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. 4-00-608/2019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17.9.2019.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године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).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Најзад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кад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одређује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процењену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вредност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наручилац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мора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узме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обзир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трошкове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употребе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предмета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Наручилац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стога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морао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обустави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поступaк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због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непостојања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финансијских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средстава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набавку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тонера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најповољнији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понуђени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апарат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могао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користи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само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скупе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оригиналне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, а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рециклиране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тонере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).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Републичка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комисија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целини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поништила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поступак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зато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што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то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представљало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пропуст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наручиоца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правилно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одреди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процењену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вредност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, а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непредвидиву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околност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која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онемогућава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спровођење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поступка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решење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бр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. 4-00-528/2020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15.7.2020.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године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).</a:t>
            </a:r>
          </a:p>
          <a:p>
            <a:pPr algn="just">
              <a:buFont typeface="Wingdings" pitchFamily="2" charset="2"/>
              <a:buChar char="§"/>
            </a:pPr>
            <a:endParaRPr lang="en-US" dirty="0" smtClean="0">
              <a:solidFill>
                <a:srgbClr val="100E65"/>
              </a:solidFill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27224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19396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9.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Начин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одређивања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процењене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вредности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јавне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набавке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 (3)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886690"/>
            <a:ext cx="10643215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Ставом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2.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конкретизује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неименовано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начело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забране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злоупотребе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овлашћења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садржано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члану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5.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2.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Наведена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одредба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прописује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јавна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сме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буде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обликована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намером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избегавања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примене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овог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закона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избегавања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примене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одговарајуће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врсте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поступка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намером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одређене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привредне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субјекте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неоправдано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доведе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повољнији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неповољнији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положај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</a:t>
            </a:r>
            <a:endParaRPr lang="sr-Cyrl-RS" sz="2000" b="1" dirty="0" smtClean="0">
              <a:solidFill>
                <a:srgbClr val="2933D6"/>
              </a:solidFill>
              <a:latin typeface="Futura Light"/>
            </a:endParaRPr>
          </a:p>
          <a:p>
            <a:pPr algn="just">
              <a:buFont typeface="Wingdings" pitchFamily="2" charset="2"/>
              <a:buChar char="§"/>
            </a:pPr>
            <a:endParaRPr lang="sr-Cyrl-RS" sz="2000" b="1" dirty="0" smtClean="0">
              <a:solidFill>
                <a:srgbClr val="2933D6"/>
              </a:solidFill>
              <a:latin typeface="Futura Light"/>
            </a:endParaRPr>
          </a:p>
          <a:p>
            <a:pPr algn="just"/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3.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надграђује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одредбу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става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2,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тако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што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предвиђа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предмет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мора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буде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одређен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начин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представља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техничку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технолошку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функционалну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другу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објективно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одредиву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целину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Уколико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би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предмет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  <a:latin typeface="Futura Light"/>
              </a:rPr>
              <a:t>поделио</a:t>
            </a:r>
            <a:r>
              <a:rPr lang="en-US" sz="2000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  <a:latin typeface="Futura Light"/>
              </a:rPr>
              <a:t>вештачки</a:t>
            </a:r>
            <a:r>
              <a:rPr lang="en-US" sz="2000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000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  <a:latin typeface="Futura Light"/>
              </a:rPr>
              <a:t>више</a:t>
            </a:r>
            <a:r>
              <a:rPr lang="en-US" sz="2000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  <a:latin typeface="Futura Light"/>
              </a:rPr>
              <a:t>јавних</a:t>
            </a:r>
            <a:r>
              <a:rPr lang="en-US" sz="2000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  <a:latin typeface="Futura Light"/>
              </a:rPr>
              <a:t>набавки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упркос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томе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што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заједно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чине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техничку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технолошку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функционалну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другу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објективно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одредиву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целину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била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би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изиграна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сврха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с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циљем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умањењем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односно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дељењем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процењене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вредности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предмета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избегне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његова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примена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endParaRPr lang="en-US" dirty="0" smtClean="0">
              <a:solidFill>
                <a:srgbClr val="100E65"/>
              </a:solidFill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395989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19396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9.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Начин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одређивања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процењене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вредности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јавне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набавке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 (4)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886690"/>
            <a:ext cx="10643215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члану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30.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1.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прописано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процењена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вредност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предмета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исказује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динарима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без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пореза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додату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вредност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а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обухвата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процену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укупних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плаћања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ће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извршити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наручилац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укључујући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све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опције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уговора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могуће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продужење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уговора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уколико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предвиђено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конкурсној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документацији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Дакле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сваки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могући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утрошак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јавних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прихода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може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настане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као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резултат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спроведеног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поступка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мора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буде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урачунат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процењену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вредност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предмета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пракси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поставило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питање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како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поступати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приликом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стручне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оцене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понуда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уколико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поступку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појаве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понуђачи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нису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систему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ПДВ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То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посебно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важно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онда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кад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понуда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понуђача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није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систему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ПДВ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најбоље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рангирана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уколико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посматра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укупна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цена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али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није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најбоље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рангирана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ако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пореде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цене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без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ПДВ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Републичка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комисија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заузела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том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случају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упоређују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цене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изражене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без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ПДВ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како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би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обезбедила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једнакост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понуђача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свим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фазама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поступка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(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решење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бр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. 4-00-924/2019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10.10.2019.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године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).</a:t>
            </a:r>
          </a:p>
          <a:p>
            <a:pPr algn="just"/>
            <a:endParaRPr lang="en-US" dirty="0" smtClean="0">
              <a:solidFill>
                <a:srgbClr val="100E65"/>
              </a:solidFill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109875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19396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9.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Начин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одређивања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процењене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вредности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јавне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набавке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 (5)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748145"/>
            <a:ext cx="1064321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У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ставу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2.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прописано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ако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наручилац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предвиђа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исплату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  <a:latin typeface="Futura Light"/>
              </a:rPr>
              <a:t>награде</a:t>
            </a:r>
            <a:r>
              <a:rPr lang="en-US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  <a:latin typeface="Futura Light"/>
              </a:rPr>
              <a:t>накнаде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понуђачима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кандидатима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дужан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вредност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тих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награда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накнада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урачуна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износ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процењене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вредности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предмета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Награде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накнаде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учеснике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поступку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могу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предвидети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код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i="1" dirty="0" err="1" smtClean="0">
                <a:solidFill>
                  <a:srgbClr val="2933D6"/>
                </a:solidFill>
                <a:latin typeface="Futura Light"/>
              </a:rPr>
              <a:t>конкурса</a:t>
            </a:r>
            <a:r>
              <a:rPr lang="en-US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i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i="1" dirty="0" err="1" smtClean="0">
                <a:solidFill>
                  <a:srgbClr val="2933D6"/>
                </a:solidFill>
                <a:latin typeface="Futura Light"/>
              </a:rPr>
              <a:t>дизајн</a:t>
            </a:r>
            <a:r>
              <a:rPr lang="en-US" i="1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i="1" dirty="0" err="1" smtClean="0">
                <a:solidFill>
                  <a:srgbClr val="2933D6"/>
                </a:solidFill>
                <a:latin typeface="Futura Light"/>
              </a:rPr>
              <a:t>члан</a:t>
            </a:r>
            <a:r>
              <a:rPr lang="en-US" i="1" dirty="0" smtClean="0">
                <a:solidFill>
                  <a:srgbClr val="2933D6"/>
                </a:solidFill>
                <a:latin typeface="Futura Light"/>
              </a:rPr>
              <a:t> 77), </a:t>
            </a:r>
            <a:r>
              <a:rPr lang="en-US" i="1" dirty="0" err="1" smtClean="0">
                <a:solidFill>
                  <a:srgbClr val="2933D6"/>
                </a:solidFill>
                <a:latin typeface="Futura Light"/>
              </a:rPr>
              <a:t>конкурентног</a:t>
            </a:r>
            <a:r>
              <a:rPr lang="en-US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i="1" dirty="0" err="1" smtClean="0">
                <a:solidFill>
                  <a:srgbClr val="2933D6"/>
                </a:solidFill>
                <a:latin typeface="Futura Light"/>
              </a:rPr>
              <a:t>дијалога</a:t>
            </a:r>
            <a:r>
              <a:rPr lang="en-US" i="1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i="1" dirty="0" err="1" smtClean="0">
                <a:solidFill>
                  <a:srgbClr val="2933D6"/>
                </a:solidFill>
                <a:latin typeface="Futura Light"/>
              </a:rPr>
              <a:t>члан</a:t>
            </a:r>
            <a:r>
              <a:rPr lang="en-US" i="1" dirty="0" smtClean="0">
                <a:solidFill>
                  <a:srgbClr val="2933D6"/>
                </a:solidFill>
                <a:latin typeface="Futura Light"/>
              </a:rPr>
              <a:t> 57) и </a:t>
            </a:r>
            <a:r>
              <a:rPr lang="en-US" i="1" dirty="0" err="1" smtClean="0">
                <a:solidFill>
                  <a:srgbClr val="2933D6"/>
                </a:solidFill>
                <a:latin typeface="Futura Light"/>
              </a:rPr>
              <a:t>партнерства</a:t>
            </a:r>
            <a:r>
              <a:rPr lang="en-US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i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i="1" dirty="0" err="1" smtClean="0">
                <a:solidFill>
                  <a:srgbClr val="2933D6"/>
                </a:solidFill>
                <a:latin typeface="Futura Light"/>
              </a:rPr>
              <a:t>иновације</a:t>
            </a:r>
            <a:r>
              <a:rPr lang="en-US" i="1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i="1" dirty="0" err="1" smtClean="0">
                <a:solidFill>
                  <a:srgbClr val="2933D6"/>
                </a:solidFill>
                <a:latin typeface="Futura Light"/>
              </a:rPr>
              <a:t>члан</a:t>
            </a:r>
            <a:r>
              <a:rPr lang="en-US" i="1" dirty="0" smtClean="0">
                <a:solidFill>
                  <a:srgbClr val="2933D6"/>
                </a:solidFill>
                <a:latin typeface="Futura Light"/>
              </a:rPr>
              <a:t> 59)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/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Одредба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става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3.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поставља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правило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према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којем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наручилац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има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више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посебних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организационих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јединица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јавну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набавку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спроводи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тако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процењену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вредност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предмета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урачунава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количину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потребну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све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своје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организационе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јединице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/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Ст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. 4. и 5.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прописују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могућност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одређивања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процењене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вредности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предмета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нивоу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једне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организационе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јединице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под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условом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посебна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организациона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јединица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самостално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одговорна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своју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јавну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набавку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то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јест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под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условом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организациона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јединица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самостално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планира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спроводи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поступке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закључује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уговоре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јавној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набавци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финансира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из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средстава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опредељених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оквиру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посебног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буџетског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раздела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има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располагању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У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потоњем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случају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закон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уважава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i="1" dirty="0" err="1" smtClean="0">
                <a:solidFill>
                  <a:srgbClr val="2933D6"/>
                </a:solidFill>
                <a:latin typeface="Futura Light"/>
              </a:rPr>
              <a:t>економску</a:t>
            </a:r>
            <a:r>
              <a:rPr lang="en-US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i="1" dirty="0" err="1" smtClean="0">
                <a:solidFill>
                  <a:srgbClr val="2933D6"/>
                </a:solidFill>
                <a:latin typeface="Futura Light"/>
              </a:rPr>
              <a:t>реалност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постојања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засебног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привредног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субјекта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упркос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организационом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облику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самостално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послује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самостално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одговоран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своје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пословне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одлуке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па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одлуке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начину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сопственог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снабдевања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.</a:t>
            </a:r>
            <a:endParaRPr lang="en-US" dirty="0">
              <a:solidFill>
                <a:srgbClr val="2933D6"/>
              </a:solidFill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234945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19396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9.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Начин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одређивања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процењене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вредности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јавне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набавке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 (6)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748145"/>
            <a:ext cx="10643215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У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члану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31.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прописана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правила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одређивање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процењене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вредности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код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оквирног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споразума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система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динамичне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партнерства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иновације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/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1.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уређује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одређивање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процењене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вредности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предмета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код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i="1" dirty="0" err="1" smtClean="0">
                <a:solidFill>
                  <a:srgbClr val="2933D6"/>
                </a:solidFill>
                <a:latin typeface="Futura Light"/>
              </a:rPr>
              <a:t>оквирног</a:t>
            </a:r>
            <a:r>
              <a:rPr lang="en-US" sz="19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i="1" dirty="0" err="1" smtClean="0">
                <a:solidFill>
                  <a:srgbClr val="2933D6"/>
                </a:solidFill>
                <a:latin typeface="Futura Light"/>
              </a:rPr>
              <a:t>споразума</a:t>
            </a:r>
            <a:r>
              <a:rPr lang="en-US" sz="1900" b="1" i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1900" b="1" i="1" dirty="0" err="1" smtClean="0">
                <a:solidFill>
                  <a:srgbClr val="2933D6"/>
                </a:solidFill>
                <a:latin typeface="Futura Light"/>
              </a:rPr>
              <a:t>динамичне</a:t>
            </a:r>
            <a:r>
              <a:rPr lang="en-US" sz="19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i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доводе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до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закључивања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већег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броја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појединачних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уговора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јавним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набавкама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током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свог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трајања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Збир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процењених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вредности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предмета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свих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тих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уговора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јавним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набавкама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даје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укупну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процењену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вредност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предмета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целокупне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/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2.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регулише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начин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одређивања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процењене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вредности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предмета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случају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спровођења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поступка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партнерства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иновације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1900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i="1" dirty="0" err="1" smtClean="0">
                <a:solidFill>
                  <a:srgbClr val="2933D6"/>
                </a:solidFill>
                <a:latin typeface="Futura Light"/>
              </a:rPr>
              <a:t>Партнерство</a:t>
            </a:r>
            <a:r>
              <a:rPr lang="en-US" sz="1900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i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1900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i="1" dirty="0" err="1" smtClean="0">
                <a:solidFill>
                  <a:srgbClr val="2933D6"/>
                </a:solidFill>
                <a:latin typeface="Futura Light"/>
              </a:rPr>
              <a:t>иновације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сложен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поступак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обухвата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истраживачку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преткомерцијалну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) и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комерцијалну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фазу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Истраживачка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фаза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може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такође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бити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подељена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више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фаза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током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којих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смањује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круг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изабраних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понуђача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члан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59).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Стога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важно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наручилац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приликом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процене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вредности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предмета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узме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обзир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све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потенцијалне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трошкове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како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оне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до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којих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може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доћи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фази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истраживања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развоја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тако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оне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потребне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накнадну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набавку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развијених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добара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услуга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радова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/>
            <a:endParaRPr lang="en-US" sz="1900" dirty="0">
              <a:solidFill>
                <a:srgbClr val="2933D6"/>
              </a:solidFill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213046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19396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9.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Начин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одређивања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процењене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вредности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јавне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набавке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 (7)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748145"/>
            <a:ext cx="10643215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Чланови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32–34.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детаљно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уређују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начин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одређивања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процењене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вредности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различите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врсте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предмета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јавних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набавки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–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добра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услуге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радове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Могло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би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издвоји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правило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везано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i="1" dirty="0" err="1" smtClean="0">
                <a:solidFill>
                  <a:srgbClr val="2933D6"/>
                </a:solidFill>
                <a:latin typeface="Futura Light"/>
              </a:rPr>
              <a:t>стандардних</a:t>
            </a:r>
            <a:r>
              <a:rPr lang="en-US" sz="19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i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19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i="1" dirty="0" err="1" smtClean="0">
                <a:solidFill>
                  <a:srgbClr val="2933D6"/>
                </a:solidFill>
                <a:latin typeface="Futura Light"/>
              </a:rPr>
              <a:t>уобичајених</a:t>
            </a:r>
            <a:r>
              <a:rPr lang="en-US" sz="19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добара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услуга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добара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услуга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чија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i="1" dirty="0" err="1" smtClean="0">
                <a:solidFill>
                  <a:srgbClr val="2933D6"/>
                </a:solidFill>
                <a:latin typeface="Futura Light"/>
              </a:rPr>
              <a:t>набавка</a:t>
            </a:r>
            <a:r>
              <a:rPr lang="en-US" sz="19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i="1" dirty="0" err="1" smtClean="0">
                <a:solidFill>
                  <a:srgbClr val="2933D6"/>
                </a:solidFill>
                <a:latin typeface="Futura Light"/>
              </a:rPr>
              <a:t>периодично</a:t>
            </a:r>
            <a:r>
              <a:rPr lang="en-US" sz="19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i="1" dirty="0" err="1" smtClean="0">
                <a:solidFill>
                  <a:srgbClr val="2933D6"/>
                </a:solidFill>
                <a:latin typeface="Futura Light"/>
              </a:rPr>
              <a:t>понавља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То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правило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налаже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вредност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добара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услуга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sr-Cyrl-RS" sz="1900" b="1" dirty="0" smtClean="0">
                <a:solidFill>
                  <a:srgbClr val="2933D6"/>
                </a:solidFill>
                <a:latin typeface="Futura Light"/>
              </a:rPr>
              <a:t>одређује према вредностима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набављаних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sr-Cyrl-RS" sz="1900" b="1" dirty="0" smtClean="0">
                <a:solidFill>
                  <a:srgbClr val="2933D6"/>
                </a:solidFill>
                <a:latin typeface="Futura Light"/>
              </a:rPr>
              <a:t>добара и услуга 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у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претходној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календарској</a:t>
            </a:r>
            <a:r>
              <a:rPr lang="sr-Cyrl-RS" sz="1900" b="1" dirty="0" smtClean="0">
                <a:solidFill>
                  <a:srgbClr val="2933D6"/>
                </a:solidFill>
                <a:latin typeface="Futura Light"/>
              </a:rPr>
              <a:t> години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уз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евентуалне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корекције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погледу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количине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вредности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добара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У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потоњем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случају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мисли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урачунавање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раста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цена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мало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односно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узимање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обзир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нарочитих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поремећаја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тржишту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нпр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.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скок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цена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медицинских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апарата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опреме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јеку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пандемије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2020.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године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).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Уколико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пак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добра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услуге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нису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набављани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претходне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календарске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године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онда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укупна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процењена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вредност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одређује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основу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процене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добара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услуга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ће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бити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сукцесивно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испоручене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односно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пружене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току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дате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календарске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године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1900" dirty="0" smtClean="0">
                <a:solidFill>
                  <a:srgbClr val="2933D6"/>
                </a:solidFill>
                <a:latin typeface="Futura Light"/>
              </a:rPr>
              <a:t> 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Код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процене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вредности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радова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наручиоцима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посао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може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бити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олашкан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утолико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што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процену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могу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ослонити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i="1" dirty="0" err="1" smtClean="0">
                <a:solidFill>
                  <a:srgbClr val="2933D6"/>
                </a:solidFill>
                <a:latin typeface="Futura Light"/>
              </a:rPr>
              <a:t>техничку</a:t>
            </a:r>
            <a:r>
              <a:rPr lang="en-US" sz="1900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i="1" dirty="0" err="1" smtClean="0">
                <a:solidFill>
                  <a:srgbClr val="2933D6"/>
                </a:solidFill>
                <a:latin typeface="Futura Light"/>
              </a:rPr>
              <a:t>документацију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везану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извођење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радова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/>
            <a:endParaRPr lang="en-US" sz="1900" dirty="0">
              <a:solidFill>
                <a:srgbClr val="2933D6"/>
              </a:solidFill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4682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19396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9.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Начин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одређивања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процењене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вредности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јавне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набавке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 (8)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914400"/>
            <a:ext cx="10643215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Могу с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е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појаснити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одредбе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члана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32.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2. и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члана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33.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3,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уређују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одређивање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процењене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вредности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код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уговора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јавним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набавкама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добара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услуга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ће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трајати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неодређено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барем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дуже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четири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године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Ту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процењена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вредност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предмета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одређује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према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месечној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процењеној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вредности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уговора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помноженој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48.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Ову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одредбу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треба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повезати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одредбом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члана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66.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4.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која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прописује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оквирни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споразум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закључује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наручилац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може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траје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дуже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четири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године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осим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посебно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оправданим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случајевима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вези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предметом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наручилац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мора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образложи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Дакле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законодавац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прописује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изузев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сасвим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изузетним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приликама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уговори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јавним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набавкама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рачунајући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оквирне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споразуме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основу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којих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закључују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)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могу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трају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четири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године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те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зато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узима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48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месечних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процењених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вредности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уговора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као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највиши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износ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одређивање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процењене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вредности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/>
            <a:endParaRPr lang="en-US" sz="1900" dirty="0">
              <a:solidFill>
                <a:srgbClr val="2933D6"/>
              </a:solidFill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256109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19396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9.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Начин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одређивања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процењене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вредности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јавне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набавке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 (9)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914400"/>
            <a:ext cx="10643215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У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члану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35.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уређено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одређивање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процењене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вредности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по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партијама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/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У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ст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. 1. и 2.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одређено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уколико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јавна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набавка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подељена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партије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није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довољно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одредити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само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укупну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процењену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вредност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већ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наручилац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мора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одреди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процењену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вредност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сваке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партије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посебно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како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би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могла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утврди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прихватљивост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поднетих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понуда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1900" dirty="0" smtClean="0">
                <a:solidFill>
                  <a:srgbClr val="2933D6"/>
                </a:solidFill>
                <a:latin typeface="Futura Light"/>
              </a:rPr>
              <a:t>  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У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решењу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бр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. 4-00-608/2019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17.9.2019.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године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Републичка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комисија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заштиту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права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у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поступцима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јавних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набавки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по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службеној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дужности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целини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поништила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поступак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зато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што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наручилац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одредио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укупну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процењену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вредност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предмета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али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није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одредио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процењену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вредност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посебно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сваку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партију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Републичка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комисија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истакла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процењена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вредност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сваке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партије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посебно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као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целокупне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мора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навести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како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одлуци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покретању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поступка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тако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и у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записнику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отварању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понуда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извештају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стручној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оцени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понуда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одлуци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додели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уговора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У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супротном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постоји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могућност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објективан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накнадно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проверљив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поступак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стручне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оцене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понуда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/>
            <a:endParaRPr lang="en-US" sz="1900" dirty="0">
              <a:solidFill>
                <a:srgbClr val="2933D6"/>
              </a:solidFill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152493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277091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9.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Начин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одређивања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процењене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вредности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јавне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набавке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 (10)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1205343"/>
            <a:ext cx="1064321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Cyrl-RS" b="1" dirty="0" smtClean="0">
                <a:solidFill>
                  <a:srgbClr val="2933D6"/>
                </a:solidFill>
                <a:latin typeface="Futura Light"/>
              </a:rPr>
              <a:t>У члану 35. с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тав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3. </a:t>
            </a:r>
            <a:r>
              <a:rPr lang="sr-Cyrl-RS" b="1" dirty="0" smtClean="0">
                <a:solidFill>
                  <a:srgbClr val="2933D6"/>
                </a:solidFill>
                <a:latin typeface="Futura Light"/>
              </a:rPr>
              <a:t>прописано је да наручилац не може да избегне примену ЗЈН за поједину партију ако је збир вредности свих партија једнак или већи од износа прописаних у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члану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27.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1.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тачка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1)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кој</a:t>
            </a:r>
            <a:r>
              <a:rPr lang="sr-Cyrl-RS" b="1" dirty="0" smtClean="0">
                <a:solidFill>
                  <a:srgbClr val="2933D6"/>
                </a:solidFill>
                <a:latin typeface="Futura Light"/>
              </a:rPr>
              <a:t>и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одређује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  <a:latin typeface="Futura Light"/>
              </a:rPr>
              <a:t>минималне</a:t>
            </a:r>
            <a:r>
              <a:rPr lang="en-US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  <a:latin typeface="Futura Light"/>
              </a:rPr>
              <a:t>финансијске</a:t>
            </a:r>
            <a:r>
              <a:rPr lang="en-US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i="1" dirty="0" err="1" smtClean="0">
                <a:solidFill>
                  <a:srgbClr val="2933D6"/>
                </a:solidFill>
                <a:latin typeface="Futura Light"/>
              </a:rPr>
              <a:t>прагове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испод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којих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закон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примењује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конкретну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набавку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/>
            <a:endParaRPr lang="sr-Cyrl-RS" b="1" dirty="0" smtClean="0">
              <a:solidFill>
                <a:srgbClr val="2933D6"/>
              </a:solidFill>
              <a:latin typeface="Futura Light"/>
            </a:endParaRPr>
          </a:p>
          <a:p>
            <a:pPr algn="just"/>
            <a:r>
              <a:rPr lang="sr-Cyrl-RS" b="1" dirty="0" smtClean="0">
                <a:solidFill>
                  <a:srgbClr val="2933D6"/>
                </a:solidFill>
                <a:latin typeface="Futura Light"/>
              </a:rPr>
              <a:t>Став 4.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прописује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sr-Cyrl-RS" b="1" dirty="0" err="1" smtClean="0">
                <a:solidFill>
                  <a:srgbClr val="2933D6"/>
                </a:solidFill>
                <a:latin typeface="Futura Light"/>
              </a:rPr>
              <a:t>и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зузетно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става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3.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овог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члана</a:t>
            </a:r>
            <a:r>
              <a:rPr lang="sr-Cyrl-RS" b="1" dirty="0" smtClean="0">
                <a:solidFill>
                  <a:srgbClr val="2933D6"/>
                </a:solidFill>
                <a:latin typeface="Futura Light"/>
              </a:rPr>
              <a:t>,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наручилац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мора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примењује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одредбе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набавку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једне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више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партија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ако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појединачна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процењена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вредност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те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партије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мања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300.000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динара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добра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услуге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односно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мања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500.000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динара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радове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i="1" dirty="0" smtClean="0">
                <a:solidFill>
                  <a:srgbClr val="2933D6"/>
                </a:solidFill>
                <a:latin typeface="Futura Light"/>
              </a:rPr>
              <a:t>и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ако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укупна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процењена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вредност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свих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тих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партија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није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већа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износа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из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члана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27.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1.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тачка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1)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. </a:t>
            </a:r>
            <a:endParaRPr lang="sr-Cyrl-RS" b="1" dirty="0" smtClean="0">
              <a:solidFill>
                <a:srgbClr val="2933D6"/>
              </a:solidFill>
              <a:latin typeface="Futura Light"/>
            </a:endParaRPr>
          </a:p>
          <a:p>
            <a:pPr algn="just">
              <a:buFont typeface="Wingdings" pitchFamily="2" charset="2"/>
              <a:buChar char="§"/>
            </a:pPr>
            <a:endParaRPr lang="en-US" dirty="0">
              <a:solidFill>
                <a:srgbClr val="2933D6"/>
              </a:solidFill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77510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19396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r-Latn-RS" sz="2400" b="1" dirty="0" smtClean="0">
                <a:solidFill>
                  <a:srgbClr val="100E65"/>
                </a:solidFill>
                <a:latin typeface="Futura Light"/>
              </a:rPr>
              <a:t>10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.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Подела набавке у партије (1)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955964"/>
            <a:ext cx="10643215" cy="4875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Ако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процењена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вредност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мања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износа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европских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прагова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наручилац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слободан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одлучи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ли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ће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јавну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поделити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партије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1), а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ако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једнака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већа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европских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прагова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а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наручилац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сматра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подела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предмета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партије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није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прикладна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онда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то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мора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посебно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образложи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извештају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поступку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2).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То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последица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домаће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прилике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)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изузетно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високих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износа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европских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прагова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члан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28).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Европски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прагови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зависно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врсте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крећу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између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16 и 628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милиона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динара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Динарска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вредност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европских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прагова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„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Службени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гласник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РС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“,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бр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 93/20).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Њихов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износ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умногоме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ограничава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конкуренцију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тржишту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те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законодавац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обавезао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наручиоце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код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таквих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набавки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размотре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могућност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поделе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партије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а у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случају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то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није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примерено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то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нарочито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образложи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извештају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поступку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/>
            <a:endParaRPr lang="en-US" sz="2000" dirty="0">
              <a:solidFill>
                <a:srgbClr val="2933D6"/>
              </a:solidFill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401477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207818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1.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Појам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/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дефиниција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јавних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набавки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 (</a:t>
            </a:r>
            <a:r>
              <a:rPr lang="sr-Latn-RS" sz="2400" b="1" dirty="0" smtClean="0">
                <a:solidFill>
                  <a:srgbClr val="100E65"/>
                </a:solidFill>
                <a:latin typeface="Futura Light"/>
              </a:rPr>
              <a:t>2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734291"/>
            <a:ext cx="10643215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Cyrl-RS" b="1" dirty="0" smtClean="0">
                <a:solidFill>
                  <a:srgbClr val="2933D6"/>
                </a:solidFill>
                <a:latin typeface="Futura Light"/>
              </a:rPr>
              <a:t>Члан 2. тач. 2-7. ЗЈН</a:t>
            </a:r>
            <a:endParaRPr lang="sr-Latn-RS" b="1" dirty="0" smtClean="0">
              <a:solidFill>
                <a:srgbClr val="2933D6"/>
              </a:solidFill>
              <a:latin typeface="Futura Light"/>
            </a:endParaRPr>
          </a:p>
          <a:p>
            <a:pPr algn="just">
              <a:buFont typeface="Wingdings" pitchFamily="2" charset="2"/>
              <a:buChar char="§"/>
            </a:pPr>
            <a:r>
              <a:rPr lang="sr-Latn-R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sr-Cyrl-RS" b="1" dirty="0" smtClean="0">
                <a:solidFill>
                  <a:srgbClr val="2933D6"/>
                </a:solidFill>
                <a:latin typeface="Futura Light"/>
              </a:rPr>
              <a:t>У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говор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јавној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набавци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теретни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уговор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закључен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писаној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форми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између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једног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више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понуђача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једног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више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наручилаца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предмет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има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набавку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добара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пружање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услуга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извођење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радова</a:t>
            </a:r>
            <a:r>
              <a:rPr lang="sr-Cyrl-RS" dirty="0" smtClean="0">
                <a:solidFill>
                  <a:srgbClr val="2933D6"/>
                </a:solidFill>
                <a:latin typeface="Futura Light"/>
              </a:rPr>
              <a:t>.</a:t>
            </a:r>
            <a:endParaRPr lang="en-US" dirty="0" smtClean="0">
              <a:solidFill>
                <a:srgbClr val="2933D6"/>
              </a:solidFill>
              <a:latin typeface="Futura Light"/>
            </a:endParaRPr>
          </a:p>
          <a:p>
            <a:pPr algn="just">
              <a:buFont typeface="Wingdings" pitchFamily="2" charset="2"/>
              <a:buChar char="§"/>
            </a:pPr>
            <a:r>
              <a:rPr lang="sr-Latn-R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sr-Cyrl-RS" b="1" dirty="0" smtClean="0">
                <a:solidFill>
                  <a:srgbClr val="2933D6"/>
                </a:solidFill>
                <a:latin typeface="Futura Light"/>
              </a:rPr>
              <a:t>У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говор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јавној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набавци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добара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уговор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јавној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набавци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предмет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има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куповину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добара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закуп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добара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лизинг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добара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правом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куповине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без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тог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права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)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куповину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рате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, а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може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обухвати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по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потреби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инсталирање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уградњу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као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пратеће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послове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неопходне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извршење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уговора</a:t>
            </a:r>
            <a:r>
              <a:rPr lang="sr-Cyrl-RS" dirty="0" smtClean="0">
                <a:solidFill>
                  <a:srgbClr val="2933D6"/>
                </a:solidFill>
                <a:latin typeface="Futura Light"/>
              </a:rPr>
              <a:t>.</a:t>
            </a:r>
            <a:endParaRPr lang="en-US" dirty="0" smtClean="0">
              <a:solidFill>
                <a:srgbClr val="2933D6"/>
              </a:solidFill>
              <a:latin typeface="Futura Light"/>
            </a:endParaRPr>
          </a:p>
          <a:p>
            <a:pPr algn="just">
              <a:buFont typeface="Wingdings" pitchFamily="2" charset="2"/>
              <a:buChar char="§"/>
            </a:pPr>
            <a:r>
              <a:rPr lang="sr-Latn-R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sr-Cyrl-RS" b="1" dirty="0" smtClean="0">
                <a:solidFill>
                  <a:srgbClr val="2933D6"/>
                </a:solidFill>
                <a:latin typeface="Futura Light"/>
              </a:rPr>
              <a:t>У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говор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јавној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набавци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радова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уговор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јавној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набавци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предмет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има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:</a:t>
            </a:r>
          </a:p>
          <a:p>
            <a:pPr algn="just"/>
            <a:r>
              <a:rPr lang="en-US" dirty="0" smtClean="0">
                <a:solidFill>
                  <a:srgbClr val="2933D6"/>
                </a:solidFill>
                <a:latin typeface="Futura Light"/>
              </a:rPr>
              <a:t>(1)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извођење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радова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пројектовање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извођење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радова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вези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једном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више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делатности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из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Прилога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1.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закона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;</a:t>
            </a:r>
          </a:p>
          <a:p>
            <a:pPr algn="just"/>
            <a:r>
              <a:rPr lang="en-US" dirty="0" smtClean="0">
                <a:solidFill>
                  <a:srgbClr val="2933D6"/>
                </a:solidFill>
                <a:latin typeface="Futura Light"/>
              </a:rPr>
              <a:t>(2)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извођење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радова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пројектовање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извођење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радова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изградњи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објекта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;</a:t>
            </a:r>
          </a:p>
          <a:p>
            <a:pPr algn="just"/>
            <a:r>
              <a:rPr lang="en-US" dirty="0" smtClean="0">
                <a:solidFill>
                  <a:srgbClr val="2933D6"/>
                </a:solidFill>
                <a:latin typeface="Futura Light"/>
              </a:rPr>
              <a:t>(3)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реализацију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изградње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објекта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складу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захтевима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одређеним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стране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наручиоца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врши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одлучујући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утицај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врсту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пројектовање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изградње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објекта</a:t>
            </a:r>
            <a:r>
              <a:rPr lang="sr-Cyrl-RS" dirty="0" smtClean="0">
                <a:solidFill>
                  <a:srgbClr val="2933D6"/>
                </a:solidFill>
                <a:latin typeface="Futura Light"/>
              </a:rPr>
              <a:t>.</a:t>
            </a:r>
            <a:endParaRPr lang="en-US" dirty="0" smtClean="0">
              <a:solidFill>
                <a:srgbClr val="2933D6"/>
              </a:solidFill>
              <a:latin typeface="Futura Light"/>
            </a:endParaRPr>
          </a:p>
          <a:p>
            <a:pPr algn="just">
              <a:buFont typeface="Wingdings" pitchFamily="2" charset="2"/>
              <a:buChar char="§"/>
            </a:pPr>
            <a:r>
              <a:rPr lang="sr-Latn-R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sr-Cyrl-RS" b="1" dirty="0" smtClean="0">
                <a:solidFill>
                  <a:srgbClr val="2933D6"/>
                </a:solidFill>
                <a:latin typeface="Futura Light"/>
              </a:rPr>
              <a:t>У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говор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јавној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набавци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b="1" dirty="0" err="1" smtClean="0">
                <a:solidFill>
                  <a:srgbClr val="2933D6"/>
                </a:solidFill>
                <a:latin typeface="Futura Light"/>
              </a:rPr>
              <a:t>услуга</a:t>
            </a:r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уговор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јавној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набавци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предмет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има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пружање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услуга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осим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оних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вези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sr-Cyrl-RS" dirty="0" smtClean="0">
                <a:solidFill>
                  <a:srgbClr val="2933D6"/>
                </a:solidFill>
                <a:latin typeface="Futura Light"/>
              </a:rPr>
              <a:t>уговором о јавној набавци радова.</a:t>
            </a:r>
          </a:p>
          <a:p>
            <a:pPr algn="just">
              <a:buFont typeface="Wingdings" pitchFamily="2" charset="2"/>
              <a:buChar char="§"/>
            </a:pPr>
            <a:r>
              <a:rPr lang="sr-Latn-RS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sr-Cyrl-RS" b="1" dirty="0" smtClean="0">
                <a:solidFill>
                  <a:srgbClr val="2933D6"/>
                </a:solidFill>
                <a:latin typeface="Futura Light"/>
              </a:rPr>
              <a:t>Привредни субјект </a:t>
            </a:r>
            <a:r>
              <a:rPr lang="sr-Cyrl-RS" dirty="0" smtClean="0">
                <a:solidFill>
                  <a:srgbClr val="2933D6"/>
                </a:solidFill>
                <a:latin typeface="Futura Light"/>
              </a:rPr>
              <a:t>је свако лице или група лица, која на тржишту нуди добра, услуге или радове. </a:t>
            </a:r>
            <a:endParaRPr lang="en-US" dirty="0" smtClean="0">
              <a:solidFill>
                <a:srgbClr val="2933D6"/>
              </a:solidFill>
              <a:latin typeface="Futura Light"/>
            </a:endParaRPr>
          </a:p>
          <a:p>
            <a:pPr algn="just"/>
            <a:r>
              <a:rPr lang="en-US" b="1" dirty="0" smtClean="0">
                <a:solidFill>
                  <a:srgbClr val="2933D6"/>
                </a:solidFill>
                <a:latin typeface="Futura Light"/>
              </a:rPr>
              <a:t> </a:t>
            </a:r>
            <a:endParaRPr lang="en-US" dirty="0" smtClean="0">
              <a:solidFill>
                <a:srgbClr val="2933D6"/>
              </a:solidFill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19396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r-Latn-RS" sz="2400" b="1" dirty="0" smtClean="0">
                <a:solidFill>
                  <a:srgbClr val="100E65"/>
                </a:solidFill>
                <a:latin typeface="Futura Light"/>
              </a:rPr>
              <a:t>10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.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Подела набавке у партије (2)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955964"/>
            <a:ext cx="1064321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Законодавац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оставља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широку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дискрецију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наручиоцима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приликом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одлучивања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подели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партије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Тако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наручилац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сам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одлучује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томе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колико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ће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партија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бити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колико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њих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може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пријавити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колико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њих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може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максимално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добити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један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понуђач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Једино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што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законодавац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захтева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наручилаца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све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то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прецизно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унапред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одреди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конкурсној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документацији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као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одреде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објективни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недискриминаторски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критеријуми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правила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која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ће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применити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ако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би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примена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критеријума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доделу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уговора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довела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тога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једном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понуђачу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додели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више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партија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максималног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броја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наручилац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одредио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ст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 3-5).</a:t>
            </a:r>
          </a:p>
          <a:p>
            <a:pPr algn="just"/>
            <a:endParaRPr lang="en-US" sz="2000" dirty="0">
              <a:solidFill>
                <a:srgbClr val="2933D6"/>
              </a:solidFill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105474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19396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r-Latn-RS" sz="2400" b="1" dirty="0" smtClean="0">
                <a:solidFill>
                  <a:srgbClr val="100E65"/>
                </a:solidFill>
                <a:latin typeface="Futura Light"/>
              </a:rPr>
              <a:t>1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1.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Резервисане јавне набавке (1)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955964"/>
            <a:ext cx="1064321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Резервисане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прописане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члану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37.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представљају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пример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законом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допуштеног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ограничења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конкуренције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дозвољава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одређени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привредни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субјекти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буду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фаворизовани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како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би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примат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дао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неком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другом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циљу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јавних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односу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основну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сврху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поступка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јавних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–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избор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економски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најповољније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понуде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Резервисане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пример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таквог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  <a:latin typeface="Futura Light"/>
              </a:rPr>
              <a:t>оправданог</a:t>
            </a:r>
            <a:r>
              <a:rPr lang="en-US" sz="2000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  <a:latin typeface="Futura Light"/>
              </a:rPr>
              <a:t>фаворизовања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одређених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привредних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субјеката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јер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право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учешћа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поступку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ограничава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привредне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субјекте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чији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основни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циљ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професионална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рехабилитација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запошљавање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особа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инвалидитетом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друштвена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професионална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интеграција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лица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неповољном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положају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Одредба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резервисаним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јавним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набавкама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следи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одређени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социјални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неекономски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циљ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–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професионална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рехабилитација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запошљавање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особа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инвалидитетом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других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тешко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запошљивих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лица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/>
            <a:endParaRPr lang="en-US" sz="2000" dirty="0">
              <a:solidFill>
                <a:srgbClr val="2933D6"/>
              </a:solidFill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284561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19396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r-Latn-RS" sz="2400" b="1" dirty="0" smtClean="0">
                <a:solidFill>
                  <a:srgbClr val="100E65"/>
                </a:solidFill>
                <a:latin typeface="Futura Light"/>
              </a:rPr>
              <a:t>1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1.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Резервисане јавне набавке (2)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955964"/>
            <a:ext cx="10643215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Наручиоци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слободно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одлучују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ли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ће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одређену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јавну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спровести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као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резервисану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јавну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То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потврђено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и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пракси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Републичке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комисије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заштиту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права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поступцима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јавних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Наиме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у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решењу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бр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. 4-00-325/2020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14.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маја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2020.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године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стоји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подносилац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захтева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заштиту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права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тврдио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наручилац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одређивањем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као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резервисане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привилеговао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одређене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привредне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субјекте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те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тиме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дискриминисао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остале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понуђаче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ограничио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конкуренцију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Републичка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комисија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одбила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тај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захтев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као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неоснован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те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навела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наручиоци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слободни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одлуче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кад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ће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спровести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ову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врсту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резервисане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представљају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повреду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начела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обезбеђивања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конкуренције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забране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дискриминације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endParaRPr lang="en-US" sz="2000" dirty="0">
              <a:solidFill>
                <a:srgbClr val="2933D6"/>
              </a:solidFill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82092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19396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b="1" dirty="0" smtClean="0">
                <a:solidFill>
                  <a:srgbClr val="100E65"/>
                </a:solidFill>
                <a:latin typeface="Futura Light"/>
              </a:rPr>
              <a:t>1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2.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Заштита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података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,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документација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и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евидентирање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поступка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 (1)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955964"/>
            <a:ext cx="1064321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члану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38.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уређена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заштита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поверљивих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података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то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пословних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тајни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тајних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података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смислу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одговарајућих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прописа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Предвиђене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две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врсте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заштите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поверљивих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података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–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условна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безусловна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</a:t>
            </a:r>
            <a:endParaRPr lang="sr-Cyrl-RS" sz="2000" b="1" dirty="0" smtClean="0">
              <a:solidFill>
                <a:srgbClr val="2933D6"/>
              </a:solidFill>
              <a:latin typeface="Futura Light"/>
            </a:endParaRPr>
          </a:p>
          <a:p>
            <a:pPr algn="just">
              <a:buFont typeface="Wingdings" pitchFamily="2" charset="2"/>
              <a:buChar char="§"/>
            </a:pPr>
            <a:endParaRPr lang="en-US" sz="2000" b="1" dirty="0" smtClean="0">
              <a:solidFill>
                <a:srgbClr val="2933D6"/>
              </a:solidFill>
              <a:latin typeface="Futura Light"/>
            </a:endParaRPr>
          </a:p>
          <a:p>
            <a:pPr algn="just">
              <a:buFont typeface="Wingdings" pitchFamily="2" charset="2"/>
              <a:buChar char="§"/>
            </a:pPr>
            <a:r>
              <a:rPr lang="sr-Cyrl-RS" sz="2000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Условна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заштита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поверљивих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података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садржана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ставу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1.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тачка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1) -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услов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установи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обавеза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наручиоца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одређене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податке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чува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као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поверљиве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јесте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захтев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понуђача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учествује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поступку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одређени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подаци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буду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учињени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доступним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трећим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лицима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 </a:t>
            </a:r>
            <a:endParaRPr lang="sr-Cyrl-RS" sz="2000" b="1" dirty="0" smtClean="0">
              <a:solidFill>
                <a:srgbClr val="2933D6"/>
              </a:solidFill>
              <a:latin typeface="Futura Light"/>
            </a:endParaRPr>
          </a:p>
          <a:p>
            <a:pPr algn="just"/>
            <a:endParaRPr lang="en-US" sz="2000" b="1" dirty="0" smtClean="0">
              <a:solidFill>
                <a:srgbClr val="2933D6"/>
              </a:solidFill>
              <a:latin typeface="Futura Light"/>
            </a:endParaRPr>
          </a:p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Заштита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поверљивих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података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подразумева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могућност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приступ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подацима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неопходним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оцену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понуде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буде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ускраћен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наручиоцу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(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решење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Републичке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комисије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заштиту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права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поступцима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јавних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набавки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бр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. 4-00-1001/2019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28.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новембра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2019.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године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). </a:t>
            </a:r>
          </a:p>
          <a:p>
            <a:pPr algn="just">
              <a:buFont typeface="Wingdings" pitchFamily="2" charset="2"/>
              <a:buChar char="§"/>
            </a:pPr>
            <a:endParaRPr lang="en-US" sz="2000" dirty="0">
              <a:solidFill>
                <a:srgbClr val="2933D6"/>
              </a:solidFill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164721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19396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b="1" dirty="0" smtClean="0">
                <a:solidFill>
                  <a:srgbClr val="100E65"/>
                </a:solidFill>
                <a:latin typeface="Futura Light"/>
              </a:rPr>
              <a:t>1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2.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Заштита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података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,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документација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и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евидентирање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поступка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 (2)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955964"/>
            <a:ext cx="10643215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Други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услов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понуђач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наведе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правни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основ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означавање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података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поверљивим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образложи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разлог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поверљивости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 </a:t>
            </a:r>
            <a:endParaRPr lang="sr-Cyrl-RS" sz="2000" b="1" dirty="0" smtClean="0">
              <a:solidFill>
                <a:srgbClr val="2933D6"/>
              </a:solidFill>
              <a:latin typeface="Futura Light"/>
            </a:endParaRPr>
          </a:p>
          <a:p>
            <a:pPr algn="just"/>
            <a:endParaRPr lang="en-US" sz="2000" dirty="0" smtClean="0">
              <a:solidFill>
                <a:srgbClr val="2933D6"/>
              </a:solidFill>
              <a:latin typeface="Futura Light"/>
            </a:endParaRPr>
          </a:p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Републичка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комисија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истиче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мора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постоји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„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озбиљна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тврдња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“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реч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подацима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документима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нису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општепознати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нити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лако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доступни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трећим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лицима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понуђач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те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податке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документе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заштитио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одговарајућим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мерама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складу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законом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пословном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политиком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одговарајућим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стандардима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као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то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буду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поднети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одговарајући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докази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решење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бр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. 4-00-687/2018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30.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јула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2018.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године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).</a:t>
            </a:r>
            <a:endParaRPr lang="sr-Cyrl-RS" sz="2000" dirty="0" smtClean="0">
              <a:solidFill>
                <a:srgbClr val="2933D6"/>
              </a:solidFill>
              <a:latin typeface="Futura Light"/>
            </a:endParaRPr>
          </a:p>
          <a:p>
            <a:pPr algn="just"/>
            <a:endParaRPr lang="en-US" sz="2000" dirty="0" smtClean="0">
              <a:solidFill>
                <a:srgbClr val="2933D6"/>
              </a:solidFill>
              <a:latin typeface="Futura Light"/>
            </a:endParaRPr>
          </a:p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Једном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кад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наручилац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одреди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поверљивост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одређених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података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он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их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може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учинити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доступним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другим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учесницима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поступку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изузев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ако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постоји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сагласност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привредног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субјекта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те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податке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доставио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/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endParaRPr lang="en-US" sz="2000" dirty="0">
              <a:solidFill>
                <a:srgbClr val="2933D6"/>
              </a:solidFill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82963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19396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b="1" dirty="0" smtClean="0">
                <a:solidFill>
                  <a:srgbClr val="100E65"/>
                </a:solidFill>
                <a:latin typeface="Futura Light"/>
              </a:rPr>
              <a:t>1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2.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Заштита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података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,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документација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и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евидентирање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поступка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 (3)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817418"/>
            <a:ext cx="10643215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sr-Cyrl-RS" sz="2000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Безусловна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заштита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поверљивих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података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уређена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ставу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1.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тачка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2).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Наручилац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дужан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чува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као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пословну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тајну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податке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привредним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субјектима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заинтересованим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учешће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поступку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податке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поднетим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пријавама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понудама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отварања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пријава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односно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понуда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Заштита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безусловна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јер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њу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може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утиче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понуђач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својим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захтевом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нити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наручилац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својим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одлукама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Ова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заштита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привремена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-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траје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само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тренутка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отварања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пријава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односно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понуда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Сврха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ове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заштите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спречавање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дослуха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између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учесника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поступку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спречавање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ограничавања</a:t>
            </a:r>
            <a:r>
              <a:rPr lang="en-US" sz="20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конкуренције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Примера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ради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учесници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одређеном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тржишту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потенцијални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понуђачи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одређеном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поступку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би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могли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направе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картел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тако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што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би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договорили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само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један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само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неки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њих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поднесу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понуде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Ако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би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подаци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понуђачима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били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учињени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доступним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онда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би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учесници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картела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могли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провере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ли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сви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придржавају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незаконитог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договора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ограничењу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конкуренције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санкционишу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привредног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субјекта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изиграо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картелски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договор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/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endParaRPr lang="en-US" sz="2000" dirty="0">
              <a:solidFill>
                <a:srgbClr val="2933D6"/>
              </a:solidFill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198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19396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b="1" dirty="0" smtClean="0">
                <a:solidFill>
                  <a:srgbClr val="100E65"/>
                </a:solidFill>
                <a:latin typeface="Futura Light"/>
              </a:rPr>
              <a:t>1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2.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Заштита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података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,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документација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и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евидентирање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поступка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 (4)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817418"/>
            <a:ext cx="10643215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пракси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јављали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примери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кршења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ове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одредбе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стране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наручилаца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што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довело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поништавања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поступка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набавке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Наиме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наручиоци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н</a:t>
            </a: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пр. 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обавештењу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поднетом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захтеву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заштиту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права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објављивали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податке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подносиоцу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захтева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–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име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назив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адресу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матични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број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решење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бр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. 4-00-385/2020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10.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јуна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2020.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године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решење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бр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. 4-00-472/2018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5.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јула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2018.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године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).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Прописано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i="1" dirty="0" err="1" smtClean="0">
                <a:solidFill>
                  <a:srgbClr val="2933D6"/>
                </a:solidFill>
                <a:latin typeface="Futura Light"/>
              </a:rPr>
              <a:t>ограничење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погледу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заштите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поверљивости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података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Привредни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субјект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као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поверљиви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податак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сме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означи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изјаву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податке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испуњености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критеријума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квалитативни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избор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привредног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субјекта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каталоге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понуђену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цену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елементе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цене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као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друге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податке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вези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критеријумима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доделу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уговора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условима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извршење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b="1" dirty="0" err="1" smtClean="0">
                <a:solidFill>
                  <a:srgbClr val="2933D6"/>
                </a:solidFill>
                <a:latin typeface="Futura Light"/>
              </a:rPr>
              <a:t>уговора</a:t>
            </a:r>
            <a:r>
              <a:rPr lang="en-US" sz="20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Циљ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наведене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одредбе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омогућавање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спровођења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  <a:latin typeface="Futura Light"/>
              </a:rPr>
              <a:t>објективне</a:t>
            </a:r>
            <a:r>
              <a:rPr lang="en-US" sz="2000" i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000" i="1" dirty="0" err="1" smtClean="0">
                <a:solidFill>
                  <a:srgbClr val="2933D6"/>
                </a:solidFill>
                <a:latin typeface="Futura Light"/>
              </a:rPr>
              <a:t>накнадно</a:t>
            </a:r>
            <a:r>
              <a:rPr lang="en-US" sz="2000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  <a:latin typeface="Futura Light"/>
              </a:rPr>
              <a:t>проверљиве</a:t>
            </a:r>
            <a:r>
              <a:rPr lang="en-US" sz="2000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  <a:latin typeface="Futura Light"/>
              </a:rPr>
              <a:t>стручне</a:t>
            </a:r>
            <a:r>
              <a:rPr lang="en-US" sz="2000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  <a:latin typeface="Futura Light"/>
              </a:rPr>
              <a:t>оцене</a:t>
            </a:r>
            <a:r>
              <a:rPr lang="en-US" sz="2000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  <a:latin typeface="Futura Light"/>
              </a:rPr>
              <a:t>понуда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као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и с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тим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повезано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питање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  <a:latin typeface="Futura Light"/>
              </a:rPr>
              <a:t>правне</a:t>
            </a:r>
            <a:r>
              <a:rPr lang="en-US" sz="2000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i="1" dirty="0" err="1" smtClean="0">
                <a:solidFill>
                  <a:srgbClr val="2933D6"/>
                </a:solidFill>
                <a:latin typeface="Futura Light"/>
              </a:rPr>
              <a:t>заштите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Ако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други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учесници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би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били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упознати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овим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кључним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документима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би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могли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ни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оспоре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одлуку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000" dirty="0" err="1" smtClean="0">
                <a:solidFill>
                  <a:srgbClr val="2933D6"/>
                </a:solidFill>
                <a:latin typeface="Futura Light"/>
              </a:rPr>
              <a:t>наручиоца</a:t>
            </a:r>
            <a:r>
              <a:rPr lang="en-US" sz="2000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/>
            <a:endParaRPr lang="en-US" sz="2000" dirty="0" smtClean="0">
              <a:solidFill>
                <a:srgbClr val="2933D6"/>
              </a:solidFill>
              <a:latin typeface="Futura Light"/>
            </a:endParaRPr>
          </a:p>
          <a:p>
            <a:pPr algn="just"/>
            <a:r>
              <a:rPr lang="sr-Cyrl-RS" sz="2000" dirty="0" smtClean="0">
                <a:solidFill>
                  <a:srgbClr val="2933D6"/>
                </a:solidFill>
                <a:latin typeface="Futura Light"/>
              </a:rPr>
              <a:t> </a:t>
            </a:r>
            <a:endParaRPr lang="en-US" sz="2000" dirty="0">
              <a:solidFill>
                <a:srgbClr val="2933D6"/>
              </a:solidFill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224837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193964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b="1" dirty="0" smtClean="0">
                <a:solidFill>
                  <a:srgbClr val="100E65"/>
                </a:solidFill>
                <a:latin typeface="Futura Light"/>
              </a:rPr>
              <a:t>1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2.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Заштита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података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,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документација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и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евидентирање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поступка</a:t>
            </a:r>
            <a:r>
              <a:rPr lang="sr-Cyrl-RS" sz="2400" b="1" dirty="0" smtClean="0">
                <a:solidFill>
                  <a:srgbClr val="100E65"/>
                </a:solidFill>
                <a:latin typeface="Futura Light"/>
              </a:rPr>
              <a:t> (5)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789710"/>
            <a:ext cx="10643215" cy="60955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sr-Cyrl-R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У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члану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41.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прописана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правила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која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односе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документацију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евидентирање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поступка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Наручилац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дужан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писаној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форми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евидентира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документује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све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радње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током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планирања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спровођења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поступка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извршења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уговора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јавној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набавци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. </a:t>
            </a:r>
            <a:endParaRPr lang="sr-Cyrl-RS" sz="1900" b="1" dirty="0" smtClean="0">
              <a:solidFill>
                <a:srgbClr val="2933D6"/>
              </a:solidFill>
              <a:latin typeface="Futura Light"/>
            </a:endParaRPr>
          </a:p>
          <a:p>
            <a:pPr algn="just">
              <a:buFont typeface="Wingdings" pitchFamily="2" charset="2"/>
              <a:buChar char="§"/>
            </a:pPr>
            <a:r>
              <a:rPr lang="sr-Cyrl-RS" sz="1900" b="1" dirty="0" smtClean="0">
                <a:solidFill>
                  <a:srgbClr val="2933D6"/>
                </a:solidFill>
                <a:latin typeface="Futura Light"/>
              </a:rPr>
              <a:t>Наручилац има обавезу да чува документацију најмање 5 год. од закључења појединачног уговора о јавној набавци или оквирног споразума, као и од обуставе или поништења поступка јавне набавке.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Сагласно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члану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2.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тачка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12)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„у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писаној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форми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“ </a:t>
            </a:r>
            <a:r>
              <a:rPr lang="en-US" sz="1900" b="1" i="1" dirty="0" err="1" smtClean="0">
                <a:solidFill>
                  <a:srgbClr val="2933D6"/>
                </a:solidFill>
                <a:latin typeface="Futura Light"/>
              </a:rPr>
              <a:t>укључује</a:t>
            </a:r>
            <a:r>
              <a:rPr lang="en-US" sz="1900" b="1" i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1900" b="1" i="1" dirty="0" err="1" smtClean="0">
                <a:solidFill>
                  <a:srgbClr val="2933D6"/>
                </a:solidFill>
                <a:latin typeface="Futura Light"/>
              </a:rPr>
              <a:t>информације</a:t>
            </a:r>
            <a:r>
              <a:rPr lang="en-US" sz="19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i="1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19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i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19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i="1" dirty="0" err="1" smtClean="0">
                <a:solidFill>
                  <a:srgbClr val="2933D6"/>
                </a:solidFill>
                <a:latin typeface="Futura Light"/>
              </a:rPr>
              <a:t>шаљу</a:t>
            </a:r>
            <a:r>
              <a:rPr lang="en-US" sz="1900" b="1" i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1900" b="1" i="1" dirty="0" err="1" smtClean="0">
                <a:solidFill>
                  <a:srgbClr val="2933D6"/>
                </a:solidFill>
                <a:latin typeface="Futura Light"/>
              </a:rPr>
              <a:t>чувају</a:t>
            </a:r>
            <a:r>
              <a:rPr lang="en-US" sz="19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i="1" dirty="0" err="1" smtClean="0">
                <a:solidFill>
                  <a:srgbClr val="2933D6"/>
                </a:solidFill>
                <a:latin typeface="Futura Light"/>
              </a:rPr>
              <a:t>електронским</a:t>
            </a:r>
            <a:r>
              <a:rPr lang="en-US" sz="1900" b="1" i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i="1" dirty="0" err="1" smtClean="0">
                <a:solidFill>
                  <a:srgbClr val="2933D6"/>
                </a:solidFill>
                <a:latin typeface="Futura Light"/>
              </a:rPr>
              <a:t>средствима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То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значи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документација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вези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јавним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набавкама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мора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чува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папирном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облику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већ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довољно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то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буде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електронском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облику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То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посебно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важно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ситуацији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којој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највећи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део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те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документације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креира</a:t>
            </a:r>
            <a:r>
              <a:rPr lang="sr-Cyrl-RS" sz="1900" dirty="0" smtClean="0">
                <a:solidFill>
                  <a:srgbClr val="2933D6"/>
                </a:solidFill>
                <a:latin typeface="Futura Light"/>
              </a:rPr>
              <a:t>,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чини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доступним</a:t>
            </a:r>
            <a:r>
              <a:rPr lang="sr-Cyrl-RS" sz="1900" smtClean="0">
                <a:solidFill>
                  <a:srgbClr val="2933D6"/>
                </a:solidFill>
                <a:latin typeface="Futura Light"/>
              </a:rPr>
              <a:t>, чува</a:t>
            </a:r>
            <a:r>
              <a:rPr lang="en-US" sz="190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sr-Cyrl-RS" sz="1900" dirty="0" smtClean="0">
                <a:solidFill>
                  <a:srgbClr val="2933D6"/>
                </a:solidFill>
                <a:latin typeface="Futura Light"/>
              </a:rPr>
              <a:t>и архивира у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електронск</a:t>
            </a:r>
            <a:r>
              <a:rPr lang="sr-Cyrl-RS" sz="1900" dirty="0" smtClean="0">
                <a:solidFill>
                  <a:srgbClr val="2933D6"/>
                </a:solidFill>
                <a:latin typeface="Futura Light"/>
              </a:rPr>
              <a:t>ом облику на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Портал</a:t>
            </a:r>
            <a:r>
              <a:rPr lang="sr-Cyrl-RS" sz="1900" b="1" dirty="0" smtClean="0">
                <a:solidFill>
                  <a:srgbClr val="2933D6"/>
                </a:solidFill>
                <a:latin typeface="Futura Light"/>
              </a:rPr>
              <a:t>у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јавних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b="1" dirty="0" err="1" smtClean="0">
                <a:solidFill>
                  <a:srgbClr val="2933D6"/>
                </a:solidFill>
                <a:latin typeface="Futura Light"/>
              </a:rPr>
              <a:t>набавки</a:t>
            </a:r>
            <a:r>
              <a:rPr lang="en-US" sz="1900" b="1" dirty="0" smtClean="0">
                <a:solidFill>
                  <a:srgbClr val="2933D6"/>
                </a:solidFill>
                <a:latin typeface="Futura Light"/>
              </a:rPr>
              <a:t>.</a:t>
            </a:r>
            <a:endParaRPr lang="sr-Cyrl-RS" sz="1900" b="1" dirty="0" smtClean="0">
              <a:solidFill>
                <a:srgbClr val="2933D6"/>
              </a:solidFill>
              <a:latin typeface="Futura Light"/>
            </a:endParaRPr>
          </a:p>
          <a:p>
            <a:pPr algn="just">
              <a:buFont typeface="Wingdings" pitchFamily="2" charset="2"/>
              <a:buChar char="§"/>
            </a:pPr>
            <a:r>
              <a:rPr lang="sr-Cyrl-RS" sz="1900" dirty="0" smtClean="0">
                <a:solidFill>
                  <a:srgbClr val="2933D6"/>
                </a:solidFill>
                <a:latin typeface="Futura Light"/>
              </a:rPr>
              <a:t> Архивирање на Порталу јавних набавки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може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sr-Cyrl-RS" sz="1900" dirty="0" smtClean="0">
                <a:solidFill>
                  <a:srgbClr val="2933D6"/>
                </a:solidFill>
                <a:latin typeface="Futura Light"/>
              </a:rPr>
              <a:t>се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тумачити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као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изузетак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обавезе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наручиоца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сам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чува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архивира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документацију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која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већ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чува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архивира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Порталу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јавних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набавки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Таквом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тумачењу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прилог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иде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аргумент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економичности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члан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6.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),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јер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том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случају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иста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документација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не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би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чувала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архивирала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два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1900" dirty="0" err="1" smtClean="0">
                <a:solidFill>
                  <a:srgbClr val="2933D6"/>
                </a:solidFill>
                <a:latin typeface="Futura Light"/>
              </a:rPr>
              <a:t>пута</a:t>
            </a:r>
            <a:r>
              <a:rPr lang="en-US" sz="1900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endParaRPr lang="en-US" sz="2000" b="1" dirty="0" smtClean="0">
              <a:solidFill>
                <a:srgbClr val="2933D6"/>
              </a:solidFill>
              <a:latin typeface="Futura Light"/>
            </a:endParaRPr>
          </a:p>
          <a:p>
            <a:pPr algn="just"/>
            <a:endParaRPr lang="en-US" sz="2000" dirty="0">
              <a:solidFill>
                <a:srgbClr val="2933D6"/>
              </a:solidFill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237730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electric blue, blue, screenshot, majorelle blue&#10;&#10;Description automatically generated">
            <a:extLst>
              <a:ext uri="{FF2B5EF4-FFF2-40B4-BE49-F238E27FC236}">
                <a16:creationId xmlns:a16="http://schemas.microsoft.com/office/drawing/2014/main" id="{40E74C95-8B06-1268-ABB8-6591B9C3B08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418D5A3-4203-CF3F-B72C-311EA645485F}"/>
              </a:ext>
            </a:extLst>
          </p:cNvPr>
          <p:cNvSpPr txBox="1"/>
          <p:nvPr/>
        </p:nvSpPr>
        <p:spPr>
          <a:xfrm>
            <a:off x="1898073" y="721453"/>
            <a:ext cx="76615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600" b="1" dirty="0" smtClean="0">
                <a:solidFill>
                  <a:schemeClr val="bg1"/>
                </a:solidFill>
                <a:latin typeface="Futura PT Bold" panose="020B0902020204020203" pitchFamily="34" charset="0"/>
              </a:rPr>
              <a:t>Захваљујемо на сарадњи</a:t>
            </a:r>
            <a:r>
              <a:rPr lang="sr-Cyrl-RS" sz="5400" b="1" dirty="0" smtClean="0">
                <a:solidFill>
                  <a:schemeClr val="bg1"/>
                </a:solidFill>
                <a:latin typeface="Futura PT Bold" panose="020B0902020204020203" pitchFamily="34" charset="0"/>
              </a:rPr>
              <a:t> </a:t>
            </a:r>
            <a:endParaRPr lang="sr-Latn-RS" sz="5400" b="1" dirty="0">
              <a:solidFill>
                <a:schemeClr val="bg1"/>
              </a:solidFill>
              <a:latin typeface="Futura PT Bold" panose="020B090202020402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40C4428-0ADF-17F5-EC85-24A30982914D}"/>
              </a:ext>
            </a:extLst>
          </p:cNvPr>
          <p:cNvSpPr txBox="1"/>
          <p:nvPr/>
        </p:nvSpPr>
        <p:spPr>
          <a:xfrm>
            <a:off x="897621" y="1532624"/>
            <a:ext cx="39512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RS" sz="2800" dirty="0">
              <a:solidFill>
                <a:schemeClr val="bg1"/>
              </a:solidFill>
              <a:latin typeface="Futura Light" pitchFamily="50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668BDAD-A1A3-553D-6F1C-553FDDA34EEB}"/>
              </a:ext>
            </a:extLst>
          </p:cNvPr>
          <p:cNvSpPr txBox="1"/>
          <p:nvPr/>
        </p:nvSpPr>
        <p:spPr>
          <a:xfrm>
            <a:off x="897621" y="2666960"/>
            <a:ext cx="39512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RS" sz="2000" dirty="0">
              <a:solidFill>
                <a:schemeClr val="bg1"/>
              </a:solidFill>
              <a:latin typeface="Futura Light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97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332509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2.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Наручилац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(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јавни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и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секторски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)</a:t>
            </a:r>
            <a:r>
              <a:rPr lang="sr-Cyrl-RS" sz="2400" b="1" dirty="0" smtClean="0">
                <a:solidFill>
                  <a:srgbClr val="100E65"/>
                </a:solidFill>
              </a:rPr>
              <a:t> (1)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1066801"/>
            <a:ext cx="1064321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У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складу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наручилац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заједнички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појам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јавног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наручиоца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секторског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наручиоца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(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члан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2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1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тачка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1).</a:t>
            </a:r>
          </a:p>
          <a:p>
            <a:pPr algn="just"/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 </a:t>
            </a:r>
            <a:endParaRPr lang="en-US" sz="2200" dirty="0" smtClean="0">
              <a:solidFill>
                <a:srgbClr val="2933D6"/>
              </a:solidFill>
              <a:latin typeface="Futura Light"/>
            </a:endParaRPr>
          </a:p>
          <a:p>
            <a:pPr algn="just"/>
            <a:r>
              <a:rPr lang="en-US" sz="2200" b="1" u="sng" dirty="0" err="1" smtClean="0">
                <a:solidFill>
                  <a:srgbClr val="2933D6"/>
                </a:solidFill>
                <a:latin typeface="Futura Light"/>
              </a:rPr>
              <a:t>Јавни</a:t>
            </a:r>
            <a:r>
              <a:rPr lang="en-US" sz="2200" b="1" u="sng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u="sng" dirty="0" err="1" smtClean="0">
                <a:solidFill>
                  <a:srgbClr val="2933D6"/>
                </a:solidFill>
                <a:latin typeface="Futura Light"/>
              </a:rPr>
              <a:t>наручиоци</a:t>
            </a:r>
            <a:r>
              <a:rPr lang="en-US" sz="2200" b="1" u="sng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u="sng" dirty="0" err="1" smtClean="0">
                <a:solidFill>
                  <a:srgbClr val="2933D6"/>
                </a:solidFill>
                <a:latin typeface="Futura Light"/>
              </a:rPr>
              <a:t>могу</a:t>
            </a:r>
            <a:r>
              <a:rPr lang="en-US" sz="2200" b="1" u="sng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u="sng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200" b="1" u="sng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u="sng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200" b="1" u="sng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u="sng" dirty="0" err="1" smtClean="0">
                <a:solidFill>
                  <a:srgbClr val="2933D6"/>
                </a:solidFill>
                <a:latin typeface="Futura Light"/>
              </a:rPr>
              <a:t>поделе</a:t>
            </a:r>
            <a:r>
              <a:rPr lang="en-US" sz="2200" b="1" u="sng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200" b="1" u="sng" dirty="0" err="1" smtClean="0">
                <a:solidFill>
                  <a:srgbClr val="2933D6"/>
                </a:solidFill>
                <a:latin typeface="Futura Light"/>
              </a:rPr>
              <a:t>три</a:t>
            </a:r>
            <a:r>
              <a:rPr lang="en-US" sz="2200" b="1" u="sng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u="sng" dirty="0" err="1" smtClean="0">
                <a:solidFill>
                  <a:srgbClr val="2933D6"/>
                </a:solidFill>
                <a:latin typeface="Futura Light"/>
              </a:rPr>
              <a:t>поткатегорије</a:t>
            </a:r>
            <a:r>
              <a:rPr lang="en-US" sz="2200" b="1" u="sng" dirty="0" smtClean="0">
                <a:solidFill>
                  <a:srgbClr val="2933D6"/>
                </a:solidFill>
                <a:latin typeface="Futura Light"/>
              </a:rPr>
              <a:t>:</a:t>
            </a:r>
            <a:endParaRPr lang="en-US" sz="2200" dirty="0" smtClean="0">
              <a:solidFill>
                <a:srgbClr val="2933D6"/>
              </a:solidFill>
              <a:latin typeface="Futura Light"/>
            </a:endParaRPr>
          </a:p>
          <a:p>
            <a:pPr algn="just"/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 </a:t>
            </a:r>
          </a:p>
          <a:p>
            <a:pPr algn="just"/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1</a:t>
            </a:r>
            <a:r>
              <a:rPr lang="sr-Cyrl-RS" sz="2200" b="1" dirty="0" smtClean="0">
                <a:solidFill>
                  <a:srgbClr val="2933D6"/>
                </a:solidFill>
                <a:latin typeface="Futura Light"/>
              </a:rPr>
              <a:t>/2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)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Органски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функционални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јавни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наручиоци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члан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3) </a:t>
            </a:r>
            <a:endParaRPr lang="en-US" sz="2200" dirty="0" smtClean="0">
              <a:solidFill>
                <a:srgbClr val="2933D6"/>
              </a:solidFill>
              <a:latin typeface="Futura Light"/>
            </a:endParaRPr>
          </a:p>
          <a:p>
            <a:pPr algn="just"/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Органски</a:t>
            </a:r>
            <a:r>
              <a:rPr lang="en-US" sz="22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b="1" dirty="0" err="1" smtClean="0">
                <a:solidFill>
                  <a:srgbClr val="2933D6"/>
                </a:solidFill>
                <a:latin typeface="Futura Light"/>
              </a:rPr>
              <a:t>наручиоци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Република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Србија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односно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републички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органи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органи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аутономне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покрајине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органи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јединица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локалне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самоуправе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1.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тач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. 1)–3). </a:t>
            </a:r>
          </a:p>
          <a:p>
            <a:pPr algn="just">
              <a:buFont typeface="Wingdings" pitchFamily="2" charset="2"/>
              <a:buChar char="§"/>
            </a:pPr>
            <a:r>
              <a:rPr lang="sr-Cyrl-R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Реч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о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субјектима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чији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рад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непосредно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финансира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из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буџета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јавноправних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субјеката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којима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припадају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. </a:t>
            </a:r>
            <a:endParaRPr lang="sr-Cyrl-RS" sz="2200" dirty="0" smtClean="0">
              <a:solidFill>
                <a:srgbClr val="2933D6"/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sr-Cyrl-RS" sz="2200" dirty="0" smtClean="0">
                <a:solidFill>
                  <a:srgbClr val="2933D6"/>
                </a:solidFill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Влада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предлог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министарства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надлежног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за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послове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финансија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утврђује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списак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републичких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органа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дужни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примењују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правила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ЗЈН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(</a:t>
            </a:r>
            <a:r>
              <a:rPr lang="en-US" sz="2200" dirty="0" err="1" smtClean="0">
                <a:solidFill>
                  <a:srgbClr val="2933D6"/>
                </a:solidFill>
                <a:latin typeface="Futura Light"/>
              </a:rPr>
              <a:t>став</a:t>
            </a:r>
            <a:r>
              <a:rPr lang="en-US" sz="2200" dirty="0" smtClean="0">
                <a:solidFill>
                  <a:srgbClr val="2933D6"/>
                </a:solidFill>
                <a:latin typeface="Futura Light"/>
              </a:rPr>
              <a:t> 3). </a:t>
            </a: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screenshot, graphics, design&#10;&#10;Description automatically generated">
            <a:extLst>
              <a:ext uri="{FF2B5EF4-FFF2-40B4-BE49-F238E27FC236}">
                <a16:creationId xmlns:a16="http://schemas.microsoft.com/office/drawing/2014/main" id="{53E7FB7A-5B7E-CC38-F5EE-3D20969F24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74F5C-63B5-FE75-BCBF-E9D03EE856D7}"/>
              </a:ext>
            </a:extLst>
          </p:cNvPr>
          <p:cNvSpPr txBox="1"/>
          <p:nvPr/>
        </p:nvSpPr>
        <p:spPr>
          <a:xfrm>
            <a:off x="897621" y="235527"/>
            <a:ext cx="10532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 smtClean="0">
                <a:solidFill>
                  <a:srgbClr val="100E65"/>
                </a:solidFill>
              </a:rPr>
              <a:t>2.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Наручилац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(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јавни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и </a:t>
            </a:r>
            <a:r>
              <a:rPr lang="en-US" sz="2400" b="1" dirty="0" err="1" smtClean="0">
                <a:solidFill>
                  <a:srgbClr val="100E65"/>
                </a:solidFill>
                <a:latin typeface="Futura Light"/>
              </a:rPr>
              <a:t>секторски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)</a:t>
            </a:r>
            <a:r>
              <a:rPr lang="sr-Cyrl-RS" sz="2400" b="1" dirty="0" smtClean="0">
                <a:solidFill>
                  <a:srgbClr val="100E65"/>
                </a:solidFill>
              </a:rPr>
              <a:t> (2)</a:t>
            </a:r>
            <a:r>
              <a:rPr lang="en-US" sz="2400" b="1" dirty="0" smtClean="0">
                <a:solidFill>
                  <a:srgbClr val="100E65"/>
                </a:solidFill>
                <a:latin typeface="Futura Light"/>
              </a:rPr>
              <a:t> </a:t>
            </a:r>
            <a:endParaRPr lang="en-US" sz="2400" dirty="0" smtClean="0">
              <a:solidFill>
                <a:srgbClr val="100E65"/>
              </a:solidFill>
              <a:latin typeface="Futura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CE1E-1D8D-9EEF-A217-BFF33CAE974A}"/>
              </a:ext>
            </a:extLst>
          </p:cNvPr>
          <p:cNvSpPr txBox="1"/>
          <p:nvPr/>
        </p:nvSpPr>
        <p:spPr>
          <a:xfrm>
            <a:off x="897621" y="817419"/>
            <a:ext cx="10643215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Функционални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наручиоци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одређени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ставу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1.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тач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. 4) и 5)</a:t>
            </a:r>
            <a:r>
              <a:rPr lang="sr-Cyrl-RS" sz="2100" dirty="0" smtClean="0">
                <a:solidFill>
                  <a:srgbClr val="2933D6"/>
                </a:solidFill>
              </a:rPr>
              <a:t> -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правна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лица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основана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циљу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задовољавања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потреба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у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општем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интересу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које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немају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индустријски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трговински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карактер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ако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испуњен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било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који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следећих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услова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: </a:t>
            </a:r>
          </a:p>
          <a:p>
            <a:pPr marL="457200" lvl="0" indent="-457200" algn="just">
              <a:buFont typeface="+mj-lt"/>
              <a:buAutoNum type="arabicParenR"/>
            </a:pP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се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више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50%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финансирају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из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средстава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јавног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наручиоца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; </a:t>
            </a:r>
          </a:p>
          <a:p>
            <a:pPr marL="457200" lvl="0" indent="-457200" algn="just">
              <a:buFont typeface="+mj-lt"/>
              <a:buAutoNum type="arabicParenR"/>
            </a:pP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надзор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над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радом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тих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правних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лица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врши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јавни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наручилац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; 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више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од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половине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чланова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органа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надзора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органа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управљања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тих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правних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лица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именује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јавни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наручилац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. </a:t>
            </a:r>
            <a:endParaRPr lang="sr-Cyrl-RS" sz="2100" dirty="0" smtClean="0">
              <a:solidFill>
                <a:srgbClr val="2933D6"/>
              </a:solidFill>
            </a:endParaRPr>
          </a:p>
          <a:p>
            <a:pPr algn="just"/>
            <a:r>
              <a:rPr lang="sr-Cyrl-RS" sz="2100" b="1" dirty="0" smtClean="0">
                <a:solidFill>
                  <a:srgbClr val="2933D6"/>
                </a:solidFill>
              </a:rPr>
              <a:t>Ф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ункција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им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је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иста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као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функција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органа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власти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–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остваривање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заштита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јавног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интереса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.</a:t>
            </a:r>
          </a:p>
          <a:p>
            <a:pPr algn="just"/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Функционални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наручиоци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под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непосредном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посредном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управљачком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финансијском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контролом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органских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наручилаца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algn="just"/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У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том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смислу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100" dirty="0" err="1" smtClean="0">
                <a:solidFill>
                  <a:srgbClr val="2933D6"/>
                </a:solidFill>
                <a:latin typeface="Futura Light"/>
              </a:rPr>
              <a:t>они</a:t>
            </a:r>
            <a:r>
              <a:rPr lang="en-US" sz="2100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обухватају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функционално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децентрализоване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субјекте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управе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–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јавна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предузећа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установе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јавне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агенције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као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правна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лица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приватног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права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–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организације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и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привредна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друштва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,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под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условом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да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су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финансирани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и/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или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контролисани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на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описани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 </a:t>
            </a:r>
            <a:r>
              <a:rPr lang="en-US" sz="2100" b="1" dirty="0" err="1" smtClean="0">
                <a:solidFill>
                  <a:srgbClr val="2933D6"/>
                </a:solidFill>
                <a:latin typeface="Futura Light"/>
              </a:rPr>
              <a:t>начин</a:t>
            </a:r>
            <a:r>
              <a:rPr lang="en-US" sz="2100" b="1" dirty="0" smtClean="0">
                <a:solidFill>
                  <a:srgbClr val="2933D6"/>
                </a:solidFill>
                <a:latin typeface="Futura Light"/>
              </a:rPr>
              <a:t>. </a:t>
            </a:r>
          </a:p>
          <a:p>
            <a:pPr lvl="0"/>
            <a:endParaRPr lang="en-US" sz="2100" dirty="0" smtClean="0">
              <a:latin typeface="Futura Light"/>
            </a:endParaRPr>
          </a:p>
        </p:txBody>
      </p:sp>
    </p:spTree>
    <p:extLst>
      <p:ext uri="{BB962C8B-B14F-4D97-AF65-F5344CB8AC3E}">
        <p14:creationId xmlns:p14="http://schemas.microsoft.com/office/powerpoint/2010/main" val="281015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2F2F2"/>
      </a:accent1>
      <a:accent2>
        <a:srgbClr val="418FB6"/>
      </a:accent2>
      <a:accent3>
        <a:srgbClr val="9AC241"/>
      </a:accent3>
      <a:accent4>
        <a:srgbClr val="0F517B"/>
      </a:accent4>
      <a:accent5>
        <a:srgbClr val="5B9BD5"/>
      </a:accent5>
      <a:accent6>
        <a:srgbClr val="375623"/>
      </a:accent6>
      <a:hlink>
        <a:srgbClr val="E2EFD9"/>
      </a:hlink>
      <a:folHlink>
        <a:srgbClr val="A8D08D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4173</TotalTime>
  <Words>11213</Words>
  <Application>Microsoft Office PowerPoint</Application>
  <PresentationFormat>Widescreen</PresentationFormat>
  <Paragraphs>464</Paragraphs>
  <Slides>78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78</vt:i4>
      </vt:variant>
    </vt:vector>
  </HeadingPairs>
  <TitlesOfParts>
    <vt:vector size="86" baseType="lpstr">
      <vt:lpstr>Arial</vt:lpstr>
      <vt:lpstr>Calibri</vt:lpstr>
      <vt:lpstr>Calibri Light</vt:lpstr>
      <vt:lpstr>Futura Light</vt:lpstr>
      <vt:lpstr>Futura PT Bold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Katarina Trbojević</dc:creator>
  <cp:lastModifiedBy>biljson</cp:lastModifiedBy>
  <cp:revision>250</cp:revision>
  <dcterms:created xsi:type="dcterms:W3CDTF">2022-12-13T12:01:03Z</dcterms:created>
  <dcterms:modified xsi:type="dcterms:W3CDTF">2024-01-31T08:44:09Z</dcterms:modified>
</cp:coreProperties>
</file>