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87" r:id="rId10"/>
    <p:sldId id="257" r:id="rId11"/>
    <p:sldId id="258" r:id="rId12"/>
    <p:sldId id="259" r:id="rId13"/>
    <p:sldId id="285" r:id="rId14"/>
    <p:sldId id="260" r:id="rId15"/>
    <p:sldId id="261" r:id="rId16"/>
    <p:sldId id="262" r:id="rId17"/>
    <p:sldId id="286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1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5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5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0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3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92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9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282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9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5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8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C5417-117F-4F92-93C1-0743C4911EF3}" type="datetimeFigureOut">
              <a:rPr lang="en-US" smtClean="0"/>
              <a:pPr/>
              <a:t>26.12.2023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DCA56-0AD5-430D-B203-57EE7AF58F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51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 smtClean="0"/>
              <a:t>Судска пракса Управног суда у изборном спору у спровођењу локалних избора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b="1" dirty="0" smtClean="0">
                <a:solidFill>
                  <a:schemeClr val="tx1"/>
                </a:solidFill>
              </a:rPr>
              <a:t>Председник Управног суда</a:t>
            </a:r>
          </a:p>
          <a:p>
            <a:r>
              <a:rPr lang="sr-Cyrl-RS" b="1" dirty="0" smtClean="0">
                <a:solidFill>
                  <a:schemeClr val="tx1"/>
                </a:solidFill>
              </a:rPr>
              <a:t>Судија Радојка Маринковић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69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Изборни спор у спровођењу локалних избора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RS" dirty="0" smtClean="0"/>
              <a:t>Прописи</a:t>
            </a:r>
          </a:p>
          <a:p>
            <a:pPr marL="0" indent="0" algn="just">
              <a:buNone/>
            </a:pPr>
            <a:r>
              <a:rPr lang="sr-Cyrl-RS" dirty="0" smtClean="0"/>
              <a:t>Закон о локалним изборима (</a:t>
            </a:r>
            <a:r>
              <a:rPr lang="sr-Latn-RS" dirty="0" smtClean="0"/>
              <a:t>„</a:t>
            </a:r>
            <a:r>
              <a:rPr lang="sr-Cyrl-RS" dirty="0" smtClean="0"/>
              <a:t>Службени гласник</a:t>
            </a:r>
            <a:r>
              <a:rPr lang="sr-Latn-RS" dirty="0" smtClean="0"/>
              <a:t> </a:t>
            </a:r>
            <a:r>
              <a:rPr lang="sr-Cyrl-RS" dirty="0" smtClean="0"/>
              <a:t>РС</a:t>
            </a:r>
            <a:r>
              <a:rPr lang="sr-Latn-RS" dirty="0" smtClean="0"/>
              <a:t>“</a:t>
            </a:r>
            <a:r>
              <a:rPr lang="sr-Cyrl-RS" dirty="0" smtClean="0"/>
              <a:t> бр. 14/22) члан 8</a:t>
            </a:r>
            <a:r>
              <a:rPr lang="sr-Latn-RS" dirty="0" smtClean="0"/>
              <a:t>.</a:t>
            </a:r>
            <a:r>
              <a:rPr lang="sr-Cyrl-RS" dirty="0" smtClean="0"/>
              <a:t> Закона о локалним изборима </a:t>
            </a:r>
          </a:p>
          <a:p>
            <a:pPr marL="0" indent="0" algn="just">
              <a:buNone/>
            </a:pPr>
            <a:r>
              <a:rPr lang="sr-Cyrl-RS" u="sng" dirty="0"/>
              <a:t>С</a:t>
            </a:r>
            <a:r>
              <a:rPr lang="sr-Cyrl-RS" u="sng" dirty="0" smtClean="0"/>
              <a:t>ходна примена: 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Закон о избору народних посланика (</a:t>
            </a:r>
            <a:r>
              <a:rPr lang="sr-Latn-RS" dirty="0" smtClean="0"/>
              <a:t>„</a:t>
            </a:r>
            <a:r>
              <a:rPr lang="sr-Cyrl-RS" dirty="0" smtClean="0"/>
              <a:t>Службени гласник РС</a:t>
            </a:r>
            <a:r>
              <a:rPr lang="sr-Latn-RS" dirty="0" smtClean="0"/>
              <a:t>“</a:t>
            </a:r>
            <a:r>
              <a:rPr lang="sr-Cyrl-RS" dirty="0" smtClean="0"/>
              <a:t> бр. 14/22) у питањима која овим законом нису посебно уређена </a:t>
            </a:r>
            <a:endParaRPr lang="sr-Latn-RS" dirty="0" smtClean="0"/>
          </a:p>
          <a:p>
            <a:pPr marL="0" indent="0" algn="just">
              <a:buNone/>
            </a:pPr>
            <a:r>
              <a:rPr lang="sr-Cyrl-RS" dirty="0" smtClean="0"/>
              <a:t>(нпр. гласање на бирачком месту, проглашење изборне листе)</a:t>
            </a:r>
          </a:p>
          <a:p>
            <a:pPr marL="0" indent="0" algn="just">
              <a:buNone/>
            </a:pPr>
            <a:r>
              <a:rPr lang="sr-Cyrl-RS" dirty="0" smtClean="0"/>
              <a:t>2) Закон о општем управном поступку („Службени гласник РС“ бр. 18/16) на одлучивање о приговору</a:t>
            </a:r>
          </a:p>
          <a:p>
            <a:pPr marL="0" indent="0" algn="just">
              <a:buNone/>
            </a:pPr>
            <a:r>
              <a:rPr lang="sr-Cyrl-RS" dirty="0" smtClean="0"/>
              <a:t>3) Закон о управним споровима („Службени гласник РС“ бр. 111/09) на одлучивање о жалби на решење изборне комисије којим је одлучено о приговору и о жалби на одлуку скупштине јединице локалне самоуправе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4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Уредност жалбе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sr-Cyrl-RS" dirty="0" smtClean="0"/>
              <a:t>Ко је подносилац</a:t>
            </a:r>
          </a:p>
          <a:p>
            <a:pPr marL="514350" indent="-514350">
              <a:buAutoNum type="arabicParenR"/>
            </a:pPr>
            <a:r>
              <a:rPr lang="sr-Cyrl-RS" dirty="0" smtClean="0"/>
              <a:t>Против ког органа подноси жалбу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Против које одлуке подноси жалбу (по броју и датуму)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Да ли је жалба потписана од стране подносиоца односно овлашћеног лица подносиоца жалбе </a:t>
            </a:r>
          </a:p>
          <a:p>
            <a:pPr marL="0" indent="0" algn="just">
              <a:buNone/>
            </a:pPr>
            <a:r>
              <a:rPr lang="sr-Cyrl-RS" dirty="0" smtClean="0"/>
              <a:t>Уређење сходном применом Закона о управним споровима.</a:t>
            </a:r>
          </a:p>
          <a:p>
            <a:pPr marL="0" indent="0" algn="just">
              <a:buNone/>
            </a:pPr>
            <a:r>
              <a:rPr lang="sr-Cyrl-RS" dirty="0" smtClean="0"/>
              <a:t>Кратак рок за уређење, у часовима.</a:t>
            </a:r>
          </a:p>
          <a:p>
            <a:pPr marL="0" indent="0" algn="just">
              <a:buNone/>
            </a:pPr>
            <a:r>
              <a:rPr lang="sr-Cyrl-RS" dirty="0" smtClean="0"/>
              <a:t>Последице непоступања по налогу суда је одбачај жалбе сходном применом члана 25. ЗУС-а. </a:t>
            </a:r>
          </a:p>
          <a:p>
            <a:pPr marL="514350" indent="-514350">
              <a:buAutoNum type="arabicParenR"/>
            </a:pPr>
            <a:endParaRPr lang="sr-Cyrl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4000" dirty="0" smtClean="0"/>
              <a:t/>
            </a:r>
            <a:br>
              <a:rPr lang="sr-Cyrl-RS" sz="4000" dirty="0" smtClean="0"/>
            </a:br>
            <a:r>
              <a:rPr lang="sr-Cyrl-RS" sz="4000" dirty="0" smtClean="0"/>
              <a:t>Благовременост жалбе </a:t>
            </a:r>
            <a:r>
              <a:rPr lang="sr-Cyrl-RS" sz="4000" dirty="0"/>
              <a:t/>
            </a:r>
            <a:br>
              <a:rPr lang="sr-Cyrl-RS" sz="4000" dirty="0"/>
            </a:br>
            <a:r>
              <a:rPr lang="sr-Cyrl-RS" sz="4000" dirty="0"/>
              <a:t>Рокови на дане </a:t>
            </a:r>
            <a:r>
              <a:rPr lang="sr-Cyrl-RS" dirty="0"/>
              <a:t/>
            </a:r>
            <a:br>
              <a:rPr lang="sr-Cyrl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Против одлуке Скупштине о именовању чланова и заменика чланова изборне комисије у сталном саставу, жалба се подноси у року од 7 </a:t>
            </a:r>
            <a:r>
              <a:rPr lang="sr-Cyrl-RS" dirty="0"/>
              <a:t>дана(члан 21</a:t>
            </a:r>
            <a:r>
              <a:rPr lang="sr-Cyrl-RS" dirty="0" smtClean="0"/>
              <a:t>)</a:t>
            </a:r>
          </a:p>
          <a:p>
            <a:pPr marL="0" indent="0">
              <a:buNone/>
            </a:pPr>
            <a:r>
              <a:rPr lang="sr-Cyrl-RS" b="1" dirty="0" smtClean="0"/>
              <a:t>- од објављивања на веб презентацији</a:t>
            </a:r>
          </a:p>
          <a:p>
            <a:pPr algn="just">
              <a:buFontTx/>
              <a:buChar char="-"/>
            </a:pPr>
            <a:r>
              <a:rPr lang="sr-Cyrl-RS" b="1" dirty="0" smtClean="0"/>
              <a:t>Напомена: </a:t>
            </a:r>
            <a:r>
              <a:rPr lang="sr-Cyrl-RS" dirty="0" smtClean="0"/>
              <a:t>У овим случајевима је и рок Суда за решавање по жалби 7 дана.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4122946"/>
            <a:ext cx="237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3260725"/>
            <a:ext cx="1889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214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- код потврђивања и престанка мандата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sr-Cyrl-RS" dirty="0" smtClean="0"/>
              <a:t>Жалба се подноси у року од 7 дана од дана доношења одлуке Скупштине </a:t>
            </a:r>
          </a:p>
          <a:p>
            <a:pPr marL="0" indent="0" algn="just">
              <a:buNone/>
            </a:pPr>
            <a:r>
              <a:rPr lang="sr-Cyrl-RS" dirty="0"/>
              <a:t>- </a:t>
            </a:r>
            <a:r>
              <a:rPr lang="sr-Cyrl-RS" dirty="0" smtClean="0"/>
              <a:t>против </a:t>
            </a:r>
            <a:r>
              <a:rPr lang="sr-Cyrl-RS" dirty="0"/>
              <a:t>одлуке Скупштине донете у вези потврђивања мандата одборника (члан 66) на конститутивној </a:t>
            </a:r>
            <a:r>
              <a:rPr lang="sr-Cyrl-RS" dirty="0" smtClean="0"/>
              <a:t>седници</a:t>
            </a:r>
          </a:p>
          <a:p>
            <a:pPr marL="0" indent="0" algn="just">
              <a:buNone/>
            </a:pPr>
            <a:r>
              <a:rPr lang="sr-Cyrl-RS" dirty="0" smtClean="0"/>
              <a:t>-жалба против одлуке Скупштине о престанку мандата одборника (члан 70)</a:t>
            </a:r>
          </a:p>
          <a:p>
            <a:pPr marL="0" indent="0" algn="just">
              <a:buNone/>
            </a:pPr>
            <a:r>
              <a:rPr lang="sr-Cyrl-RS" dirty="0" smtClean="0"/>
              <a:t>- против одлуке о потврђивању мандата новог </a:t>
            </a:r>
            <a:r>
              <a:rPr lang="sr-Cyrl-RS" dirty="0"/>
              <a:t>одборника </a:t>
            </a:r>
            <a:r>
              <a:rPr lang="sr-Cyrl-RS" dirty="0" smtClean="0"/>
              <a:t>(</a:t>
            </a:r>
            <a:r>
              <a:rPr lang="sr-Cyrl-RS" dirty="0"/>
              <a:t>члан </a:t>
            </a:r>
            <a:r>
              <a:rPr lang="sr-Cyrl-RS" dirty="0" smtClean="0"/>
              <a:t>72)</a:t>
            </a:r>
          </a:p>
          <a:p>
            <a:pPr algn="just"/>
            <a:r>
              <a:rPr lang="sr-Cyrl-RS" dirty="0" smtClean="0"/>
              <a:t>У року од 7 дана од дана када је истекао рок за доношење одлуке по захтеву</a:t>
            </a:r>
          </a:p>
          <a:p>
            <a:pPr algn="just">
              <a:buFontTx/>
              <a:buChar char="-"/>
            </a:pPr>
            <a:r>
              <a:rPr lang="sr-Cyrl-RS" dirty="0" smtClean="0"/>
              <a:t>жалба због недоношења одлуке којом се констатује да је одборнику престао мандат (члан 71) </a:t>
            </a:r>
          </a:p>
          <a:p>
            <a:pPr algn="just"/>
            <a:r>
              <a:rPr lang="sr-Cyrl-RS" dirty="0"/>
              <a:t>ж</a:t>
            </a:r>
            <a:r>
              <a:rPr lang="sr-Cyrl-RS" dirty="0" smtClean="0"/>
              <a:t>алба се подноси преко Скупштине (чл. 21, чл.66, чл.70, чл. Закона)</a:t>
            </a:r>
          </a:p>
          <a:p>
            <a:pPr marL="0" indent="0" algn="just">
              <a:buNone/>
            </a:pPr>
            <a:r>
              <a:rPr lang="sr-Cyrl-RS" b="1" dirty="0" smtClean="0"/>
              <a:t>Напомена: </a:t>
            </a:r>
            <a:r>
              <a:rPr lang="sr-Cyrl-RS" dirty="0" smtClean="0"/>
              <a:t>У овим случајевима рок за решавање Суда је 30 дана од дана пријема жалбе са списима</a:t>
            </a:r>
          </a:p>
          <a:p>
            <a:pPr algn="just">
              <a:buFontTx/>
              <a:buChar char="-"/>
            </a:pPr>
            <a:endParaRPr lang="sr-Cyrl-RS" dirty="0"/>
          </a:p>
          <a:p>
            <a:pPr marL="0" indent="0" algn="just">
              <a:buNone/>
            </a:pPr>
            <a:endParaRPr lang="sr-Cyrl-R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Рокови на сате</a:t>
            </a:r>
            <a:br>
              <a:rPr lang="sr-Cyrl-RS" dirty="0" smtClean="0"/>
            </a:br>
            <a:r>
              <a:rPr lang="sr-Cyrl-RS" dirty="0" smtClean="0"/>
              <a:t> </a:t>
            </a:r>
            <a:r>
              <a:rPr lang="en-US" dirty="0" smtClean="0"/>
              <a:t>(</a:t>
            </a:r>
            <a:r>
              <a:rPr lang="sr-Cyrl-RS" dirty="0" smtClean="0"/>
              <a:t>на рок не утиче нерадни дан, празник нити радно време</a:t>
            </a:r>
            <a:r>
              <a:rPr lang="en-US" dirty="0" smtClean="0"/>
              <a:t>)</a:t>
            </a: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sr-Cyrl-RS" dirty="0" smtClean="0"/>
          </a:p>
          <a:p>
            <a:endParaRPr lang="sr-Cyrl-RS" dirty="0" smtClean="0"/>
          </a:p>
          <a:p>
            <a:r>
              <a:rPr lang="sr-Cyrl-RS" dirty="0" smtClean="0"/>
              <a:t>72 часа од објављивања решења изборне комисије на веб-презентацији </a:t>
            </a:r>
            <a:r>
              <a:rPr lang="en-US" dirty="0" smtClean="0"/>
              <a:t>(</a:t>
            </a:r>
            <a:r>
              <a:rPr lang="sr-Cyrl-RS" dirty="0" smtClean="0"/>
              <a:t>члан 85. став 1. и 3.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sr-Latn-RS" dirty="0" smtClean="0"/>
              <a:t>- </a:t>
            </a:r>
            <a:r>
              <a:rPr lang="sr-Cyrl-RS" dirty="0" smtClean="0"/>
              <a:t>жалба против решења изборне комисије донетог по приговору </a:t>
            </a:r>
          </a:p>
          <a:p>
            <a:r>
              <a:rPr lang="sr-Cyrl-RS" dirty="0" smtClean="0"/>
              <a:t>Од истека рока у којем је требало да буде донета одлука</a:t>
            </a:r>
          </a:p>
          <a:p>
            <a:pPr marL="0" indent="0">
              <a:buNone/>
            </a:pPr>
            <a:r>
              <a:rPr lang="sr-Latn-RS" dirty="0" smtClean="0"/>
              <a:t>- </a:t>
            </a:r>
            <a:r>
              <a:rPr lang="sr-Cyrl-RS" dirty="0" smtClean="0"/>
              <a:t>жалба због тога што у прописаном року није донета одлука о приговору </a:t>
            </a:r>
            <a:r>
              <a:rPr lang="en-US" dirty="0" smtClean="0"/>
              <a:t>(</a:t>
            </a:r>
            <a:r>
              <a:rPr lang="sr-Cyrl-RS" dirty="0" smtClean="0"/>
              <a:t>члан 85. став 2. у вези са чл. 83</a:t>
            </a:r>
            <a:r>
              <a:rPr lang="en-US" dirty="0" smtClean="0"/>
              <a:t>)</a:t>
            </a:r>
            <a:endParaRPr lang="sr-Cyrl-RS" dirty="0" smtClean="0"/>
          </a:p>
          <a:p>
            <a:r>
              <a:rPr lang="sr-Cyrl-RS" dirty="0" smtClean="0"/>
              <a:t>Рок за решавање суда 72 часа од пријема жалбе са списима</a:t>
            </a:r>
          </a:p>
          <a:p>
            <a:r>
              <a:rPr lang="sr-Cyrl-RS" dirty="0" smtClean="0"/>
              <a:t>Жалба се подноси суду </a:t>
            </a:r>
            <a:r>
              <a:rPr lang="en-US" dirty="0" smtClean="0"/>
              <a:t>(</a:t>
            </a:r>
            <a:r>
              <a:rPr lang="sr-Cyrl-RS" dirty="0" smtClean="0"/>
              <a:t>члан 85. став 3. Закона</a:t>
            </a:r>
            <a:r>
              <a:rPr lang="en-US" dirty="0" smtClean="0"/>
              <a:t>)</a:t>
            </a:r>
            <a:endParaRPr lang="sr-Cyrl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0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Дозвољеност жалбе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sr-Cyrl-RS" dirty="0" smtClean="0"/>
              <a:t>Против одлуке Скупштине </a:t>
            </a:r>
          </a:p>
          <a:p>
            <a:pPr marL="514350" indent="-514350">
              <a:buAutoNum type="arabicParenR"/>
            </a:pPr>
            <a:r>
              <a:rPr lang="sr-Cyrl-RS" dirty="0" smtClean="0"/>
              <a:t>Због тога што Скупштина није донела одлуку по захтеву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Против решења Изборне комисије по приговору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Због тога што Изборна комисија није донела одлуку по приговору у законском року (види члан 83)</a:t>
            </a:r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Одлука о расписивању избора</a:t>
            </a:r>
          </a:p>
          <a:p>
            <a:pPr marL="0" indent="0">
              <a:buNone/>
            </a:pPr>
            <a:r>
              <a:rPr lang="sr-Cyrl-RS" dirty="0" smtClean="0"/>
              <a:t>Роковник                                                   </a:t>
            </a:r>
          </a:p>
          <a:p>
            <a:pPr marL="0" indent="0">
              <a:buNone/>
            </a:pPr>
            <a:r>
              <a:rPr lang="sr-Cyrl-RS" sz="3100" dirty="0" smtClean="0"/>
              <a:t>Правила о раду бирачког одбора 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652120" y="4687976"/>
            <a:ext cx="504056" cy="10452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40152" y="4687976"/>
            <a:ext cx="3635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Немају карактер акта који </a:t>
            </a:r>
          </a:p>
          <a:p>
            <a:r>
              <a:rPr lang="sr-Cyrl-RS" dirty="0" smtClean="0"/>
              <a:t>Има заштиту у изборном спору </a:t>
            </a:r>
          </a:p>
          <a:p>
            <a:r>
              <a:rPr lang="sr-Cyrl-RS" dirty="0" smtClean="0"/>
              <a:t>Одбачај по члану 26. став 1. </a:t>
            </a:r>
            <a:endParaRPr lang="sr-Cyrl-RS" dirty="0"/>
          </a:p>
          <a:p>
            <a:r>
              <a:rPr lang="sr-Cyrl-RS" dirty="0"/>
              <a:t>т</a:t>
            </a:r>
            <a:r>
              <a:rPr lang="sr-Cyrl-RS" dirty="0" smtClean="0"/>
              <a:t>ачка 2 у вези става </a:t>
            </a:r>
            <a:r>
              <a:rPr lang="sr-Cyrl-RS" dirty="0"/>
              <a:t>2 ЗУС-а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9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b="1" dirty="0" smtClean="0"/>
              <a:t>ОВЛАШЋЕНО ЛИЦЕ ЗА ПОДНОШЕЊЕ ЖАЛБЕ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r-Cyrl-RS" dirty="0" smtClean="0"/>
              <a:t>Члан 21 – сваки подносилац изборне листе која је освојила мандате у постојећем сазиву скупштине</a:t>
            </a:r>
          </a:p>
          <a:p>
            <a:r>
              <a:rPr lang="sr-Cyrl-RS" dirty="0" smtClean="0"/>
              <a:t>Члан 66 – подносилац проглашене изборне листе која је освојила мандате</a:t>
            </a:r>
          </a:p>
          <a:p>
            <a:r>
              <a:rPr lang="sr-Cyrl-RS" dirty="0" smtClean="0"/>
              <a:t>Члан 70 – одборник којем је констатован предстанак мандата </a:t>
            </a:r>
          </a:p>
          <a:p>
            <a:pPr algn="just"/>
            <a:r>
              <a:rPr lang="sr-Cyrl-RS" dirty="0" smtClean="0"/>
              <a:t>Члан 71  – подносилац проглашене изборне листе која је освојила мандате, одборник и кандидат за одборника на изборној листи са које је изабран нови одборник</a:t>
            </a:r>
          </a:p>
          <a:p>
            <a:r>
              <a:rPr lang="sr-Cyrl-RS" sz="2800" dirty="0" smtClean="0"/>
              <a:t>Члан 80             општа правила          ко може да поднесе приговор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79712" y="537321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88024" y="537321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6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200" b="1" dirty="0"/>
              <a:t>ПРИГОВОР – ПРАВНО СРЕДСТВО</a:t>
            </a:r>
            <a:br>
              <a:rPr lang="sr-Cyrl-RS" sz="3200" b="1" dirty="0"/>
            </a:br>
            <a:r>
              <a:rPr lang="sr-Cyrl-RS" sz="3200" b="1" dirty="0"/>
              <a:t>(члан 80–84. Закона о локалним изборима)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sr-Cyrl-RS" dirty="0"/>
          </a:p>
          <a:p>
            <a:pPr marL="0" indent="0">
              <a:buNone/>
            </a:pPr>
            <a:r>
              <a:rPr lang="sr-Cyrl-RS" sz="3100" dirty="0"/>
              <a:t>ОПШТА ПРАВИЛА – ЧЛАН 80.          </a:t>
            </a:r>
            <a:r>
              <a:rPr lang="sr-Cyrl-RS" sz="3100" dirty="0" smtClean="0"/>
              <a:t>Ко има право на приговор</a:t>
            </a:r>
            <a:endParaRPr lang="sr-Cyrl-RS" sz="3100" dirty="0"/>
          </a:p>
          <a:p>
            <a:pPr marL="0" indent="0" algn="just">
              <a:buNone/>
            </a:pPr>
            <a:r>
              <a:rPr lang="sr-Cyrl-RS" dirty="0"/>
              <a:t>- Подносилац проглашене изборне листе – увек осим када је другачије прописано законом</a:t>
            </a:r>
          </a:p>
          <a:p>
            <a:pPr marL="0" indent="0" algn="just">
              <a:buNone/>
            </a:pPr>
            <a:r>
              <a:rPr lang="sr-Cyrl-RS" dirty="0"/>
              <a:t>- Подносилац, политичка странка, одборничка група, кандидат, бирач, лице из назива листе или подносилац листе – када је то прописано </a:t>
            </a:r>
            <a:r>
              <a:rPr lang="sr-Cyrl-RS" u="sng" dirty="0"/>
              <a:t>овим</a:t>
            </a:r>
            <a:r>
              <a:rPr lang="sr-Cyrl-RS" dirty="0"/>
              <a:t> законом.</a:t>
            </a:r>
          </a:p>
          <a:p>
            <a:pPr marL="0" indent="0" algn="just">
              <a:buNone/>
            </a:pPr>
            <a:r>
              <a:rPr lang="sr-Cyrl-RS" dirty="0"/>
              <a:t>САДРЖИНА         неразумљив – непотпун – одбачај (чл. 81. Закона о локалним изборима)</a:t>
            </a:r>
          </a:p>
          <a:p>
            <a:pPr algn="just"/>
            <a:r>
              <a:rPr lang="sr-Cyrl-RS" dirty="0" smtClean="0"/>
              <a:t>Рок за приговор 72 </a:t>
            </a:r>
            <a:r>
              <a:rPr lang="sr-Cyrl-RS" dirty="0"/>
              <a:t>часа – </a:t>
            </a: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Надлежна </a:t>
            </a:r>
            <a:r>
              <a:rPr lang="sr-Cyrl-RS" dirty="0"/>
              <a:t>изборна комисија </a:t>
            </a:r>
            <a:r>
              <a:rPr lang="sr-Cyrl-RS" dirty="0" smtClean="0"/>
              <a:t>може </a:t>
            </a:r>
            <a:r>
              <a:rPr lang="sr-Cyrl-RS" dirty="0"/>
              <a:t>поништити одлуку против које је поднет приговор и донети другу (члан 84)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27984" y="2160075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267744" y="422108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247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ЖАЛБА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r-Cyrl-RS" dirty="0" smtClean="0"/>
              <a:t>Члан 85 –  ПРАВО НА ЖАЛБУ ИМА:</a:t>
            </a:r>
          </a:p>
          <a:p>
            <a:pPr marL="0" indent="0" algn="just">
              <a:buNone/>
            </a:pPr>
            <a:r>
              <a:rPr lang="sr-Cyrl-RS" dirty="0" smtClean="0"/>
              <a:t>ПОДНОСИЛАЦ ПРИГОВОРА</a:t>
            </a:r>
          </a:p>
          <a:p>
            <a:pPr marL="0" indent="0" algn="just">
              <a:buNone/>
            </a:pPr>
            <a:r>
              <a:rPr lang="sr-Cyrl-RS" dirty="0" smtClean="0"/>
              <a:t>– против решења изборне комисије којим је одбачен или одбијен приговор</a:t>
            </a:r>
          </a:p>
          <a:p>
            <a:pPr algn="just">
              <a:buFontTx/>
              <a:buChar char="-"/>
            </a:pPr>
            <a:r>
              <a:rPr lang="sr-Cyrl-RS" dirty="0" smtClean="0"/>
              <a:t>због тога што у прописаном року није донета одлука по приговору</a:t>
            </a:r>
          </a:p>
          <a:p>
            <a:pPr marL="0" indent="0" algn="just">
              <a:buNone/>
            </a:pPr>
            <a:r>
              <a:rPr lang="sr-Cyrl-RS" dirty="0" smtClean="0"/>
              <a:t>ПОДНОСИЛАЦ ПРОГЛАШЕНЕ ИЗБОРНЕ ЛИСТЕ, ПОДНОСИЛАЦ ИЗБОРНЕ ЛИСТЕ, ПОЛИТИЧКА СТРАНКА, ОДБОРНИЧКА ГРУПА, КАНДИДАТ ЗА ОДБОРНИКА, БИРАЧ И ЛИЦЕ ЧИЈЕ ИМЕ ЈЕ У НАЗИВУ ИЗБОРНЕ ЛИСТЕ ИЛИ У НАЗИВУ ПОДНОСИОЦА ИЗБОРНЕ ЛИСТЕ + АКО МУ ЈЕ </a:t>
            </a:r>
            <a:r>
              <a:rPr lang="sr-Cyrl-RS" u="sng" dirty="0" smtClean="0"/>
              <a:t>НЕПОСРЕДНО ПОВРЕЂЕН ПРАВНИ ИНТЕРЕС</a:t>
            </a:r>
          </a:p>
          <a:p>
            <a:pPr algn="just">
              <a:buFontTx/>
              <a:buChar char="-"/>
            </a:pPr>
            <a:r>
              <a:rPr lang="sr-Cyrl-RS" dirty="0" smtClean="0"/>
              <a:t>против решења којим је усвојен приговор</a:t>
            </a:r>
          </a:p>
          <a:p>
            <a:pPr marL="0" indent="0" algn="just">
              <a:buNone/>
            </a:pPr>
            <a:r>
              <a:rPr lang="sr-Cyrl-RS" u="sng" dirty="0" smtClean="0"/>
              <a:t>(Члан 80. Општа правила о праву на приговор)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4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Поступање суда по жалби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r-Cyrl-RS" dirty="0"/>
              <a:t>у</a:t>
            </a:r>
            <a:r>
              <a:rPr lang="sr-Cyrl-RS" dirty="0" smtClean="0"/>
              <a:t>колико не одбаци жалбу, суд тражи од изборне комисије списе (види члан 85. и 86);</a:t>
            </a:r>
          </a:p>
          <a:p>
            <a:pPr algn="just"/>
            <a:r>
              <a:rPr lang="sr-Cyrl-RS" dirty="0"/>
              <a:t>и</a:t>
            </a:r>
            <a:r>
              <a:rPr lang="sr-Cyrl-RS" dirty="0" smtClean="0"/>
              <a:t>зборна комисија мора да достави списе у року од 24 сата од пријема налога суда;</a:t>
            </a:r>
          </a:p>
          <a:p>
            <a:pPr algn="just"/>
            <a:r>
              <a:rPr lang="sr-Cyrl-RS" dirty="0"/>
              <a:t>о</a:t>
            </a:r>
            <a:r>
              <a:rPr lang="sr-Cyrl-RS" dirty="0" smtClean="0"/>
              <a:t>длука по жалби доставља се подносиоцу жалбе преко изборне комсије; </a:t>
            </a:r>
          </a:p>
          <a:p>
            <a:pPr algn="just"/>
            <a:r>
              <a:rPr lang="sr-Cyrl-RS" dirty="0"/>
              <a:t>о</a:t>
            </a:r>
            <a:r>
              <a:rPr lang="sr-Cyrl-RS" dirty="0" smtClean="0"/>
              <a:t>братити пажњу на члан 26. Закона о локалним изборима – објављивање одлука изборне комисије;</a:t>
            </a:r>
          </a:p>
          <a:p>
            <a:pPr algn="just"/>
            <a:r>
              <a:rPr lang="sr-Cyrl-RS" dirty="0" smtClean="0"/>
              <a:t>Судска пракса: </a:t>
            </a:r>
          </a:p>
          <a:p>
            <a:pPr algn="just"/>
            <a:r>
              <a:rPr lang="sr-Cyrl-RS" dirty="0" smtClean="0"/>
              <a:t>Посебно обратити пажњу на садржину правне поуке. Ако је странка поступила по погрешно датој правној поуци, не може да трпи штетне последице.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ЗАШТИТА ИЗБОРНОГ ПРАВА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 smtClean="0"/>
              <a:t>Део уставне гаранције изборног права грађана (члан 52</a:t>
            </a:r>
            <a:r>
              <a:rPr lang="sr-Latn-RS" dirty="0" smtClean="0"/>
              <a:t>.</a:t>
            </a:r>
            <a:r>
              <a:rPr lang="sr-Cyrl-RS" dirty="0" smtClean="0"/>
              <a:t> Устава Републике Србије).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Сваки пунолетан, пословно способан држављанин Републике Србије има право да бира и да буде биран.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Изборно право је опште и једнако, избори су слободни и непосредни, а гласање тајно и лично. 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Изборно право ужива правну заштиту у складу са законом.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1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dirty="0" smtClean="0"/>
              <a:t>ОДЛУКЕ ПО ЖАЛБИ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Cyrl-RS" dirty="0" smtClean="0"/>
              <a:t>Спор ограничене јурисдикције</a:t>
            </a:r>
          </a:p>
          <a:p>
            <a:r>
              <a:rPr lang="sr-Cyrl-RS" dirty="0" smtClean="0"/>
              <a:t>Спор пуне јурисдикције </a:t>
            </a:r>
          </a:p>
          <a:p>
            <a:r>
              <a:rPr lang="sr-Cyrl-RS" dirty="0" smtClean="0"/>
              <a:t>Члан 87. Закона о локалним изборима </a:t>
            </a:r>
          </a:p>
          <a:p>
            <a:pPr marL="0" indent="0">
              <a:buNone/>
            </a:pPr>
            <a:r>
              <a:rPr lang="sr-Cyrl-RS" dirty="0" smtClean="0"/>
              <a:t>1) Суд усваја жалбу, поништава одлуку</a:t>
            </a:r>
          </a:p>
          <a:p>
            <a:pPr marL="0" indent="0" algn="just">
              <a:buNone/>
            </a:pPr>
            <a:r>
              <a:rPr lang="sr-Cyrl-RS" dirty="0" smtClean="0"/>
              <a:t>2) Суд усваја жалбу, </a:t>
            </a:r>
            <a:r>
              <a:rPr lang="sr-Cyrl-RS" smtClean="0"/>
              <a:t>поништава одлуку </a:t>
            </a:r>
            <a:r>
              <a:rPr lang="sr-Cyrl-RS" dirty="0" smtClean="0"/>
              <a:t>по приговору и он одлучује по приговору (ако природа ствари дозвољава и утврђено чињенично стање пружа поуздан основ за то)</a:t>
            </a:r>
          </a:p>
          <a:p>
            <a:pPr algn="just"/>
            <a:r>
              <a:rPr lang="sr-Cyrl-RS" sz="3000" dirty="0" smtClean="0"/>
              <a:t>       ова одлука у свему замењује поништену одлуку</a:t>
            </a:r>
          </a:p>
          <a:p>
            <a:pPr algn="just"/>
            <a:r>
              <a:rPr lang="sr-Cyrl-RS" sz="3000" dirty="0" smtClean="0"/>
              <a:t>Члан 40.  Закона о управним споровима</a:t>
            </a:r>
            <a:endParaRPr lang="en-US" sz="3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93254" y="515719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81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СХОДНА ПРИМЕНА ЗУС-а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Уредност жалбе (члан 22. и 25. ЗУС-а)</a:t>
            </a:r>
          </a:p>
          <a:p>
            <a:r>
              <a:rPr lang="sr-Cyrl-RS" dirty="0" smtClean="0"/>
              <a:t>Одбачаји по члану 26. ЗУС-а</a:t>
            </a:r>
          </a:p>
          <a:p>
            <a:r>
              <a:rPr lang="sr-Cyrl-RS" dirty="0" smtClean="0"/>
              <a:t>Пресуде члан 40.          одбија или уважава</a:t>
            </a:r>
          </a:p>
          <a:p>
            <a:pPr algn="just"/>
            <a:r>
              <a:rPr lang="sr-Cyrl-RS" dirty="0" smtClean="0"/>
              <a:t>Нема сходне на сходну примену примену, па ни примене Закона о парничном поступку - важно у смислу рокова, трошкова, огласне табле.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23928" y="306896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03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СПОР ПУНЕ ЈУРИСДИКЦИЈЕ </a:t>
            </a:r>
            <a:br>
              <a:rPr lang="sr-Cyrl-RS" dirty="0" smtClean="0"/>
            </a:br>
            <a:r>
              <a:rPr lang="sr-Cyrl-RS" dirty="0" smtClean="0"/>
              <a:t>(члан 87. став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Суд доноси одлуку уместо комисије па се у том смислу у односу на ту одлуку примењују одредбе Закона које се односе на изборну комисију и сходну примену Закона о општем управном поступку.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30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ПОСТУПАЊЕ ИЗБОРНЕ КОМИСИЈЕ НАКОН ГЛАСАЊА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RS" dirty="0" smtClean="0"/>
              <a:t>КОНТРОЛА ЗАПИСНИКА (чл. 48)</a:t>
            </a:r>
          </a:p>
          <a:p>
            <a:pPr marL="0" indent="0">
              <a:buNone/>
            </a:pPr>
            <a:r>
              <a:rPr lang="sr-Cyrl-RS" dirty="0"/>
              <a:t>-</a:t>
            </a:r>
            <a:r>
              <a:rPr lang="sr-Cyrl-RS" dirty="0" smtClean="0"/>
              <a:t>  ЛАКЕ ГРЕШКЕ (члан 49)</a:t>
            </a:r>
          </a:p>
          <a:p>
            <a:pPr marL="0" indent="0">
              <a:buNone/>
            </a:pPr>
            <a:r>
              <a:rPr lang="sr-Cyrl-RS" dirty="0" smtClean="0"/>
              <a:t>- ТЕШКЕ ГРЕШКЕ </a:t>
            </a:r>
            <a:r>
              <a:rPr lang="sr-Cyrl-RS" dirty="0"/>
              <a:t>(члан </a:t>
            </a:r>
            <a:r>
              <a:rPr lang="sr-Cyrl-RS" dirty="0" smtClean="0"/>
              <a:t>50)</a:t>
            </a:r>
          </a:p>
          <a:p>
            <a:pPr marL="0" indent="0">
              <a:buNone/>
            </a:pPr>
            <a:endParaRPr lang="sr-Cyrl-RS" dirty="0" smtClean="0"/>
          </a:p>
          <a:p>
            <a:pPr algn="just"/>
            <a:r>
              <a:rPr lang="sr-Cyrl-RS" dirty="0" smtClean="0"/>
              <a:t>Контрола записника чланова и заменика чланова ИК </a:t>
            </a:r>
          </a:p>
          <a:p>
            <a:pPr>
              <a:buFontTx/>
              <a:buChar char="-"/>
            </a:pPr>
            <a:r>
              <a:rPr lang="sr-Cyrl-RS" dirty="0" smtClean="0"/>
              <a:t>Увид и провера да ли је гласао бирач (чл. 51)</a:t>
            </a:r>
          </a:p>
          <a:p>
            <a:pPr marL="0" indent="0">
              <a:buNone/>
            </a:pPr>
            <a:endParaRPr lang="sr-Cyrl-RS" dirty="0" smtClean="0"/>
          </a:p>
          <a:p>
            <a:pPr algn="just"/>
            <a:r>
              <a:rPr lang="sr-Cyrl-RS" dirty="0" smtClean="0"/>
              <a:t>Захтев за контролу записника о раду бирачког одбора по узорку, овај захтев може да поднесе: </a:t>
            </a:r>
          </a:p>
          <a:p>
            <a:pPr algn="just">
              <a:buFontTx/>
              <a:buChar char="-"/>
            </a:pPr>
            <a:r>
              <a:rPr lang="sr-Cyrl-RS" dirty="0" smtClean="0"/>
              <a:t>проглашена опозициона изборна листа (2%) и проглашена опозициона мањинска листа (1%) (члан 52)</a:t>
            </a:r>
          </a:p>
          <a:p>
            <a:pPr algn="just">
              <a:buFontTx/>
              <a:buChar char="-"/>
            </a:pPr>
            <a:r>
              <a:rPr lang="sr-Cyrl-RS" dirty="0" smtClean="0"/>
              <a:t>Против решења по захтеву може се поднети ПРИГОВОР изборној комисији </a:t>
            </a:r>
            <a:r>
              <a:rPr lang="sr-Cyrl-RS" dirty="0"/>
              <a:t> </a:t>
            </a:r>
            <a:r>
              <a:rPr lang="sr-Cyrl-RS" dirty="0" smtClean="0"/>
              <a:t>у року од 48 часова </a:t>
            </a:r>
          </a:p>
          <a:p>
            <a:pPr marL="0" indent="0">
              <a:buNone/>
            </a:pPr>
            <a:endParaRPr lang="sr-Cyrl-RS" dirty="0" smtClean="0"/>
          </a:p>
          <a:p>
            <a:pPr>
              <a:buFontTx/>
              <a:buChar char="-"/>
            </a:pP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sr-Cyrl-RS" dirty="0" smtClean="0"/>
              <a:t>Контрола записника о раду бирачког одбора по узорку </a:t>
            </a:r>
          </a:p>
          <a:p>
            <a:pPr marL="0" indent="0">
              <a:buNone/>
            </a:pPr>
            <a:r>
              <a:rPr lang="sr-Cyrl-RS" dirty="0" smtClean="0"/>
              <a:t>Члан 53. Закона о локалним изборима </a:t>
            </a:r>
          </a:p>
          <a:p>
            <a:pPr>
              <a:buFontTx/>
              <a:buChar char="-"/>
            </a:pPr>
            <a:r>
              <a:rPr lang="sr-Cyrl-RS" dirty="0" smtClean="0"/>
              <a:t>Правне последице контроле: </a:t>
            </a:r>
          </a:p>
          <a:p>
            <a:pPr marL="0" indent="0">
              <a:buNone/>
            </a:pPr>
            <a:r>
              <a:rPr lang="sr-Cyrl-RS" dirty="0" smtClean="0"/>
              <a:t>1) Исправљање записника</a:t>
            </a:r>
          </a:p>
          <a:p>
            <a:pPr marL="0" indent="0">
              <a:buNone/>
            </a:pPr>
            <a:r>
              <a:rPr lang="sr-Cyrl-RS" dirty="0" smtClean="0"/>
              <a:t>2) Поништавање гласања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sr-Cyrl-RS" dirty="0" smtClean="0"/>
              <a:t>НЕМОГУЋНОСТ ДА СЕ УТВРДЕ РЕЗУЛТАТИ ГЛАСАЊА НА БИРАЧКОМ МЕСТУ </a:t>
            </a:r>
          </a:p>
          <a:p>
            <a:pPr marL="0" indent="0" algn="ctr">
              <a:buNone/>
            </a:pPr>
            <a:r>
              <a:rPr lang="sr-Cyrl-RS" dirty="0" smtClean="0"/>
              <a:t>(по службеној дужности) </a:t>
            </a:r>
          </a:p>
          <a:p>
            <a:pPr marL="0" indent="0" algn="ctr">
              <a:buNone/>
            </a:pPr>
            <a:r>
              <a:rPr lang="sr-Cyrl-RS" dirty="0" smtClean="0"/>
              <a:t>(члан 55. Закона о локалним изборима)</a:t>
            </a:r>
          </a:p>
          <a:p>
            <a:pPr marL="0" indent="0" algn="just">
              <a:buNone/>
            </a:pPr>
            <a:r>
              <a:rPr lang="sr-Cyrl-RS" dirty="0" smtClean="0"/>
              <a:t>На решење Изборне комисије да се не могу утврдити гласови на бирачком месту, приговор могу поднети: </a:t>
            </a:r>
          </a:p>
          <a:p>
            <a:pPr marL="0" indent="0">
              <a:buNone/>
            </a:pPr>
            <a:r>
              <a:rPr lang="sr-Cyrl-RS" dirty="0" smtClean="0"/>
              <a:t>- подносилац проглашене изборне листе</a:t>
            </a:r>
          </a:p>
          <a:p>
            <a:pPr marL="0" indent="0">
              <a:buNone/>
            </a:pPr>
            <a:r>
              <a:rPr lang="sr-Cyrl-RS" dirty="0" smtClean="0"/>
              <a:t>- бирач који је уписан на том бирачком месту</a:t>
            </a:r>
          </a:p>
          <a:p>
            <a:endParaRPr lang="sr-Cyrl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3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/>
              <a:t/>
            </a:r>
            <a:br>
              <a:rPr lang="sr-Cyrl-RS" sz="3600" dirty="0"/>
            </a:br>
            <a:r>
              <a:rPr lang="sr-Cyrl-RS" sz="3100" b="1" dirty="0" smtClean="0"/>
              <a:t>ПОНИШТАВАЊЕ ГЛАСАЊА НА БИРАЧКОМ МЕСТУ ПО СЛУЖБЕНОЈ ДУЖНОСТИ </a:t>
            </a:r>
            <a:br>
              <a:rPr lang="sr-Cyrl-RS" sz="3100" b="1" dirty="0" smtClean="0"/>
            </a:br>
            <a:r>
              <a:rPr lang="sr-Cyrl-RS" sz="3100" b="1" dirty="0" smtClean="0"/>
              <a:t>(Члан 56. Закона о локалним изборима) </a:t>
            </a:r>
            <a:r>
              <a:rPr lang="sr-Cyrl-RS" sz="3600" b="1" dirty="0" smtClean="0"/>
              <a:t/>
            </a:r>
            <a:br>
              <a:rPr lang="sr-Cyrl-RS" sz="3600" b="1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1) више листића него бирача</a:t>
            </a:r>
          </a:p>
          <a:p>
            <a:pPr marL="0" indent="0">
              <a:buNone/>
            </a:pPr>
            <a:r>
              <a:rPr lang="sr-Cyrl-RS" dirty="0" smtClean="0"/>
              <a:t>2) гласало лице које није било на бирачком списку</a:t>
            </a:r>
          </a:p>
          <a:p>
            <a:pPr marL="0" indent="0">
              <a:buNone/>
            </a:pPr>
            <a:r>
              <a:rPr lang="sr-Cyrl-RS" dirty="0" smtClean="0"/>
              <a:t>3) нема контролног листића или није попуњен, није га потписао бирач и члан бирачког одбора</a:t>
            </a:r>
          </a:p>
          <a:p>
            <a:pPr marL="0" indent="0" algn="just">
              <a:buNone/>
            </a:pPr>
            <a:r>
              <a:rPr lang="sr-Cyrl-RS" dirty="0" smtClean="0"/>
              <a:t>4) већи збир листића (неупотребљени или употребљени) од примљених у изборном материјалу</a:t>
            </a:r>
          </a:p>
          <a:p>
            <a:pPr marL="0" indent="0" algn="ctr">
              <a:buNone/>
            </a:pPr>
            <a:r>
              <a:rPr lang="sr-Cyrl-RS" b="1" dirty="0" smtClean="0"/>
              <a:t>ПРИГОВОР 72 ЧАСА</a:t>
            </a:r>
          </a:p>
          <a:p>
            <a:pPr marL="0" indent="0" algn="just">
              <a:buNone/>
            </a:pPr>
            <a:r>
              <a:rPr lang="sr-Cyrl-RS" dirty="0" smtClean="0"/>
              <a:t>Могу да изјаве подносиоци проглашене изборне листе и бирач са тог бирачког места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ПРИГОВОР НА ГЛАСАЊЕ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РОК: 72 часа од затварања бирачког места</a:t>
            </a:r>
          </a:p>
          <a:p>
            <a:pPr marL="0" indent="0" algn="just">
              <a:buNone/>
            </a:pPr>
            <a:r>
              <a:rPr lang="sr-Latn-RS" dirty="0" smtClean="0"/>
              <a:t>	</a:t>
            </a:r>
            <a:r>
              <a:rPr lang="sr-Cyrl-RS" dirty="0" smtClean="0"/>
              <a:t>1) подносилац проглашене изборне листе због неправилности током гласања</a:t>
            </a:r>
          </a:p>
          <a:p>
            <a:pPr marL="0" indent="0" algn="just">
              <a:buNone/>
            </a:pPr>
            <a:r>
              <a:rPr lang="sr-Latn-RS" dirty="0" smtClean="0"/>
              <a:t>	</a:t>
            </a:r>
            <a:r>
              <a:rPr lang="sr-Cyrl-RS" dirty="0" smtClean="0"/>
              <a:t>2) бирач – јер је неосновано спречен да гласа или му је на бирачком месту повређено право на слободно и тајно гласање </a:t>
            </a:r>
          </a:p>
          <a:p>
            <a:r>
              <a:rPr lang="sr-Cyrl-RS" dirty="0" smtClean="0"/>
              <a:t>Члан 57. Закона о локалним изборима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>ПОНАВЉАЊЕ ГЛАСАЊА </a:t>
            </a:r>
            <a:br>
              <a:rPr lang="sr-Cyrl-RS" sz="3600" dirty="0" smtClean="0"/>
            </a:br>
            <a:r>
              <a:rPr lang="sr-Cyrl-RS" sz="3600" dirty="0" smtClean="0"/>
              <a:t>(члан 58. Закона о локалним изборима)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endParaRPr lang="sr-Cyrl-RS" dirty="0"/>
          </a:p>
          <a:p>
            <a:pPr marL="514350" indent="-514350" algn="just">
              <a:buAutoNum type="arabicParenR"/>
            </a:pPr>
            <a:r>
              <a:rPr lang="sr-Cyrl-RS" dirty="0" smtClean="0"/>
              <a:t>ако се не могу утврдити резултати (члан 55)</a:t>
            </a:r>
          </a:p>
          <a:p>
            <a:pPr marL="0" indent="0" algn="just">
              <a:buNone/>
            </a:pPr>
            <a:r>
              <a:rPr lang="sr-Cyrl-RS" dirty="0" smtClean="0"/>
              <a:t>2) ако је гласање поништено (чл. 50, 54 и 56)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4000" dirty="0" smtClean="0"/>
              <a:t/>
            </a:r>
            <a:br>
              <a:rPr lang="sr-Cyrl-RS" sz="4000" dirty="0" smtClean="0"/>
            </a:br>
            <a:r>
              <a:rPr lang="sr-Cyrl-RS" sz="4000" dirty="0"/>
              <a:t/>
            </a:r>
            <a:br>
              <a:rPr lang="sr-Cyrl-RS" sz="4000" dirty="0"/>
            </a:br>
            <a:r>
              <a:rPr lang="sr-Cyrl-RS" sz="4000" b="1" dirty="0" smtClean="0"/>
              <a:t>ПРИГОВОР – ПРАВНО СРЕДСТВО</a:t>
            </a:r>
            <a:br>
              <a:rPr lang="sr-Cyrl-RS" sz="4000" b="1" dirty="0" smtClean="0"/>
            </a:br>
            <a:r>
              <a:rPr lang="sr-Cyrl-RS" sz="4000" b="1" dirty="0" smtClean="0"/>
              <a:t>(члан 80–84. Закона о локалним изборима) </a:t>
            </a: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sr-Cyrl-RS" dirty="0" smtClean="0"/>
          </a:p>
          <a:p>
            <a:r>
              <a:rPr lang="sr-Cyrl-RS" dirty="0" smtClean="0"/>
              <a:t>ОПШТА ПРАВИЛА – ЧЛАН 80.            КО ИМА ПРАВО</a:t>
            </a:r>
          </a:p>
          <a:p>
            <a:pPr marL="0" indent="0" algn="just">
              <a:buNone/>
            </a:pPr>
            <a:r>
              <a:rPr lang="sr-Cyrl-RS" dirty="0" smtClean="0"/>
              <a:t>- Подносилац проглашене изборне листе – увек осим када је другачије прописано законом</a:t>
            </a:r>
          </a:p>
          <a:p>
            <a:pPr marL="0" indent="0" algn="just">
              <a:buNone/>
            </a:pPr>
            <a:r>
              <a:rPr lang="sr-Cyrl-RS" dirty="0" smtClean="0"/>
              <a:t>- Подносилац, политичка странка, одборничка група, кандидат, бирач, лице из назива листе или подносилац листе – када је то прописано </a:t>
            </a:r>
            <a:r>
              <a:rPr lang="sr-Cyrl-RS" u="sng" dirty="0" smtClean="0"/>
              <a:t>овим</a:t>
            </a:r>
            <a:r>
              <a:rPr lang="sr-Cyrl-RS" dirty="0" smtClean="0"/>
              <a:t> законом.</a:t>
            </a:r>
          </a:p>
          <a:p>
            <a:pPr marL="0" indent="0" algn="just">
              <a:buNone/>
            </a:pPr>
            <a:r>
              <a:rPr lang="sr-Cyrl-RS" dirty="0" smtClean="0"/>
              <a:t>САДРЖИНА         неразумљив – непотпун – одбачај (чл. 81. Закона о локалним изборима)</a:t>
            </a:r>
          </a:p>
          <a:p>
            <a:pPr algn="just"/>
            <a:r>
              <a:rPr lang="sr-Cyrl-RS" dirty="0" smtClean="0"/>
              <a:t>72 часа – Надлежна изборна комисија </a:t>
            </a:r>
          </a:p>
          <a:p>
            <a:pPr marL="0" indent="0" algn="just">
              <a:buNone/>
            </a:pPr>
            <a:r>
              <a:rPr lang="sr-Cyrl-RS" dirty="0" smtClean="0"/>
              <a:t>Може поништити одлуку против које је поднет приговор и донети другу (члан 84)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32040" y="2160075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303748" y="422108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7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b="1" dirty="0" smtClean="0"/>
              <a:t>СМИСАО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r-Cyrl-RS" dirty="0" smtClean="0"/>
              <a:t>Да се учесницима избора омогући изражавање њихове слободне воље, слобода деловања и активности у вези са изборима и спречавање или онемогућавање у највећој мери спољашњих утицаја и злоупотреба</a:t>
            </a:r>
            <a:r>
              <a:rPr lang="en-US" dirty="0" smtClean="0"/>
              <a:t>.</a:t>
            </a:r>
            <a:endParaRPr lang="sr-Cyrl-RS" dirty="0" smtClean="0"/>
          </a:p>
          <a:p>
            <a:pPr marL="0" indent="0" algn="ctr">
              <a:buNone/>
            </a:pPr>
            <a:r>
              <a:rPr lang="sr-Cyrl-RS" sz="4600" b="1" dirty="0" smtClean="0"/>
              <a:t>ЦИЉ</a:t>
            </a:r>
          </a:p>
          <a:p>
            <a:pPr algn="just"/>
            <a:r>
              <a:rPr lang="sr-Cyrl-RS" dirty="0" smtClean="0"/>
              <a:t>Обезбеђивање једнаких услова за све учеснике на изборима, истих институционалних оквира који нормативно регулишу ова једнакост као услов слободе избора, легалног тока самих избора и заштиту у ужем смислу</a:t>
            </a:r>
            <a:r>
              <a:rPr lang="en-US" dirty="0" smtClean="0"/>
              <a:t>.</a:t>
            </a:r>
            <a:endParaRPr lang="sr-Cyrl-RS" dirty="0" smtClean="0"/>
          </a:p>
          <a:p>
            <a:pPr marL="0" indent="0" algn="ctr">
              <a:buNone/>
            </a:pPr>
            <a:r>
              <a:rPr lang="sr-Cyrl-RS" sz="4600" b="1" dirty="0" smtClean="0"/>
              <a:t>ЗНАЧАЈ ИЗБОРА</a:t>
            </a:r>
          </a:p>
          <a:p>
            <a:pPr algn="just"/>
            <a:r>
              <a:rPr lang="sr-Cyrl-RS" dirty="0" smtClean="0"/>
              <a:t>Политички живот државе, међународно-правни статус и углед, унутрашња равнотежа политичког система и функционисања државе као целине.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sz="3600" b="1" dirty="0" smtClean="0"/>
              <a:t>ИЗБОРНЕ ЛИСТЕ НАЦИОНАЛНИХ МАЊИНА (члан 75. и 76. Закона о локалним изборима)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sr-Cyrl-RS" dirty="0" smtClean="0"/>
          </a:p>
          <a:p>
            <a:pPr algn="just"/>
            <a:r>
              <a:rPr lang="sr-Cyrl-RS" dirty="0" smtClean="0"/>
              <a:t>Предлог да изборна листа има положај изборне листе националне мањина мора бити поднет истовремено (заједно) са изборном листом </a:t>
            </a:r>
          </a:p>
          <a:p>
            <a:pPr algn="just"/>
            <a:r>
              <a:rPr lang="sr-Cyrl-RS" dirty="0" smtClean="0"/>
              <a:t>Изборна комисија утврђује решењем положај изборне листе националне мањине истовремено када проглашава изборну листу</a:t>
            </a:r>
          </a:p>
          <a:p>
            <a:r>
              <a:rPr lang="sr-Cyrl-RS" dirty="0" smtClean="0"/>
              <a:t>ПОСЕБНО: члан 76. забрана да се изигра Закон</a:t>
            </a:r>
          </a:p>
          <a:p>
            <a:r>
              <a:rPr lang="sr-Cyrl-RS" dirty="0" smtClean="0"/>
              <a:t>ЗНАЧАЈ: - приликом кандидовања</a:t>
            </a:r>
          </a:p>
          <a:p>
            <a:pPr marL="0" indent="0">
              <a:buNone/>
            </a:pPr>
            <a:r>
              <a:rPr lang="sr-Cyrl-RS" dirty="0" smtClean="0"/>
              <a:t>                    - приликом расподеле мандата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19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КООРДИНИРАНО СПРОВОЂЕЊЕ ИЗБОРА 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Истовремено одржавање локалних и републичких избора 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Чл. 89–95. Закона о локалним изборима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2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ЕЛЕМЕНТИ ИЗБОРНОГ ПРАВА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r-Cyrl-RS" dirty="0" smtClean="0"/>
              <a:t>БИРАЧКО ПРАВО</a:t>
            </a:r>
            <a:r>
              <a:rPr lang="sr-Cyrl-RS" smtClean="0"/>
              <a:t>: индивидуално </a:t>
            </a:r>
            <a:r>
              <a:rPr lang="sr-Cyrl-RS" dirty="0" smtClean="0"/>
              <a:t>– лично право које припада појединцу – грађанину Републике Србије који је навршио 18 година живота</a:t>
            </a:r>
          </a:p>
          <a:p>
            <a:pPr algn="just">
              <a:buFontTx/>
              <a:buChar char="-"/>
            </a:pPr>
            <a:r>
              <a:rPr lang="sr-Cyrl-RS" dirty="0" smtClean="0"/>
              <a:t>активно – да бира представнике у представничка тела</a:t>
            </a:r>
          </a:p>
          <a:p>
            <a:pPr algn="just">
              <a:buFontTx/>
              <a:buChar char="-"/>
            </a:pPr>
            <a:r>
              <a:rPr lang="sr-Cyrl-RS" dirty="0" smtClean="0"/>
              <a:t>пасивно – да буде биран</a:t>
            </a:r>
          </a:p>
          <a:p>
            <a:pPr marL="0" indent="0" algn="just">
              <a:buNone/>
            </a:pPr>
            <a:endParaRPr lang="sr-Cyrl-RS" dirty="0" smtClean="0"/>
          </a:p>
          <a:p>
            <a:pPr algn="just"/>
            <a:r>
              <a:rPr lang="sr-Cyrl-RS" dirty="0" smtClean="0"/>
              <a:t>ПРАВО НА КАНДИДОВАЊЕ: предуслов за остваривање пасивног бирачког права</a:t>
            </a:r>
          </a:p>
          <a:p>
            <a:pPr marL="0" indent="0" algn="just">
              <a:buNone/>
            </a:pPr>
            <a:endParaRPr lang="sr-Cyrl-RS" dirty="0" smtClean="0"/>
          </a:p>
          <a:p>
            <a:pPr algn="just"/>
            <a:r>
              <a:rPr lang="sr-Cyrl-RS" dirty="0" smtClean="0"/>
              <a:t>ГАРАНТОВАЊЕ ПОШТОВАЊА ИЗБОРНИХ ПРАВИЛА И ПОСТОЈАЊЕ СИСТЕМА САНКЦИЈА</a:t>
            </a:r>
          </a:p>
          <a:p>
            <a:pPr algn="just">
              <a:buFontTx/>
              <a:buChar char="-"/>
            </a:pPr>
            <a:r>
              <a:rPr lang="sr-Cyrl-RS" dirty="0" smtClean="0"/>
              <a:t>заштита изборног права</a:t>
            </a:r>
          </a:p>
          <a:p>
            <a:pPr algn="just">
              <a:buFontTx/>
              <a:buChar char="-"/>
            </a:pPr>
            <a:r>
              <a:rPr lang="sr-Cyrl-RS" dirty="0"/>
              <a:t>п</a:t>
            </a:r>
            <a:r>
              <a:rPr lang="sr-Cyrl-RS" dirty="0" smtClean="0"/>
              <a:t>оложај учесника на изборима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4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b="1" dirty="0" smtClean="0"/>
              <a:t>ИЗБОРИ</a:t>
            </a:r>
            <a:br>
              <a:rPr lang="sr-Cyrl-RS" sz="2800" b="1" dirty="0" smtClean="0"/>
            </a:br>
            <a:r>
              <a:rPr lang="sr-Cyrl-RS" sz="2800" b="1" dirty="0" smtClean="0"/>
              <a:t>ОСНОВНИ ПРИНЦИПИ И НАЧЕЛА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1) Начело непосредне уставноправне заштите слобода и права: изборно право – једно од основних људских права</a:t>
            </a:r>
          </a:p>
          <a:p>
            <a:pPr marL="0" indent="0">
              <a:buNone/>
            </a:pPr>
            <a:r>
              <a:rPr lang="sr-Cyrl-RS" dirty="0" smtClean="0"/>
              <a:t>2) Начело самосталности и независности судства</a:t>
            </a:r>
          </a:p>
          <a:p>
            <a:pPr marL="0" indent="0">
              <a:buNone/>
            </a:pPr>
            <a:r>
              <a:rPr lang="sr-Cyrl-RS" dirty="0" smtClean="0"/>
              <a:t>3) Начело правне једнакости и једнакости пред судовима</a:t>
            </a:r>
          </a:p>
          <a:p>
            <a:endParaRPr lang="sr-Cyrl-RS" dirty="0" smtClean="0"/>
          </a:p>
          <a:p>
            <a:pPr marL="0" indent="0" algn="ctr">
              <a:buNone/>
            </a:pPr>
            <a:r>
              <a:rPr lang="sr-Cyrl-RS" sz="3600" b="1" dirty="0" smtClean="0"/>
              <a:t>КОНТРОЛА ИЗБОРА И ИЗБОРНОГ ПОСТУПКА</a:t>
            </a:r>
          </a:p>
          <a:p>
            <a:pPr marL="0" indent="0" algn="ctr">
              <a:buNone/>
            </a:pPr>
            <a:endParaRPr lang="sr-Cyrl-RS" sz="3600" b="1" dirty="0" smtClean="0"/>
          </a:p>
          <a:p>
            <a:r>
              <a:rPr lang="sr-Cyrl-RS" dirty="0" smtClean="0"/>
              <a:t>Константно праћење избора</a:t>
            </a:r>
          </a:p>
          <a:p>
            <a:pPr marL="0" indent="0" algn="just">
              <a:buNone/>
            </a:pPr>
            <a:r>
              <a:rPr lang="sr-Cyrl-RS" dirty="0" smtClean="0"/>
              <a:t>- У ширем смислу: период пре избора, током избора и након спровођења избора</a:t>
            </a:r>
          </a:p>
          <a:p>
            <a:pPr marL="0" indent="0" algn="just">
              <a:buNone/>
            </a:pPr>
            <a:r>
              <a:rPr lang="sr-Cyrl-RS" dirty="0" smtClean="0"/>
              <a:t>- У ужем смислу: временски период од формалног расписивања избора, као почетка изборне процедуре, до верификације мандата у представничком телу.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b="1" dirty="0" smtClean="0"/>
              <a:t>ИНСТРУМЕНТИ ЗАШТИТЕ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r-Cyrl-RS" dirty="0" smtClean="0"/>
              <a:t>Правна средства која учесници избора могу користити ради заштите својих права, као и обезбеђења законитости и правилности изборне процедуре. </a:t>
            </a:r>
          </a:p>
          <a:p>
            <a:r>
              <a:rPr lang="sr-Cyrl-RS" dirty="0" smtClean="0"/>
              <a:t>Правна средства: захтев, приговор и жалба</a:t>
            </a:r>
          </a:p>
          <a:p>
            <a:pPr marL="0" indent="0">
              <a:buNone/>
            </a:pPr>
            <a:endParaRPr lang="sr-Cyrl-RS" b="1" dirty="0" smtClean="0"/>
          </a:p>
          <a:p>
            <a:pPr marL="0" indent="0" algn="ctr">
              <a:buNone/>
            </a:pPr>
            <a:r>
              <a:rPr lang="sr-Cyrl-RS" sz="4000" b="1" dirty="0" smtClean="0"/>
              <a:t>КОНТРОЛА ИЗБОРА </a:t>
            </a:r>
          </a:p>
          <a:p>
            <a:pPr marL="0" indent="0" algn="ctr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Органи који учествују у заштити изборног права </a:t>
            </a:r>
          </a:p>
          <a:p>
            <a:pPr algn="just">
              <a:buFontTx/>
              <a:buChar char="-"/>
            </a:pPr>
            <a:r>
              <a:rPr lang="sr-Cyrl-RS" dirty="0" smtClean="0"/>
              <a:t>Бирачки одбори</a:t>
            </a:r>
          </a:p>
          <a:p>
            <a:pPr algn="just">
              <a:buFontTx/>
              <a:buChar char="-"/>
            </a:pPr>
            <a:r>
              <a:rPr lang="sr-Cyrl-RS" dirty="0" smtClean="0"/>
              <a:t>Изборне комисије</a:t>
            </a:r>
          </a:p>
          <a:p>
            <a:pPr algn="just">
              <a:buFontTx/>
              <a:buChar char="-"/>
            </a:pPr>
            <a:r>
              <a:rPr lang="sr-Cyrl-RS" dirty="0" smtClean="0"/>
              <a:t>Виши суд</a:t>
            </a:r>
          </a:p>
          <a:p>
            <a:pPr algn="just">
              <a:buFontTx/>
              <a:buChar char="-"/>
            </a:pPr>
            <a:r>
              <a:rPr lang="sr-Cyrl-RS" dirty="0" smtClean="0"/>
              <a:t>Управни суд</a:t>
            </a:r>
          </a:p>
          <a:p>
            <a:pPr algn="just">
              <a:buFontTx/>
              <a:buChar char="-"/>
            </a:pPr>
            <a:r>
              <a:rPr lang="sr-Cyrl-RS" dirty="0" smtClean="0"/>
              <a:t>Уставни суд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6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b="1" dirty="0" smtClean="0"/>
              <a:t>ПОСТУПЦИ ЗА ЗАШТИТУ ИЗБОРНОГ ПРАВА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Cyrl-RS" dirty="0" smtClean="0"/>
              <a:t>Процесна правила која детаљније уређују поступке у којима се остварује заштита.</a:t>
            </a:r>
          </a:p>
          <a:p>
            <a:pPr algn="just"/>
            <a:r>
              <a:rPr lang="sr-Cyrl-RS" dirty="0" smtClean="0"/>
              <a:t>Сходна примена Закона о општем управном поступку и Закона о управним споровима.</a:t>
            </a:r>
          </a:p>
          <a:p>
            <a:pPr algn="just"/>
            <a:endParaRPr lang="sr-Cyrl-RS" dirty="0" smtClean="0"/>
          </a:p>
          <a:p>
            <a:pPr marL="0" indent="0" algn="ctr">
              <a:buNone/>
            </a:pPr>
            <a:r>
              <a:rPr lang="sr-Cyrl-RS" b="1" dirty="0" smtClean="0"/>
              <a:t>ПРАВНА ЗАШТИТА С ОБЗИРОМ НА ТОК ИЗБОРА</a:t>
            </a:r>
          </a:p>
          <a:p>
            <a:pPr marL="0" indent="0" algn="ctr">
              <a:buNone/>
            </a:pPr>
            <a:endParaRPr lang="sr-Cyrl-RS" b="1" dirty="0" smtClean="0"/>
          </a:p>
          <a:p>
            <a:pPr marL="514350" indent="-514350" algn="just">
              <a:buAutoNum type="arabicParenR"/>
            </a:pPr>
            <a:r>
              <a:rPr lang="sr-Cyrl-RS" dirty="0" smtClean="0"/>
              <a:t>Заштита у међуизборном периоду (оцењивање уставности и законитости прописа, бирачки спискови) 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Заштита у току избора</a:t>
            </a:r>
          </a:p>
          <a:p>
            <a:pPr marL="514350" indent="-514350" algn="just">
              <a:buAutoNum type="arabicParenR"/>
            </a:pPr>
            <a:r>
              <a:rPr lang="sr-Cyrl-RS" dirty="0" smtClean="0"/>
              <a:t>Заштита у времену након избора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1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b="1" dirty="0" smtClean="0"/>
              <a:t>ЗАШТИТА У ТОКУ ИЗБОРА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1) заштита у времену од расписивања избора до дана гласања</a:t>
            </a:r>
          </a:p>
          <a:p>
            <a:pPr marL="0" indent="0">
              <a:buNone/>
            </a:pPr>
            <a:r>
              <a:rPr lang="sr-Cyrl-RS" dirty="0" smtClean="0"/>
              <a:t>2) заштита на сам дан гласања</a:t>
            </a:r>
          </a:p>
          <a:p>
            <a:pPr marL="0" indent="0">
              <a:buNone/>
            </a:pPr>
            <a:r>
              <a:rPr lang="sr-Cyrl-RS" dirty="0" smtClean="0"/>
              <a:t>3) заштита по окончању гласања</a:t>
            </a:r>
          </a:p>
          <a:p>
            <a:pPr marL="0" indent="0">
              <a:buNone/>
            </a:pPr>
            <a:r>
              <a:rPr lang="sr-Cyrl-RS" dirty="0" smtClean="0"/>
              <a:t>4) константна контрола избора као целовитог процеса</a:t>
            </a:r>
          </a:p>
          <a:p>
            <a:pPr algn="just">
              <a:buNone/>
            </a:pPr>
            <a:r>
              <a:rPr lang="sr-Cyrl-RS" dirty="0" smtClean="0"/>
              <a:t>  </a:t>
            </a:r>
            <a:r>
              <a:rPr lang="sr-Latn-RS" dirty="0" smtClean="0"/>
              <a:t>   </a:t>
            </a:r>
            <a:r>
              <a:rPr lang="sr-Cyrl-RS" b="1" dirty="0" smtClean="0"/>
              <a:t>АКЦЕНАТ:</a:t>
            </a:r>
            <a:r>
              <a:rPr lang="sr-Latn-RS" b="1" dirty="0"/>
              <a:t> </a:t>
            </a:r>
            <a:r>
              <a:rPr lang="sr-Cyrl-RS" dirty="0" smtClean="0"/>
              <a:t>заштита непосредне реализације и</a:t>
            </a:r>
            <a:r>
              <a:rPr lang="sr-Latn-RS" dirty="0" smtClean="0"/>
              <a:t> </a:t>
            </a:r>
            <a:r>
              <a:rPr lang="sr-Cyrl-RS" dirty="0" smtClean="0"/>
              <a:t>манифестације бирачког права, активног и пасивног и на поступак избора у ужем смислу. </a:t>
            </a:r>
          </a:p>
          <a:p>
            <a:pPr marL="0" indent="0">
              <a:buNone/>
            </a:pPr>
            <a:r>
              <a:rPr lang="sr-Cyrl-RS" b="1" dirty="0" smtClean="0"/>
              <a:t>* ВРЕМЕ НАКОН ГЛАСАЊА: </a:t>
            </a:r>
          </a:p>
          <a:p>
            <a:pPr marL="0" indent="0">
              <a:buNone/>
            </a:pPr>
            <a:r>
              <a:rPr lang="sr-Cyrl-RS" dirty="0" smtClean="0"/>
              <a:t> - утврђивање резултата</a:t>
            </a:r>
          </a:p>
          <a:p>
            <a:pPr marL="0" indent="0">
              <a:buNone/>
            </a:pPr>
            <a:r>
              <a:rPr lang="sr-Cyrl-RS" dirty="0" smtClean="0"/>
              <a:t> - проглашење резултата</a:t>
            </a:r>
          </a:p>
          <a:p>
            <a:pPr marL="0" indent="0">
              <a:buNone/>
            </a:pPr>
            <a:r>
              <a:rPr lang="sr-Cyrl-RS" dirty="0" smtClean="0"/>
              <a:t> - објављивање резултата</a:t>
            </a:r>
          </a:p>
        </p:txBody>
      </p:sp>
    </p:spTree>
    <p:extLst>
      <p:ext uri="{BB962C8B-B14F-4D97-AF65-F5344CB8AC3E}">
        <p14:creationId xmlns:p14="http://schemas.microsoft.com/office/powerpoint/2010/main" val="215756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ЛОКАЛНА САМОУПРАВА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r-Cyrl-RS" dirty="0" smtClean="0"/>
              <a:t>Закон о локалној самоуправи (Службени гласник РС број 129/07... 111/21)</a:t>
            </a:r>
          </a:p>
          <a:p>
            <a:pPr algn="just">
              <a:buFontTx/>
              <a:buChar char="-"/>
            </a:pPr>
            <a:r>
              <a:rPr lang="sr-Cyrl-RS" dirty="0" smtClean="0"/>
              <a:t>Локална самоуправа је право грађана да непосредно и преко слободно изабраних представника управљају јавним пословима од непосредног, заједничког и општег интереса за локално становништво, као и право и обавеза органа локалне самоуправе да, у складу са законом, планирају, уређују и управљају јавним пословима који су у њиховој надлежности и од интереса за локално становништво. </a:t>
            </a:r>
          </a:p>
          <a:p>
            <a:pPr algn="just">
              <a:buFontTx/>
              <a:buChar char="-"/>
            </a:pPr>
            <a:r>
              <a:rPr lang="sr-Cyrl-RS" dirty="0" smtClean="0"/>
              <a:t>Локална самоправа остварује се у општини, граду и граду Београду. Страни држављани могу имати поједина права у остваривању локалне самопураве под условима и на начин утврђен законом. Грађани који имају бирачко право и пребивалиште на територији јединице локалне самоуправе, управљују пословима локалне самоуправе, у складу с Уставом, законом и статутом јединице локалне самоуправе.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14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2107</Words>
  <Application>Microsoft Office PowerPoint</Application>
  <PresentationFormat>On-screen Show (4:3)</PresentationFormat>
  <Paragraphs>230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Судска пракса Управног суда у изборном спору у спровођењу локалних избора </vt:lpstr>
      <vt:lpstr>ЗАШТИТА ИЗБОРНОГ ПРАВА </vt:lpstr>
      <vt:lpstr> СМИСАО</vt:lpstr>
      <vt:lpstr>ЕЛЕМЕНТИ ИЗБОРНОГ ПРАВА</vt:lpstr>
      <vt:lpstr>ИЗБОРИ ОСНОВНИ ПРИНЦИПИ И НАЧЕЛА</vt:lpstr>
      <vt:lpstr>ИНСТРУМЕНТИ ЗАШТИТЕ </vt:lpstr>
      <vt:lpstr>ПОСТУПЦИ ЗА ЗАШТИТУ ИЗБОРНОГ ПРАВА </vt:lpstr>
      <vt:lpstr>ЗАШТИТА У ТОКУ ИЗБОРА</vt:lpstr>
      <vt:lpstr>ЛОКАЛНА САМОУПРАВА</vt:lpstr>
      <vt:lpstr>Изборни спор у спровођењу локалних избора </vt:lpstr>
      <vt:lpstr>Уредност жалбе </vt:lpstr>
      <vt:lpstr> Благовременост жалбе  Рокови на дане  </vt:lpstr>
      <vt:lpstr>- код потврђивања и престанка мандата</vt:lpstr>
      <vt:lpstr>  Рокови на сате  (на рок не утиче нерадни дан, празник нити радно време) </vt:lpstr>
      <vt:lpstr>Дозвољеност жалбе</vt:lpstr>
      <vt:lpstr>ОВЛАШЋЕНО ЛИЦЕ ЗА ПОДНОШЕЊЕ ЖАЛБЕ</vt:lpstr>
      <vt:lpstr>ПРИГОВОР – ПРАВНО СРЕДСТВО (члан 80–84. Закона о локалним изборима)</vt:lpstr>
      <vt:lpstr>ЖАЛБА</vt:lpstr>
      <vt:lpstr>Поступање суда по жалби</vt:lpstr>
      <vt:lpstr>ОДЛУКЕ ПО ЖАЛБИ </vt:lpstr>
      <vt:lpstr>СХОДНА ПРИМЕНА ЗУС-а</vt:lpstr>
      <vt:lpstr>СПОР ПУНЕ ЈУРИСДИКЦИЈЕ  (члан 87. став 2)</vt:lpstr>
      <vt:lpstr>ПОСТУПАЊЕ ИЗБОРНЕ КОМИСИЈЕ НАКОН ГЛАСАЊА</vt:lpstr>
      <vt:lpstr>PowerPoint Presentation</vt:lpstr>
      <vt:lpstr>PowerPoint Presentation</vt:lpstr>
      <vt:lpstr>   ПОНИШТАВАЊЕ ГЛАСАЊА НА БИРАЧКОМ МЕСТУ ПО СЛУЖБЕНОЈ ДУЖНОСТИ  (Члан 56. Закона о локалним изборима)   </vt:lpstr>
      <vt:lpstr>ПРИГОВОР НА ГЛАСАЊЕ </vt:lpstr>
      <vt:lpstr>  ПОНАВЉАЊЕ ГЛАСАЊА  (члан 58. Закона о локалним изборима)</vt:lpstr>
      <vt:lpstr>  ПРИГОВОР – ПРАВНО СРЕДСТВО (члан 80–84. Закона о локалним изборима)  </vt:lpstr>
      <vt:lpstr> ИЗБОРНЕ ЛИСТЕ НАЦИОНАЛНИХ МАЊИНА (члан 75. и 76. Закона о локалним изборима)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Dragana Vasic</dc:creator>
  <cp:lastModifiedBy>biljson</cp:lastModifiedBy>
  <cp:revision>187</cp:revision>
  <cp:lastPrinted>2023-10-20T12:13:51Z</cp:lastPrinted>
  <dcterms:created xsi:type="dcterms:W3CDTF">2023-10-16T10:00:54Z</dcterms:created>
  <dcterms:modified xsi:type="dcterms:W3CDTF">2023-12-26T07:04:42Z</dcterms:modified>
</cp:coreProperties>
</file>